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sldIdLst>
    <p:sldId id="256" r:id="rId2"/>
    <p:sldId id="924" r:id="rId3"/>
    <p:sldId id="907" r:id="rId4"/>
    <p:sldId id="935" r:id="rId5"/>
    <p:sldId id="966" r:id="rId6"/>
    <p:sldId id="904" r:id="rId7"/>
    <p:sldId id="899" r:id="rId8"/>
    <p:sldId id="967" r:id="rId9"/>
    <p:sldId id="817" r:id="rId10"/>
    <p:sldId id="968" r:id="rId11"/>
    <p:sldId id="969" r:id="rId12"/>
    <p:sldId id="947" r:id="rId13"/>
    <p:sldId id="970" r:id="rId14"/>
    <p:sldId id="971" r:id="rId15"/>
    <p:sldId id="948" r:id="rId16"/>
    <p:sldId id="949" r:id="rId17"/>
    <p:sldId id="950" r:id="rId18"/>
    <p:sldId id="753" r:id="rId19"/>
    <p:sldId id="973" r:id="rId20"/>
    <p:sldId id="972" r:id="rId21"/>
    <p:sldId id="951" r:id="rId22"/>
    <p:sldId id="974" r:id="rId23"/>
    <p:sldId id="952" r:id="rId24"/>
    <p:sldId id="959" r:id="rId25"/>
    <p:sldId id="758" r:id="rId26"/>
    <p:sldId id="984" r:id="rId27"/>
    <p:sldId id="926" r:id="rId28"/>
    <p:sldId id="975" r:id="rId29"/>
    <p:sldId id="976" r:id="rId30"/>
    <p:sldId id="977" r:id="rId31"/>
    <p:sldId id="980" r:id="rId32"/>
    <p:sldId id="978" r:id="rId33"/>
    <p:sldId id="979" r:id="rId34"/>
    <p:sldId id="981" r:id="rId35"/>
    <p:sldId id="982" r:id="rId36"/>
    <p:sldId id="983" r:id="rId37"/>
    <p:sldId id="985" r:id="rId38"/>
    <p:sldId id="991" r:id="rId39"/>
    <p:sldId id="986" r:id="rId40"/>
    <p:sldId id="987" r:id="rId41"/>
    <p:sldId id="988" r:id="rId42"/>
    <p:sldId id="989" r:id="rId43"/>
    <p:sldId id="990" r:id="rId44"/>
    <p:sldId id="819" r:id="rId45"/>
    <p:sldId id="929" r:id="rId46"/>
    <p:sldId id="960" r:id="rId47"/>
    <p:sldId id="961" r:id="rId48"/>
    <p:sldId id="932" r:id="rId49"/>
    <p:sldId id="933" r:id="rId50"/>
    <p:sldId id="802" r:id="rId51"/>
    <p:sldId id="964" r:id="rId52"/>
    <p:sldId id="934" r:id="rId53"/>
    <p:sldId id="828" r:id="rId54"/>
    <p:sldId id="826" r:id="rId55"/>
    <p:sldId id="939" r:id="rId56"/>
    <p:sldId id="900" r:id="rId57"/>
    <p:sldId id="908" r:id="rId58"/>
    <p:sldId id="962" r:id="rId59"/>
    <p:sldId id="923" r:id="rId60"/>
    <p:sldId id="944" r:id="rId61"/>
    <p:sldId id="953" r:id="rId62"/>
    <p:sldId id="941" r:id="rId63"/>
    <p:sldId id="954" r:id="rId64"/>
    <p:sldId id="955" r:id="rId65"/>
    <p:sldId id="795" r:id="rId66"/>
    <p:sldId id="956" r:id="rId67"/>
    <p:sldId id="957" r:id="rId68"/>
    <p:sldId id="930" r:id="rId69"/>
    <p:sldId id="993" r:id="rId70"/>
    <p:sldId id="999" r:id="rId71"/>
    <p:sldId id="915" r:id="rId72"/>
    <p:sldId id="1010" r:id="rId73"/>
    <p:sldId id="917" r:id="rId74"/>
    <p:sldId id="914" r:id="rId75"/>
    <p:sldId id="835" r:id="rId76"/>
    <p:sldId id="836" r:id="rId77"/>
    <p:sldId id="958" r:id="rId78"/>
    <p:sldId id="963" r:id="rId79"/>
    <p:sldId id="995" r:id="rId80"/>
    <p:sldId id="998" r:id="rId81"/>
    <p:sldId id="1006" r:id="rId82"/>
    <p:sldId id="994" r:id="rId83"/>
    <p:sldId id="910" r:id="rId84"/>
    <p:sldId id="997" r:id="rId85"/>
    <p:sldId id="854" r:id="rId86"/>
    <p:sldId id="1005" r:id="rId87"/>
    <p:sldId id="852" r:id="rId88"/>
    <p:sldId id="943" r:id="rId89"/>
    <p:sldId id="913" r:id="rId90"/>
    <p:sldId id="897" r:id="rId91"/>
    <p:sldId id="1000" r:id="rId92"/>
    <p:sldId id="1001" r:id="rId93"/>
    <p:sldId id="1009" r:id="rId94"/>
    <p:sldId id="1002" r:id="rId95"/>
    <p:sldId id="1004" r:id="rId96"/>
    <p:sldId id="1003" r:id="rId97"/>
    <p:sldId id="1007" r:id="rId98"/>
    <p:sldId id="436" r:id="rId9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B913C9"/>
    <a:srgbClr val="860000"/>
    <a:srgbClr val="6F2B15"/>
    <a:srgbClr val="977616"/>
    <a:srgbClr val="2700F8"/>
    <a:srgbClr val="786914"/>
    <a:srgbClr val="847F17"/>
    <a:srgbClr val="EDA7D9"/>
    <a:srgbClr val="E85FE7"/>
    <a:srgbClr val="D88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812"/>
    <p:restoredTop sz="50000"/>
  </p:normalViewPr>
  <p:slideViewPr>
    <p:cSldViewPr>
      <p:cViewPr varScale="1">
        <p:scale>
          <a:sx n="115" d="100"/>
          <a:sy n="115" d="100"/>
        </p:scale>
        <p:origin x="632"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Università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a:t>
            </a:r>
            <a:r>
              <a:rPr lang="it-IT" altLang="it-IT" sz="2200">
                <a:solidFill>
                  <a:schemeClr val="accent6">
                    <a:lumMod val="40000"/>
                    <a:lumOff val="60000"/>
                  </a:schemeClr>
                </a:solidFill>
                <a:latin typeface="+mn-lt"/>
              </a:rPr>
              <a:t>18 aprile </a:t>
            </a:r>
            <a:r>
              <a:rPr lang="it-IT" altLang="it-IT" sz="2200" dirty="0">
                <a:solidFill>
                  <a:schemeClr val="accent6">
                    <a:lumMod val="40000"/>
                    <a:lumOff val="60000"/>
                  </a:schemeClr>
                </a:solidFill>
                <a:latin typeface="+mn-lt"/>
              </a:rPr>
              <a:t>2024</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3779912" y="1278000"/>
            <a:ext cx="4906888" cy="5580000"/>
          </a:xfrm>
        </p:spPr>
        <p:txBody>
          <a:bodyPr/>
          <a:lstStyle/>
          <a:p>
            <a:pPr algn="ctr"/>
            <a:endParaRPr lang="it-IT" sz="1800" dirty="0">
              <a:solidFill>
                <a:srgbClr val="7030A0"/>
              </a:solidFill>
            </a:endParaRPr>
          </a:p>
          <a:p>
            <a:pPr algn="ctr">
              <a:lnSpc>
                <a:spcPct val="80000"/>
              </a:lnSpc>
            </a:pPr>
            <a:r>
              <a:rPr lang="it-IT" sz="5400" dirty="0">
                <a:solidFill>
                  <a:srgbClr val="FF00FF"/>
                </a:solidFill>
                <a:latin typeface="Arial" pitchFamily="34"/>
                <a:cs typeface="Arial" pitchFamily="34"/>
              </a:rPr>
              <a:t>«EDDA CIANO </a:t>
            </a:r>
          </a:p>
          <a:p>
            <a:pPr algn="ctr">
              <a:lnSpc>
                <a:spcPct val="80000"/>
              </a:lnSpc>
            </a:pPr>
            <a:r>
              <a:rPr lang="it-IT" sz="4800" dirty="0">
                <a:solidFill>
                  <a:srgbClr val="002060"/>
                </a:solidFill>
                <a:latin typeface="Arial" pitchFamily="34"/>
                <a:cs typeface="Arial" pitchFamily="34"/>
              </a:rPr>
              <a:t>e </a:t>
            </a:r>
          </a:p>
          <a:p>
            <a:pPr algn="ctr">
              <a:lnSpc>
                <a:spcPct val="80000"/>
              </a:lnSpc>
            </a:pPr>
            <a:r>
              <a:rPr lang="it-IT" sz="4800" dirty="0">
                <a:solidFill>
                  <a:srgbClr val="2700F8"/>
                </a:solidFill>
                <a:latin typeface="Arial" pitchFamily="34"/>
                <a:cs typeface="Arial" pitchFamily="34"/>
              </a:rPr>
              <a:t>IL COMUNISTA»</a:t>
            </a:r>
          </a:p>
          <a:p>
            <a:pPr lvl="0" algn="ctr">
              <a:lnSpc>
                <a:spcPct val="80000"/>
              </a:lnSpc>
            </a:pPr>
            <a:endParaRPr lang="it-IT" sz="3600" dirty="0">
              <a:solidFill>
                <a:srgbClr val="2700F8"/>
              </a:solidFill>
            </a:endParaRPr>
          </a:p>
          <a:p>
            <a:pPr lvl="0" algn="ctr"/>
            <a:r>
              <a:rPr lang="it-IT" sz="3600" i="1" dirty="0">
                <a:solidFill>
                  <a:srgbClr val="EDA7D9"/>
                </a:solidFill>
                <a:latin typeface="Arial" pitchFamily="34"/>
                <a:cs typeface="Arial" pitchFamily="34"/>
              </a:rPr>
              <a:t>Vicenda privata </a:t>
            </a:r>
          </a:p>
          <a:p>
            <a:pPr lvl="0" algn="ctr"/>
            <a:r>
              <a:rPr lang="it-IT" sz="3600" i="1" dirty="0">
                <a:solidFill>
                  <a:srgbClr val="EDA7D9"/>
                </a:solidFill>
                <a:latin typeface="Arial" pitchFamily="34"/>
                <a:cs typeface="Arial" pitchFamily="34"/>
              </a:rPr>
              <a:t>di una famosa </a:t>
            </a:r>
          </a:p>
          <a:p>
            <a:pPr lvl="0" algn="ctr"/>
            <a:r>
              <a:rPr lang="it-IT" sz="3600" i="1" dirty="0">
                <a:solidFill>
                  <a:srgbClr val="EDA7D9"/>
                </a:solidFill>
                <a:latin typeface="Arial" pitchFamily="34"/>
                <a:cs typeface="Arial" pitchFamily="34"/>
              </a:rPr>
              <a:t>donna pubblica.</a:t>
            </a:r>
          </a:p>
        </p:txBody>
      </p:sp>
      <p:pic>
        <p:nvPicPr>
          <p:cNvPr id="2" name="Immagine 1">
            <a:extLst>
              <a:ext uri="{FF2B5EF4-FFF2-40B4-BE49-F238E27FC236}">
                <a16:creationId xmlns:a16="http://schemas.microsoft.com/office/drawing/2014/main" id="{0FD3F1C7-37DF-C4F4-3E56-9D84B256C421}"/>
              </a:ext>
            </a:extLst>
          </p:cNvPr>
          <p:cNvPicPr>
            <a:picLocks noChangeAspect="1"/>
          </p:cNvPicPr>
          <p:nvPr/>
        </p:nvPicPr>
        <p:blipFill>
          <a:blip r:embed="rId3">
            <a:lum/>
            <a:alphaModFix/>
          </a:blip>
          <a:srcRect/>
          <a:stretch>
            <a:fillRect/>
          </a:stretch>
        </p:blipFill>
        <p:spPr bwMode="auto">
          <a:xfrm>
            <a:off x="251520" y="1719235"/>
            <a:ext cx="3322712" cy="4697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7C8412F-95DC-2FA7-70F8-CA781E24C9B3}"/>
              </a:ext>
            </a:extLst>
          </p:cNvPr>
          <p:cNvPicPr>
            <a:picLocks noChangeAspect="1"/>
          </p:cNvPicPr>
          <p:nvPr/>
        </p:nvPicPr>
        <p:blipFill>
          <a:blip r:embed="rId2"/>
          <a:stretch>
            <a:fillRect/>
          </a:stretch>
        </p:blipFill>
        <p:spPr>
          <a:xfrm>
            <a:off x="277653" y="0"/>
            <a:ext cx="8588694" cy="5948466"/>
          </a:xfrm>
          <a:prstGeom prst="rect">
            <a:avLst/>
          </a:prstGeom>
        </p:spPr>
      </p:pic>
      <p:sp>
        <p:nvSpPr>
          <p:cNvPr id="4" name="Titolo 3">
            <a:extLst>
              <a:ext uri="{FF2B5EF4-FFF2-40B4-BE49-F238E27FC236}">
                <a16:creationId xmlns:a16="http://schemas.microsoft.com/office/drawing/2014/main" id="{A986F60A-D711-7712-E098-FAE54FBC9BE9}"/>
              </a:ext>
            </a:extLst>
          </p:cNvPr>
          <p:cNvSpPr>
            <a:spLocks noGrp="1"/>
          </p:cNvSpPr>
          <p:nvPr>
            <p:ph type="title"/>
          </p:nvPr>
        </p:nvSpPr>
        <p:spPr>
          <a:xfrm>
            <a:off x="457200" y="5733256"/>
            <a:ext cx="8135938" cy="1124744"/>
          </a:xfrm>
        </p:spPr>
        <p:txBody>
          <a:bodyPr/>
          <a:lstStyle/>
          <a:p>
            <a:r>
              <a:rPr lang="it-IT" sz="1600" dirty="0">
                <a:solidFill>
                  <a:srgbClr val="002060"/>
                </a:solidFill>
              </a:rPr>
              <a:t>Il centro di Milano nel primo ventennio del ‘900.</a:t>
            </a:r>
          </a:p>
        </p:txBody>
      </p:sp>
    </p:spTree>
    <p:extLst>
      <p:ext uri="{BB962C8B-B14F-4D97-AF65-F5344CB8AC3E}">
        <p14:creationId xmlns:p14="http://schemas.microsoft.com/office/powerpoint/2010/main" val="235408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19C4D6-3B7E-92B7-CF05-4AD6D3C20A52}"/>
              </a:ext>
            </a:extLst>
          </p:cNvPr>
          <p:cNvPicPr>
            <a:picLocks noChangeAspect="1"/>
          </p:cNvPicPr>
          <p:nvPr/>
        </p:nvPicPr>
        <p:blipFill>
          <a:blip r:embed="rId2"/>
          <a:stretch>
            <a:fillRect/>
          </a:stretch>
        </p:blipFill>
        <p:spPr>
          <a:xfrm>
            <a:off x="2699792" y="782444"/>
            <a:ext cx="4032448" cy="6075556"/>
          </a:xfrm>
          <a:prstGeom prst="rect">
            <a:avLst/>
          </a:prstGeom>
        </p:spPr>
      </p:pic>
    </p:spTree>
    <p:extLst>
      <p:ext uri="{BB962C8B-B14F-4D97-AF65-F5344CB8AC3E}">
        <p14:creationId xmlns:p14="http://schemas.microsoft.com/office/powerpoint/2010/main" val="1603295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AFC585-2DC4-7B89-1BA3-1A8E0719D528}"/>
              </a:ext>
            </a:extLst>
          </p:cNvPr>
          <p:cNvSpPr>
            <a:spLocks noGrp="1"/>
          </p:cNvSpPr>
          <p:nvPr>
            <p:ph type="title"/>
          </p:nvPr>
        </p:nvSpPr>
        <p:spPr>
          <a:xfrm>
            <a:off x="457200" y="5301207"/>
            <a:ext cx="8135938" cy="1556793"/>
          </a:xfrm>
        </p:spPr>
        <p:txBody>
          <a:bodyPr/>
          <a:lstStyle/>
          <a:p>
            <a:r>
              <a:rPr lang="it-IT" sz="1600" dirty="0">
                <a:solidFill>
                  <a:srgbClr val="002060"/>
                </a:solidFill>
              </a:rPr>
              <a:t>Edda Mussolini giovane.</a:t>
            </a:r>
          </a:p>
        </p:txBody>
      </p:sp>
      <p:pic>
        <p:nvPicPr>
          <p:cNvPr id="3" name="Immagine 2">
            <a:extLst>
              <a:ext uri="{FF2B5EF4-FFF2-40B4-BE49-F238E27FC236}">
                <a16:creationId xmlns:a16="http://schemas.microsoft.com/office/drawing/2014/main" id="{B29F095F-6C8E-D5E5-DAB2-D2A57D64281F}"/>
              </a:ext>
            </a:extLst>
          </p:cNvPr>
          <p:cNvPicPr>
            <a:picLocks noChangeAspect="1"/>
          </p:cNvPicPr>
          <p:nvPr/>
        </p:nvPicPr>
        <p:blipFill>
          <a:blip r:embed="rId2">
            <a:lum/>
            <a:alphaModFix/>
          </a:blip>
          <a:srcRect/>
          <a:stretch>
            <a:fillRect/>
          </a:stretch>
        </p:blipFill>
        <p:spPr bwMode="auto">
          <a:xfrm>
            <a:off x="2220913" y="0"/>
            <a:ext cx="4608511" cy="5748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3798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1B556A-4DA3-4E5E-0BB7-828BAD93291F}"/>
              </a:ext>
            </a:extLst>
          </p:cNvPr>
          <p:cNvSpPr>
            <a:spLocks noGrp="1"/>
          </p:cNvSpPr>
          <p:nvPr>
            <p:ph type="title"/>
          </p:nvPr>
        </p:nvSpPr>
        <p:spPr>
          <a:xfrm>
            <a:off x="1907704" y="3717032"/>
            <a:ext cx="2448272" cy="3140968"/>
          </a:xfrm>
        </p:spPr>
        <p:txBody>
          <a:bodyPr/>
          <a:lstStyle/>
          <a:p>
            <a:r>
              <a:rPr lang="it-IT" sz="1600" dirty="0">
                <a:solidFill>
                  <a:srgbClr val="977616"/>
                </a:solidFill>
              </a:rPr>
              <a:t>"Sono riuscito </a:t>
            </a:r>
            <a:br>
              <a:rPr lang="it-IT" sz="1600" dirty="0">
                <a:solidFill>
                  <a:srgbClr val="977616"/>
                </a:solidFill>
              </a:rPr>
            </a:br>
            <a:r>
              <a:rPr lang="it-IT" sz="1600" dirty="0">
                <a:solidFill>
                  <a:srgbClr val="977616"/>
                </a:solidFill>
              </a:rPr>
              <a:t>a sottomettere l'Italia, </a:t>
            </a:r>
            <a:br>
              <a:rPr lang="it-IT" sz="1600" dirty="0">
                <a:solidFill>
                  <a:srgbClr val="977616"/>
                </a:solidFill>
              </a:rPr>
            </a:br>
            <a:r>
              <a:rPr lang="it-IT" sz="1600" dirty="0">
                <a:solidFill>
                  <a:srgbClr val="977616"/>
                </a:solidFill>
              </a:rPr>
              <a:t>ma non riuscirò mai </a:t>
            </a:r>
            <a:br>
              <a:rPr lang="it-IT" sz="1600" dirty="0">
                <a:solidFill>
                  <a:srgbClr val="977616"/>
                </a:solidFill>
              </a:rPr>
            </a:br>
            <a:r>
              <a:rPr lang="it-IT" sz="1600" dirty="0">
                <a:solidFill>
                  <a:srgbClr val="977616"/>
                </a:solidFill>
              </a:rPr>
              <a:t>a sottomettere </a:t>
            </a:r>
            <a:br>
              <a:rPr lang="it-IT" sz="1600" dirty="0">
                <a:solidFill>
                  <a:srgbClr val="977616"/>
                </a:solidFill>
              </a:rPr>
            </a:br>
            <a:r>
              <a:rPr lang="it-IT" sz="1600" dirty="0">
                <a:solidFill>
                  <a:srgbClr val="977616"/>
                </a:solidFill>
              </a:rPr>
              <a:t>mia figlia".</a:t>
            </a:r>
          </a:p>
        </p:txBody>
      </p:sp>
      <p:pic>
        <p:nvPicPr>
          <p:cNvPr id="4" name="Immagine 3">
            <a:extLst>
              <a:ext uri="{FF2B5EF4-FFF2-40B4-BE49-F238E27FC236}">
                <a16:creationId xmlns:a16="http://schemas.microsoft.com/office/drawing/2014/main" id="{D7E76FBD-59D3-3574-73EE-15668D2F6677}"/>
              </a:ext>
            </a:extLst>
          </p:cNvPr>
          <p:cNvPicPr>
            <a:picLocks noChangeAspect="1"/>
          </p:cNvPicPr>
          <p:nvPr/>
        </p:nvPicPr>
        <p:blipFill>
          <a:blip r:embed="rId2"/>
          <a:stretch>
            <a:fillRect/>
          </a:stretch>
        </p:blipFill>
        <p:spPr>
          <a:xfrm>
            <a:off x="4355976" y="692696"/>
            <a:ext cx="4788024" cy="6165304"/>
          </a:xfrm>
          <a:prstGeom prst="rect">
            <a:avLst/>
          </a:prstGeom>
        </p:spPr>
      </p:pic>
    </p:spTree>
    <p:extLst>
      <p:ext uri="{BB962C8B-B14F-4D97-AF65-F5344CB8AC3E}">
        <p14:creationId xmlns:p14="http://schemas.microsoft.com/office/powerpoint/2010/main" val="122812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61A052-3A91-B64F-EDF0-4D37E91A4FD6}"/>
              </a:ext>
            </a:extLst>
          </p:cNvPr>
          <p:cNvSpPr>
            <a:spLocks noGrp="1"/>
          </p:cNvSpPr>
          <p:nvPr>
            <p:ph type="title"/>
          </p:nvPr>
        </p:nvSpPr>
        <p:spPr>
          <a:xfrm>
            <a:off x="457200" y="5085184"/>
            <a:ext cx="8135938" cy="1772816"/>
          </a:xfrm>
        </p:spPr>
        <p:txBody>
          <a:bodyPr/>
          <a:lstStyle/>
          <a:p>
            <a:r>
              <a:rPr lang="it-IT" sz="1600" dirty="0">
                <a:solidFill>
                  <a:srgbClr val="6F2B15"/>
                </a:solidFill>
              </a:rPr>
              <a:t>Educandato di Porto Imperiale (FI).</a:t>
            </a:r>
          </a:p>
        </p:txBody>
      </p:sp>
      <p:pic>
        <p:nvPicPr>
          <p:cNvPr id="4" name="Immagine 3">
            <a:extLst>
              <a:ext uri="{FF2B5EF4-FFF2-40B4-BE49-F238E27FC236}">
                <a16:creationId xmlns:a16="http://schemas.microsoft.com/office/drawing/2014/main" id="{22B4A521-9EC9-DCCB-E5B9-E81B129E49A1}"/>
              </a:ext>
            </a:extLst>
          </p:cNvPr>
          <p:cNvPicPr>
            <a:picLocks noChangeAspect="1"/>
          </p:cNvPicPr>
          <p:nvPr/>
        </p:nvPicPr>
        <p:blipFill>
          <a:blip r:embed="rId2"/>
          <a:stretch>
            <a:fillRect/>
          </a:stretch>
        </p:blipFill>
        <p:spPr>
          <a:xfrm>
            <a:off x="685800" y="980728"/>
            <a:ext cx="7772400" cy="4371975"/>
          </a:xfrm>
          <a:prstGeom prst="rect">
            <a:avLst/>
          </a:prstGeom>
        </p:spPr>
      </p:pic>
    </p:spTree>
    <p:extLst>
      <p:ext uri="{BB962C8B-B14F-4D97-AF65-F5344CB8AC3E}">
        <p14:creationId xmlns:p14="http://schemas.microsoft.com/office/powerpoint/2010/main" val="352789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E0456E-74AC-CE9B-7608-A1F941E51E20}"/>
              </a:ext>
            </a:extLst>
          </p:cNvPr>
          <p:cNvSpPr>
            <a:spLocks noGrp="1"/>
          </p:cNvSpPr>
          <p:nvPr>
            <p:ph type="title"/>
          </p:nvPr>
        </p:nvSpPr>
        <p:spPr>
          <a:xfrm>
            <a:off x="1403648" y="5157192"/>
            <a:ext cx="3337520" cy="1700808"/>
          </a:xfrm>
        </p:spPr>
        <p:txBody>
          <a:bodyPr/>
          <a:lstStyle/>
          <a:p>
            <a:r>
              <a:rPr lang="it-IT" sz="1600" dirty="0">
                <a:solidFill>
                  <a:srgbClr val="6F2B15"/>
                </a:solidFill>
              </a:rPr>
              <a:t>il Conte Gian Galeazzo Ciano. </a:t>
            </a:r>
            <a:br>
              <a:rPr lang="it-IT" sz="1600" dirty="0">
                <a:solidFill>
                  <a:srgbClr val="6F2B15"/>
                </a:solidFill>
              </a:rPr>
            </a:br>
            <a:r>
              <a:rPr lang="it-IT" sz="1600" dirty="0">
                <a:solidFill>
                  <a:srgbClr val="6F2B15"/>
                </a:solidFill>
              </a:rPr>
              <a:t>(Livorno, 1903 – Verona, 12 gennaio 1944, fucilato a 41 anni) </a:t>
            </a:r>
          </a:p>
        </p:txBody>
      </p:sp>
      <p:pic>
        <p:nvPicPr>
          <p:cNvPr id="3" name="Immagine 2">
            <a:extLst>
              <a:ext uri="{FF2B5EF4-FFF2-40B4-BE49-F238E27FC236}">
                <a16:creationId xmlns:a16="http://schemas.microsoft.com/office/drawing/2014/main" id="{7BD2CC95-FA58-AC78-5723-7803DD1E510C}"/>
              </a:ext>
            </a:extLst>
          </p:cNvPr>
          <p:cNvPicPr>
            <a:picLocks noChangeAspect="1"/>
          </p:cNvPicPr>
          <p:nvPr/>
        </p:nvPicPr>
        <p:blipFill>
          <a:blip r:embed="rId2">
            <a:lum/>
            <a:alphaModFix/>
          </a:blip>
          <a:srcRect/>
          <a:stretch>
            <a:fillRect/>
          </a:stretch>
        </p:blipFill>
        <p:spPr>
          <a:xfrm>
            <a:off x="4860033" y="1412776"/>
            <a:ext cx="4283968" cy="5445224"/>
          </a:xfrm>
          <a:prstGeom prst="rect">
            <a:avLst/>
          </a:prstGeom>
          <a:noFill/>
          <a:ln cap="flat">
            <a:noFill/>
          </a:ln>
        </p:spPr>
      </p:pic>
    </p:spTree>
    <p:extLst>
      <p:ext uri="{BB962C8B-B14F-4D97-AF65-F5344CB8AC3E}">
        <p14:creationId xmlns:p14="http://schemas.microsoft.com/office/powerpoint/2010/main" val="57497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FCCC5-DE2F-9F04-4066-C9D2F34EBB5C}"/>
              </a:ext>
            </a:extLst>
          </p:cNvPr>
          <p:cNvSpPr>
            <a:spLocks noGrp="1"/>
          </p:cNvSpPr>
          <p:nvPr>
            <p:ph type="title"/>
          </p:nvPr>
        </p:nvSpPr>
        <p:spPr>
          <a:xfrm>
            <a:off x="457200" y="4653136"/>
            <a:ext cx="8135938" cy="2204864"/>
          </a:xfrm>
        </p:spPr>
        <p:txBody>
          <a:bodyPr/>
          <a:lstStyle/>
          <a:p>
            <a:r>
              <a:rPr lang="it-IT" sz="1600" dirty="0"/>
              <a:t>Roma, 24 aprile 1930. Le nozze di Edda Mussolini e Gian Galeazzo Ciano.</a:t>
            </a:r>
            <a:endParaRPr lang="it-IT" sz="1600" dirty="0">
              <a:solidFill>
                <a:srgbClr val="860000"/>
              </a:solidFill>
            </a:endParaRPr>
          </a:p>
        </p:txBody>
      </p:sp>
      <p:pic>
        <p:nvPicPr>
          <p:cNvPr id="3" name="Immagine 2">
            <a:extLst>
              <a:ext uri="{FF2B5EF4-FFF2-40B4-BE49-F238E27FC236}">
                <a16:creationId xmlns:a16="http://schemas.microsoft.com/office/drawing/2014/main" id="{C2210660-34F7-C861-2F19-4DE7588F00D9}"/>
              </a:ext>
            </a:extLst>
          </p:cNvPr>
          <p:cNvPicPr>
            <a:picLocks noChangeAspect="1"/>
          </p:cNvPicPr>
          <p:nvPr/>
        </p:nvPicPr>
        <p:blipFill>
          <a:blip r:embed="rId2">
            <a:lum/>
            <a:alphaModFix/>
          </a:blip>
          <a:srcRect/>
          <a:stretch>
            <a:fillRect/>
          </a:stretch>
        </p:blipFill>
        <p:spPr bwMode="auto">
          <a:xfrm>
            <a:off x="1246318" y="836712"/>
            <a:ext cx="6651363"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649169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82C2B1-A039-972A-AAC8-570E006F5F48}"/>
              </a:ext>
            </a:extLst>
          </p:cNvPr>
          <p:cNvSpPr>
            <a:spLocks noGrp="1"/>
          </p:cNvSpPr>
          <p:nvPr>
            <p:ph type="title"/>
          </p:nvPr>
        </p:nvSpPr>
        <p:spPr>
          <a:xfrm>
            <a:off x="457200" y="5517232"/>
            <a:ext cx="4114800" cy="1340768"/>
          </a:xfrm>
        </p:spPr>
        <p:txBody>
          <a:bodyPr/>
          <a:lstStyle/>
          <a:p>
            <a:pPr algn="r"/>
            <a:r>
              <a:rPr lang="it-IT" sz="1600" dirty="0">
                <a:solidFill>
                  <a:srgbClr val="847F17"/>
                </a:solidFill>
              </a:rPr>
              <a:t>I novelli sposi </a:t>
            </a:r>
            <a:br>
              <a:rPr lang="it-IT" sz="1600" dirty="0">
                <a:solidFill>
                  <a:srgbClr val="847F17"/>
                </a:solidFill>
              </a:rPr>
            </a:br>
            <a:r>
              <a:rPr lang="it-IT" sz="1600" dirty="0">
                <a:solidFill>
                  <a:srgbClr val="847F17"/>
                </a:solidFill>
              </a:rPr>
              <a:t>al saluto fascista.</a:t>
            </a:r>
          </a:p>
        </p:txBody>
      </p:sp>
      <p:pic>
        <p:nvPicPr>
          <p:cNvPr id="3" name="Immagine 2">
            <a:extLst>
              <a:ext uri="{FF2B5EF4-FFF2-40B4-BE49-F238E27FC236}">
                <a16:creationId xmlns:a16="http://schemas.microsoft.com/office/drawing/2014/main" id="{5EF73416-0F34-4EB0-AC80-C1AAD91BEBD8}"/>
              </a:ext>
            </a:extLst>
          </p:cNvPr>
          <p:cNvPicPr>
            <a:picLocks noChangeAspect="1"/>
          </p:cNvPicPr>
          <p:nvPr/>
        </p:nvPicPr>
        <p:blipFill>
          <a:blip r:embed="rId2">
            <a:lum/>
            <a:alphaModFix/>
          </a:blip>
          <a:srcRect/>
          <a:stretch>
            <a:fillRect/>
          </a:stretch>
        </p:blipFill>
        <p:spPr bwMode="auto">
          <a:xfrm>
            <a:off x="4716016" y="1412776"/>
            <a:ext cx="4427984" cy="5445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878371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72D8D-2117-2549-96FB-05D41D116F6D}"/>
              </a:ext>
            </a:extLst>
          </p:cNvPr>
          <p:cNvSpPr>
            <a:spLocks noGrp="1"/>
          </p:cNvSpPr>
          <p:nvPr>
            <p:ph type="title"/>
          </p:nvPr>
        </p:nvSpPr>
        <p:spPr>
          <a:xfrm>
            <a:off x="467544" y="4509120"/>
            <a:ext cx="8352928" cy="2520280"/>
          </a:xfrm>
        </p:spPr>
        <p:txBody>
          <a:bodyPr/>
          <a:lstStyle/>
          <a:p>
            <a:r>
              <a:rPr lang="it-IT" sz="1600" dirty="0"/>
              <a:t>Benito Amilcare Andrea Mussolini, il DUCE.</a:t>
            </a:r>
            <a:endParaRPr lang="it-IT" sz="1600" dirty="0">
              <a:solidFill>
                <a:srgbClr val="860000"/>
              </a:solidFill>
            </a:endParaRPr>
          </a:p>
        </p:txBody>
      </p:sp>
      <p:pic>
        <p:nvPicPr>
          <p:cNvPr id="3" name="Immagine 2">
            <a:extLst>
              <a:ext uri="{FF2B5EF4-FFF2-40B4-BE49-F238E27FC236}">
                <a16:creationId xmlns:a16="http://schemas.microsoft.com/office/drawing/2014/main" id="{0AAC72ED-4369-DB5A-6D6F-FAD4B2D7F28E}"/>
              </a:ext>
            </a:extLst>
          </p:cNvPr>
          <p:cNvPicPr>
            <a:picLocks noChangeAspect="1"/>
          </p:cNvPicPr>
          <p:nvPr/>
        </p:nvPicPr>
        <p:blipFill>
          <a:blip r:embed="rId2">
            <a:lum/>
            <a:alphaModFix/>
          </a:blip>
          <a:srcRect/>
          <a:stretch>
            <a:fillRect/>
          </a:stretch>
        </p:blipFill>
        <p:spPr>
          <a:xfrm>
            <a:off x="1763688" y="260648"/>
            <a:ext cx="5544616" cy="5040560"/>
          </a:xfrm>
          <a:prstGeom prst="rect">
            <a:avLst/>
          </a:prstGeom>
          <a:noFill/>
          <a:ln cap="flat">
            <a:noFill/>
          </a:ln>
        </p:spPr>
      </p:pic>
    </p:spTree>
    <p:extLst>
      <p:ext uri="{BB962C8B-B14F-4D97-AF65-F5344CB8AC3E}">
        <p14:creationId xmlns:p14="http://schemas.microsoft.com/office/powerpoint/2010/main" val="303172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B271A2-5F30-6ACE-1527-BD59EADC5068}"/>
              </a:ext>
            </a:extLst>
          </p:cNvPr>
          <p:cNvSpPr>
            <a:spLocks noGrp="1"/>
          </p:cNvSpPr>
          <p:nvPr>
            <p:ph type="title"/>
          </p:nvPr>
        </p:nvSpPr>
        <p:spPr>
          <a:xfrm>
            <a:off x="457200" y="5661248"/>
            <a:ext cx="8135938" cy="1196752"/>
          </a:xfrm>
        </p:spPr>
        <p:txBody>
          <a:bodyPr/>
          <a:lstStyle/>
          <a:p>
            <a:r>
              <a:rPr lang="it-IT" sz="1600" dirty="0">
                <a:solidFill>
                  <a:srgbClr val="C00000"/>
                </a:solidFill>
              </a:rPr>
              <a:t>19 giugno 1924. Delitto dell’oppositore socialista Giacomo Matteotti.</a:t>
            </a:r>
          </a:p>
        </p:txBody>
      </p:sp>
      <p:pic>
        <p:nvPicPr>
          <p:cNvPr id="4" name="Immagine 3">
            <a:extLst>
              <a:ext uri="{FF2B5EF4-FFF2-40B4-BE49-F238E27FC236}">
                <a16:creationId xmlns:a16="http://schemas.microsoft.com/office/drawing/2014/main" id="{37094DF9-6766-4748-6ABD-276ECAC9E02A}"/>
              </a:ext>
            </a:extLst>
          </p:cNvPr>
          <p:cNvPicPr>
            <a:picLocks noChangeAspect="1"/>
          </p:cNvPicPr>
          <p:nvPr/>
        </p:nvPicPr>
        <p:blipFill>
          <a:blip r:embed="rId2"/>
          <a:stretch>
            <a:fillRect/>
          </a:stretch>
        </p:blipFill>
        <p:spPr>
          <a:xfrm>
            <a:off x="638969" y="586202"/>
            <a:ext cx="7772400" cy="5291070"/>
          </a:xfrm>
          <a:prstGeom prst="rect">
            <a:avLst/>
          </a:prstGeom>
        </p:spPr>
      </p:pic>
    </p:spTree>
    <p:extLst>
      <p:ext uri="{BB962C8B-B14F-4D97-AF65-F5344CB8AC3E}">
        <p14:creationId xmlns:p14="http://schemas.microsoft.com/office/powerpoint/2010/main" val="681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22B62A-7DF5-864E-C44D-0F1AFF2B746E}"/>
              </a:ext>
            </a:extLst>
          </p:cNvPr>
          <p:cNvSpPr>
            <a:spLocks noGrp="1"/>
          </p:cNvSpPr>
          <p:nvPr>
            <p:ph type="title"/>
          </p:nvPr>
        </p:nvSpPr>
        <p:spPr>
          <a:xfrm>
            <a:off x="457200" y="4797152"/>
            <a:ext cx="8135938" cy="2060848"/>
          </a:xfrm>
        </p:spPr>
        <p:txBody>
          <a:bodyPr/>
          <a:lstStyle/>
          <a:p>
            <a:r>
              <a:rPr lang="it-IT" sz="1600" dirty="0">
                <a:solidFill>
                  <a:srgbClr val="C00000"/>
                </a:solidFill>
              </a:rPr>
              <a:t>La cover del libro.                            </a:t>
            </a:r>
            <a:r>
              <a:rPr lang="it-IT" sz="1600" dirty="0">
                <a:solidFill>
                  <a:srgbClr val="002060"/>
                </a:solidFill>
              </a:rPr>
              <a:t>L’autore, il giornalista scrittore Marcello Sorgi.</a:t>
            </a:r>
          </a:p>
        </p:txBody>
      </p:sp>
      <p:pic>
        <p:nvPicPr>
          <p:cNvPr id="3" name="Immagine 2">
            <a:extLst>
              <a:ext uri="{FF2B5EF4-FFF2-40B4-BE49-F238E27FC236}">
                <a16:creationId xmlns:a16="http://schemas.microsoft.com/office/drawing/2014/main" id="{28DE16A9-EC35-AF11-DD3C-A9FB6CC9F910}"/>
              </a:ext>
            </a:extLst>
          </p:cNvPr>
          <p:cNvPicPr>
            <a:picLocks noChangeAspect="1"/>
          </p:cNvPicPr>
          <p:nvPr/>
        </p:nvPicPr>
        <p:blipFill>
          <a:blip r:embed="rId2">
            <a:lum/>
            <a:alphaModFix/>
          </a:blip>
          <a:srcRect/>
          <a:stretch>
            <a:fillRect/>
          </a:stretch>
        </p:blipFill>
        <p:spPr bwMode="auto">
          <a:xfrm>
            <a:off x="3565790" y="821285"/>
            <a:ext cx="4920477"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6" name="Immagine 5">
            <a:extLst>
              <a:ext uri="{FF2B5EF4-FFF2-40B4-BE49-F238E27FC236}">
                <a16:creationId xmlns:a16="http://schemas.microsoft.com/office/drawing/2014/main" id="{48B62897-7D00-0C51-7038-BF8543E8A27A}"/>
              </a:ext>
            </a:extLst>
          </p:cNvPr>
          <p:cNvPicPr>
            <a:picLocks noChangeAspect="1"/>
          </p:cNvPicPr>
          <p:nvPr/>
        </p:nvPicPr>
        <p:blipFill>
          <a:blip r:embed="rId3"/>
          <a:stretch>
            <a:fillRect/>
          </a:stretch>
        </p:blipFill>
        <p:spPr>
          <a:xfrm>
            <a:off x="585356" y="836712"/>
            <a:ext cx="2952328" cy="4434116"/>
          </a:xfrm>
          <a:prstGeom prst="rect">
            <a:avLst/>
          </a:prstGeom>
        </p:spPr>
      </p:pic>
    </p:spTree>
    <p:extLst>
      <p:ext uri="{BB962C8B-B14F-4D97-AF65-F5344CB8AC3E}">
        <p14:creationId xmlns:p14="http://schemas.microsoft.com/office/powerpoint/2010/main" val="2531530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da Mussolini. Le nozze, 24 aprile 1930.mp4">
            <a:hlinkClick r:id="" action="ppaction://media"/>
            <a:extLst>
              <a:ext uri="{FF2B5EF4-FFF2-40B4-BE49-F238E27FC236}">
                <a16:creationId xmlns:a16="http://schemas.microsoft.com/office/drawing/2014/main" id="{40DE5326-BEAA-DA13-1015-DF9537ACB7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04750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41038-1CF7-E9A5-E544-F608EE9FDA46}"/>
              </a:ext>
            </a:extLst>
          </p:cNvPr>
          <p:cNvSpPr>
            <a:spLocks noGrp="1"/>
          </p:cNvSpPr>
          <p:nvPr>
            <p:ph type="title"/>
          </p:nvPr>
        </p:nvSpPr>
        <p:spPr>
          <a:xfrm>
            <a:off x="457200" y="5733256"/>
            <a:ext cx="8135938" cy="1124744"/>
          </a:xfrm>
        </p:spPr>
        <p:txBody>
          <a:bodyPr/>
          <a:lstStyle/>
          <a:p>
            <a:r>
              <a:rPr lang="it-IT" sz="1600" dirty="0">
                <a:solidFill>
                  <a:srgbClr val="002060"/>
                </a:solidFill>
              </a:rPr>
              <a:t>Foto di rito davanti ai convitati, selezionatissimi.</a:t>
            </a:r>
          </a:p>
        </p:txBody>
      </p:sp>
      <p:pic>
        <p:nvPicPr>
          <p:cNvPr id="3" name="Immagine 2">
            <a:extLst>
              <a:ext uri="{FF2B5EF4-FFF2-40B4-BE49-F238E27FC236}">
                <a16:creationId xmlns:a16="http://schemas.microsoft.com/office/drawing/2014/main" id="{8F490BF5-D64E-0D24-0035-A5E104F5DEBC}"/>
              </a:ext>
            </a:extLst>
          </p:cNvPr>
          <p:cNvPicPr>
            <a:picLocks noChangeAspect="1"/>
          </p:cNvPicPr>
          <p:nvPr/>
        </p:nvPicPr>
        <p:blipFill>
          <a:blip r:embed="rId2">
            <a:lum/>
            <a:alphaModFix/>
          </a:blip>
          <a:srcRect/>
          <a:stretch>
            <a:fillRect/>
          </a:stretch>
        </p:blipFill>
        <p:spPr>
          <a:xfrm>
            <a:off x="375782" y="-99392"/>
            <a:ext cx="8217356" cy="6021288"/>
          </a:xfrm>
          <a:prstGeom prst="rect">
            <a:avLst/>
          </a:prstGeom>
          <a:noFill/>
          <a:ln cap="flat">
            <a:noFill/>
          </a:ln>
        </p:spPr>
      </p:pic>
    </p:spTree>
    <p:extLst>
      <p:ext uri="{BB962C8B-B14F-4D97-AF65-F5344CB8AC3E}">
        <p14:creationId xmlns:p14="http://schemas.microsoft.com/office/powerpoint/2010/main" val="47319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5F956-4D35-70E0-2539-21B4C539719B}"/>
              </a:ext>
            </a:extLst>
          </p:cNvPr>
          <p:cNvSpPr>
            <a:spLocks noGrp="1"/>
          </p:cNvSpPr>
          <p:nvPr>
            <p:ph type="title"/>
          </p:nvPr>
        </p:nvSpPr>
        <p:spPr>
          <a:xfrm>
            <a:off x="457200" y="5229200"/>
            <a:ext cx="8135938" cy="1628800"/>
          </a:xfrm>
        </p:spPr>
        <p:txBody>
          <a:bodyPr/>
          <a:lstStyle/>
          <a:p>
            <a:r>
              <a:rPr lang="it-IT" sz="1600" dirty="0">
                <a:solidFill>
                  <a:srgbClr val="002060"/>
                </a:solidFill>
              </a:rPr>
              <a:t>Invitati di rango al matrimonio del secolo.</a:t>
            </a:r>
          </a:p>
        </p:txBody>
      </p:sp>
      <p:pic>
        <p:nvPicPr>
          <p:cNvPr id="3" name="Immagine 2">
            <a:extLst>
              <a:ext uri="{FF2B5EF4-FFF2-40B4-BE49-F238E27FC236}">
                <a16:creationId xmlns:a16="http://schemas.microsoft.com/office/drawing/2014/main" id="{9A35E4DB-D779-51DF-1345-E7E839ED54CF}"/>
              </a:ext>
            </a:extLst>
          </p:cNvPr>
          <p:cNvPicPr>
            <a:picLocks noChangeAspect="1"/>
          </p:cNvPicPr>
          <p:nvPr/>
        </p:nvPicPr>
        <p:blipFill>
          <a:blip r:embed="rId2">
            <a:lum/>
            <a:alphaModFix/>
          </a:blip>
          <a:srcRect/>
          <a:stretch>
            <a:fillRect/>
          </a:stretch>
        </p:blipFill>
        <p:spPr bwMode="auto">
          <a:xfrm>
            <a:off x="971600" y="476672"/>
            <a:ext cx="6867987" cy="5059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41109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dda Mussolini di Gianni Bisiach.mp4">
            <a:hlinkClick r:id="" action="ppaction://media"/>
            <a:extLst>
              <a:ext uri="{FF2B5EF4-FFF2-40B4-BE49-F238E27FC236}">
                <a16:creationId xmlns:a16="http://schemas.microsoft.com/office/drawing/2014/main" id="{76518513-51C2-4F38-D3EE-0F628ACF9D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2191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64F03A-04D1-3E04-82BF-04740C53D36A}"/>
              </a:ext>
            </a:extLst>
          </p:cNvPr>
          <p:cNvSpPr>
            <a:spLocks noGrp="1"/>
          </p:cNvSpPr>
          <p:nvPr>
            <p:ph type="title"/>
          </p:nvPr>
        </p:nvSpPr>
        <p:spPr>
          <a:xfrm>
            <a:off x="5076056" y="5589240"/>
            <a:ext cx="3517082" cy="1268760"/>
          </a:xfrm>
        </p:spPr>
        <p:txBody>
          <a:bodyPr/>
          <a:lstStyle/>
          <a:p>
            <a:pPr algn="l"/>
            <a:r>
              <a:rPr lang="it-IT" sz="1600" dirty="0">
                <a:solidFill>
                  <a:srgbClr val="002060"/>
                </a:solidFill>
              </a:rPr>
              <a:t>Il Conte Gian Galeazzo Ciano</a:t>
            </a:r>
            <a:br>
              <a:rPr lang="it-IT" sz="1600" dirty="0">
                <a:solidFill>
                  <a:srgbClr val="002060"/>
                </a:solidFill>
              </a:rPr>
            </a:br>
            <a:r>
              <a:rPr lang="it-IT" sz="1600" dirty="0">
                <a:solidFill>
                  <a:srgbClr val="002060"/>
                </a:solidFill>
              </a:rPr>
              <a:t>in divisa.</a:t>
            </a:r>
          </a:p>
        </p:txBody>
      </p:sp>
      <p:pic>
        <p:nvPicPr>
          <p:cNvPr id="4" name="Immagine 3">
            <a:extLst>
              <a:ext uri="{FF2B5EF4-FFF2-40B4-BE49-F238E27FC236}">
                <a16:creationId xmlns:a16="http://schemas.microsoft.com/office/drawing/2014/main" id="{4594D805-3D82-0FA6-82E4-A911DD083DC4}"/>
              </a:ext>
            </a:extLst>
          </p:cNvPr>
          <p:cNvPicPr>
            <a:picLocks noChangeAspect="1"/>
          </p:cNvPicPr>
          <p:nvPr/>
        </p:nvPicPr>
        <p:blipFill>
          <a:blip r:embed="rId2">
            <a:lum/>
            <a:alphaModFix/>
          </a:blip>
          <a:srcRect/>
          <a:stretch>
            <a:fillRect/>
          </a:stretch>
        </p:blipFill>
        <p:spPr bwMode="auto">
          <a:xfrm>
            <a:off x="0" y="1556792"/>
            <a:ext cx="4932039" cy="5301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6430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23324E6F-AE4D-1227-579D-A5EA774C6A23}"/>
              </a:ext>
            </a:extLst>
          </p:cNvPr>
          <p:cNvSpPr>
            <a:spLocks noGrp="1"/>
          </p:cNvSpPr>
          <p:nvPr>
            <p:ph type="title"/>
          </p:nvPr>
        </p:nvSpPr>
        <p:spPr>
          <a:xfrm>
            <a:off x="457200" y="5373216"/>
            <a:ext cx="8135938" cy="936104"/>
          </a:xfrm>
        </p:spPr>
        <p:txBody>
          <a:bodyPr/>
          <a:lstStyle/>
          <a:p>
            <a:r>
              <a:rPr lang="it-IT" sz="1800" dirty="0">
                <a:solidFill>
                  <a:srgbClr val="002060"/>
                </a:solidFill>
              </a:rPr>
              <a:t>La piazzetta di Capri negli anni ‘30 del Novecento.</a:t>
            </a:r>
          </a:p>
        </p:txBody>
      </p:sp>
      <p:pic>
        <p:nvPicPr>
          <p:cNvPr id="3" name="Immagine 2">
            <a:extLst>
              <a:ext uri="{FF2B5EF4-FFF2-40B4-BE49-F238E27FC236}">
                <a16:creationId xmlns:a16="http://schemas.microsoft.com/office/drawing/2014/main" id="{3482A347-A418-BD06-7AB4-033462B1EE39}"/>
              </a:ext>
            </a:extLst>
          </p:cNvPr>
          <p:cNvPicPr>
            <a:picLocks noChangeAspect="1"/>
          </p:cNvPicPr>
          <p:nvPr/>
        </p:nvPicPr>
        <p:blipFill>
          <a:blip r:embed="rId2"/>
          <a:stretch>
            <a:fillRect/>
          </a:stretch>
        </p:blipFill>
        <p:spPr>
          <a:xfrm>
            <a:off x="241847" y="575608"/>
            <a:ext cx="8660306" cy="4896544"/>
          </a:xfrm>
          <a:prstGeom prst="rect">
            <a:avLst/>
          </a:prstGeom>
        </p:spPr>
      </p:pic>
    </p:spTree>
    <p:extLst>
      <p:ext uri="{BB962C8B-B14F-4D97-AF65-F5344CB8AC3E}">
        <p14:creationId xmlns:p14="http://schemas.microsoft.com/office/powerpoint/2010/main" val="1534927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A58EB9-FC81-E701-9B6E-BF27A19EA64F}"/>
              </a:ext>
            </a:extLst>
          </p:cNvPr>
          <p:cNvSpPr>
            <a:spLocks noGrp="1"/>
          </p:cNvSpPr>
          <p:nvPr>
            <p:ph type="title"/>
          </p:nvPr>
        </p:nvSpPr>
        <p:spPr>
          <a:xfrm>
            <a:off x="457200" y="5085184"/>
            <a:ext cx="8135938" cy="1772816"/>
          </a:xfrm>
        </p:spPr>
        <p:txBody>
          <a:bodyPr/>
          <a:lstStyle/>
          <a:p>
            <a:r>
              <a:rPr lang="it-IT" sz="1600" dirty="0">
                <a:solidFill>
                  <a:srgbClr val="002060"/>
                </a:solidFill>
              </a:rPr>
              <a:t>Edda e Gian Galeazzo Ciano, giovani sposi.</a:t>
            </a:r>
          </a:p>
        </p:txBody>
      </p:sp>
      <p:pic>
        <p:nvPicPr>
          <p:cNvPr id="3" name="Immagine 2">
            <a:extLst>
              <a:ext uri="{FF2B5EF4-FFF2-40B4-BE49-F238E27FC236}">
                <a16:creationId xmlns:a16="http://schemas.microsoft.com/office/drawing/2014/main" id="{B82E4DB8-5FDB-0457-4E2E-514AD84068F0}"/>
              </a:ext>
            </a:extLst>
          </p:cNvPr>
          <p:cNvPicPr>
            <a:picLocks noChangeAspect="1"/>
          </p:cNvPicPr>
          <p:nvPr/>
        </p:nvPicPr>
        <p:blipFill>
          <a:blip r:embed="rId2">
            <a:lum/>
            <a:alphaModFix/>
          </a:blip>
          <a:srcRect/>
          <a:stretch>
            <a:fillRect/>
          </a:stretch>
        </p:blipFill>
        <p:spPr bwMode="auto">
          <a:xfrm>
            <a:off x="971998" y="207270"/>
            <a:ext cx="7200003" cy="5399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967850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BDFDFF6-77C4-473A-D495-76F19F884E45}"/>
              </a:ext>
            </a:extLst>
          </p:cNvPr>
          <p:cNvSpPr>
            <a:spLocks noGrp="1"/>
          </p:cNvSpPr>
          <p:nvPr>
            <p:ph type="title"/>
          </p:nvPr>
        </p:nvSpPr>
        <p:spPr>
          <a:xfrm>
            <a:off x="457200" y="4797152"/>
            <a:ext cx="8135938" cy="1872208"/>
          </a:xfrm>
        </p:spPr>
        <p:txBody>
          <a:bodyPr/>
          <a:lstStyle/>
          <a:p>
            <a:r>
              <a:rPr lang="it-IT" sz="1600" dirty="0">
                <a:solidFill>
                  <a:srgbClr val="002060"/>
                </a:solidFill>
              </a:rPr>
              <a:t>Shanghai negli anni ‘30 del Novecento.</a:t>
            </a:r>
          </a:p>
        </p:txBody>
      </p:sp>
      <p:pic>
        <p:nvPicPr>
          <p:cNvPr id="3" name="Immagine 2">
            <a:extLst>
              <a:ext uri="{FF2B5EF4-FFF2-40B4-BE49-F238E27FC236}">
                <a16:creationId xmlns:a16="http://schemas.microsoft.com/office/drawing/2014/main" id="{48B4C455-FB27-9287-96B4-269DF30E6BD6}"/>
              </a:ext>
            </a:extLst>
          </p:cNvPr>
          <p:cNvPicPr>
            <a:picLocks noChangeAspect="1"/>
          </p:cNvPicPr>
          <p:nvPr/>
        </p:nvPicPr>
        <p:blipFill>
          <a:blip r:embed="rId2"/>
          <a:stretch>
            <a:fillRect/>
          </a:stretch>
        </p:blipFill>
        <p:spPr>
          <a:xfrm>
            <a:off x="401191" y="836712"/>
            <a:ext cx="8341618" cy="4392488"/>
          </a:xfrm>
          <a:prstGeom prst="rect">
            <a:avLst/>
          </a:prstGeom>
        </p:spPr>
      </p:pic>
    </p:spTree>
    <p:extLst>
      <p:ext uri="{BB962C8B-B14F-4D97-AF65-F5344CB8AC3E}">
        <p14:creationId xmlns:p14="http://schemas.microsoft.com/office/powerpoint/2010/main" val="580685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93A710-C563-CE13-FF4E-1D9ABB226B0D}"/>
              </a:ext>
            </a:extLst>
          </p:cNvPr>
          <p:cNvSpPr>
            <a:spLocks noGrp="1"/>
          </p:cNvSpPr>
          <p:nvPr>
            <p:ph type="title"/>
          </p:nvPr>
        </p:nvSpPr>
        <p:spPr>
          <a:xfrm>
            <a:off x="457200" y="5373216"/>
            <a:ext cx="8135938" cy="1484784"/>
          </a:xfrm>
        </p:spPr>
        <p:txBody>
          <a:bodyPr/>
          <a:lstStyle/>
          <a:p>
            <a:r>
              <a:rPr lang="en-US" sz="1600" dirty="0" err="1">
                <a:latin typeface="Geneva" pitchFamily="34"/>
              </a:rPr>
              <a:t>Pechino</a:t>
            </a:r>
            <a:r>
              <a:rPr lang="en-US" sz="1600" dirty="0">
                <a:latin typeface="Geneva" pitchFamily="34"/>
              </a:rPr>
              <a:t> 1931. Edda Ciano al </a:t>
            </a:r>
            <a:r>
              <a:rPr lang="en-US" sz="1600" dirty="0" err="1">
                <a:latin typeface="Geneva" pitchFamily="34"/>
              </a:rPr>
              <a:t>centro</a:t>
            </a:r>
            <a:r>
              <a:rPr lang="en-US" sz="1600" dirty="0">
                <a:latin typeface="Geneva" pitchFamily="34"/>
              </a:rPr>
              <a:t>, a </a:t>
            </a:r>
            <a:r>
              <a:rPr lang="en-US" sz="1600" dirty="0" err="1">
                <a:latin typeface="Geneva" pitchFamily="34"/>
              </a:rPr>
              <a:t>destra</a:t>
            </a:r>
            <a:r>
              <a:rPr lang="en-US" sz="1600" dirty="0">
                <a:latin typeface="Geneva" pitchFamily="34"/>
              </a:rPr>
              <a:t> le </a:t>
            </a:r>
            <a:r>
              <a:rPr lang="en-US" sz="1600" dirty="0" err="1">
                <a:latin typeface="Geneva" pitchFamily="34"/>
              </a:rPr>
              <a:t>autorità</a:t>
            </a:r>
            <a:r>
              <a:rPr lang="en-US" sz="1600" dirty="0">
                <a:latin typeface="Geneva" pitchFamily="34"/>
              </a:rPr>
              <a:t> </a:t>
            </a:r>
            <a:r>
              <a:rPr lang="en-US" sz="1600" dirty="0" err="1">
                <a:latin typeface="Geneva" pitchFamily="34"/>
              </a:rPr>
              <a:t>cinesi</a:t>
            </a:r>
            <a:r>
              <a:rPr lang="en-US" sz="1600" dirty="0">
                <a:latin typeface="Geneva" pitchFamily="34"/>
              </a:rPr>
              <a:t> </a:t>
            </a:r>
            <a:br>
              <a:rPr lang="en-US" sz="1600" dirty="0">
                <a:latin typeface="Geneva" pitchFamily="34"/>
              </a:rPr>
            </a:br>
            <a:r>
              <a:rPr lang="en-US" sz="1600" dirty="0">
                <a:latin typeface="Geneva" pitchFamily="34"/>
              </a:rPr>
              <a:t>a sinistra due </a:t>
            </a:r>
            <a:r>
              <a:rPr lang="en-US" sz="1600" dirty="0" err="1">
                <a:latin typeface="Geneva" pitchFamily="34"/>
              </a:rPr>
              <a:t>rappresentanti</a:t>
            </a:r>
            <a:r>
              <a:rPr lang="en-US" sz="1600" dirty="0">
                <a:latin typeface="Geneva" pitchFamily="34"/>
              </a:rPr>
              <a:t> </a:t>
            </a:r>
            <a:r>
              <a:rPr lang="en-US" sz="1600" dirty="0" err="1">
                <a:latin typeface="Geneva" pitchFamily="34"/>
              </a:rPr>
              <a:t>australiane</a:t>
            </a:r>
            <a:r>
              <a:rPr lang="en-US" sz="1600" dirty="0">
                <a:latin typeface="Geneva" pitchFamily="34"/>
              </a:rPr>
              <a:t>.</a:t>
            </a:r>
            <a:endParaRPr lang="it-IT" sz="1600" dirty="0"/>
          </a:p>
        </p:txBody>
      </p:sp>
      <p:pic>
        <p:nvPicPr>
          <p:cNvPr id="3" name="Immagine 2">
            <a:extLst>
              <a:ext uri="{FF2B5EF4-FFF2-40B4-BE49-F238E27FC236}">
                <a16:creationId xmlns:a16="http://schemas.microsoft.com/office/drawing/2014/main" id="{A70BBDDE-152A-8685-3954-83588995FB94}"/>
              </a:ext>
            </a:extLst>
          </p:cNvPr>
          <p:cNvPicPr>
            <a:picLocks noChangeAspect="1"/>
          </p:cNvPicPr>
          <p:nvPr/>
        </p:nvPicPr>
        <p:blipFill>
          <a:blip r:embed="rId2">
            <a:lum/>
            <a:alphaModFix/>
          </a:blip>
          <a:srcRect/>
          <a:stretch>
            <a:fillRect/>
          </a:stretch>
        </p:blipFill>
        <p:spPr bwMode="auto">
          <a:xfrm>
            <a:off x="1115616" y="357869"/>
            <a:ext cx="6335580" cy="515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392681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E17C8-C1AB-D2CB-078A-A105C68C643D}"/>
              </a:ext>
            </a:extLst>
          </p:cNvPr>
          <p:cNvSpPr>
            <a:spLocks noGrp="1"/>
          </p:cNvSpPr>
          <p:nvPr>
            <p:ph type="title"/>
          </p:nvPr>
        </p:nvSpPr>
        <p:spPr>
          <a:xfrm>
            <a:off x="457200" y="5373216"/>
            <a:ext cx="8135938" cy="1484784"/>
          </a:xfrm>
        </p:spPr>
        <p:txBody>
          <a:bodyPr/>
          <a:lstStyle/>
          <a:p>
            <a:r>
              <a:rPr lang="it-IT" sz="1600" dirty="0">
                <a:solidFill>
                  <a:srgbClr val="002060"/>
                </a:solidFill>
              </a:rPr>
              <a:t>Gian Galeazzo Ciano Ministro degli Esteri con il re </a:t>
            </a:r>
            <a:r>
              <a:rPr lang="it-IT" sz="1600" dirty="0" err="1">
                <a:solidFill>
                  <a:srgbClr val="002060"/>
                </a:solidFill>
              </a:rPr>
              <a:t>Zog</a:t>
            </a:r>
            <a:r>
              <a:rPr lang="it-IT" sz="1600" dirty="0">
                <a:solidFill>
                  <a:srgbClr val="002060"/>
                </a:solidFill>
              </a:rPr>
              <a:t> d'Albania.</a:t>
            </a:r>
          </a:p>
        </p:txBody>
      </p:sp>
      <p:pic>
        <p:nvPicPr>
          <p:cNvPr id="3" name="Immagine 2">
            <a:extLst>
              <a:ext uri="{FF2B5EF4-FFF2-40B4-BE49-F238E27FC236}">
                <a16:creationId xmlns:a16="http://schemas.microsoft.com/office/drawing/2014/main" id="{3354807B-2F53-53AA-26C9-3C37FC6CEAE7}"/>
              </a:ext>
            </a:extLst>
          </p:cNvPr>
          <p:cNvPicPr>
            <a:picLocks noChangeAspect="1"/>
          </p:cNvPicPr>
          <p:nvPr/>
        </p:nvPicPr>
        <p:blipFill>
          <a:blip r:embed="rId2">
            <a:lum/>
            <a:alphaModFix/>
          </a:blip>
          <a:srcRect/>
          <a:stretch>
            <a:fillRect/>
          </a:stretch>
        </p:blipFill>
        <p:spPr bwMode="auto">
          <a:xfrm>
            <a:off x="681735" y="476672"/>
            <a:ext cx="7780530" cy="523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41653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6F3089-66CD-8D94-443A-888AC89D026D}"/>
              </a:ext>
            </a:extLst>
          </p:cNvPr>
          <p:cNvSpPr>
            <a:spLocks noGrp="1"/>
          </p:cNvSpPr>
          <p:nvPr>
            <p:ph type="title"/>
          </p:nvPr>
        </p:nvSpPr>
        <p:spPr>
          <a:xfrm>
            <a:off x="457200" y="5733256"/>
            <a:ext cx="3322712" cy="1124744"/>
          </a:xfrm>
        </p:spPr>
        <p:txBody>
          <a:bodyPr/>
          <a:lstStyle/>
          <a:p>
            <a:pPr algn="r"/>
            <a:r>
              <a:rPr lang="it-IT" sz="1600" dirty="0">
                <a:solidFill>
                  <a:srgbClr val="002060"/>
                </a:solidFill>
              </a:rPr>
              <a:t>Edda Mussolini Ciano</a:t>
            </a:r>
            <a:br>
              <a:rPr lang="it-IT" sz="1600" dirty="0">
                <a:solidFill>
                  <a:srgbClr val="002060"/>
                </a:solidFill>
              </a:rPr>
            </a:br>
            <a:r>
              <a:rPr lang="it-IT" sz="1600" dirty="0">
                <a:solidFill>
                  <a:srgbClr val="002060"/>
                </a:solidFill>
              </a:rPr>
              <a:t>ai tempi d’oro.</a:t>
            </a:r>
          </a:p>
        </p:txBody>
      </p:sp>
      <p:pic>
        <p:nvPicPr>
          <p:cNvPr id="3" name="Immagine 2">
            <a:extLst>
              <a:ext uri="{FF2B5EF4-FFF2-40B4-BE49-F238E27FC236}">
                <a16:creationId xmlns:a16="http://schemas.microsoft.com/office/drawing/2014/main" id="{7E9697D5-E8FC-7FE9-C027-34260730DC61}"/>
              </a:ext>
            </a:extLst>
          </p:cNvPr>
          <p:cNvPicPr>
            <a:picLocks noChangeAspect="1"/>
          </p:cNvPicPr>
          <p:nvPr/>
        </p:nvPicPr>
        <p:blipFill>
          <a:blip r:embed="rId2">
            <a:lum/>
            <a:alphaModFix/>
          </a:blip>
          <a:srcRect/>
          <a:stretch>
            <a:fillRect/>
          </a:stretch>
        </p:blipFill>
        <p:spPr>
          <a:xfrm>
            <a:off x="3977640" y="357"/>
            <a:ext cx="5166360" cy="6857643"/>
          </a:xfrm>
          <a:prstGeom prst="rect">
            <a:avLst/>
          </a:prstGeom>
          <a:noFill/>
          <a:ln cap="flat">
            <a:noFill/>
          </a:ln>
        </p:spPr>
      </p:pic>
    </p:spTree>
    <p:extLst>
      <p:ext uri="{BB962C8B-B14F-4D97-AF65-F5344CB8AC3E}">
        <p14:creationId xmlns:p14="http://schemas.microsoft.com/office/powerpoint/2010/main" val="3842204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22EDED-F2E5-BD24-FA3F-1EA9D5CC1760}"/>
              </a:ext>
            </a:extLst>
          </p:cNvPr>
          <p:cNvSpPr>
            <a:spLocks noGrp="1"/>
          </p:cNvSpPr>
          <p:nvPr>
            <p:ph type="title"/>
          </p:nvPr>
        </p:nvSpPr>
        <p:spPr>
          <a:xfrm>
            <a:off x="457200" y="5877272"/>
            <a:ext cx="8135938" cy="980728"/>
          </a:xfrm>
        </p:spPr>
        <p:txBody>
          <a:bodyPr/>
          <a:lstStyle/>
          <a:p>
            <a:r>
              <a:rPr lang="en-US" sz="1600" dirty="0">
                <a:solidFill>
                  <a:srgbClr val="002060"/>
                </a:solidFill>
                <a:latin typeface="Geneva" pitchFamily="34"/>
              </a:rPr>
              <a:t>14 </a:t>
            </a:r>
            <a:r>
              <a:rPr lang="en-US" sz="1600" dirty="0" err="1">
                <a:solidFill>
                  <a:srgbClr val="002060"/>
                </a:solidFill>
                <a:latin typeface="Geneva" pitchFamily="34"/>
              </a:rPr>
              <a:t>gennaio</a:t>
            </a:r>
            <a:r>
              <a:rPr lang="en-US" sz="1600" dirty="0">
                <a:solidFill>
                  <a:srgbClr val="002060"/>
                </a:solidFill>
                <a:latin typeface="Geneva" pitchFamily="34"/>
              </a:rPr>
              <a:t> 1939, Roma, </a:t>
            </a:r>
            <a:r>
              <a:rPr lang="en-US" sz="1600" dirty="0" err="1">
                <a:solidFill>
                  <a:srgbClr val="002060"/>
                </a:solidFill>
                <a:latin typeface="Geneva" pitchFamily="34"/>
              </a:rPr>
              <a:t>Stazione</a:t>
            </a:r>
            <a:r>
              <a:rPr lang="en-US" sz="1600" dirty="0">
                <a:solidFill>
                  <a:srgbClr val="002060"/>
                </a:solidFill>
                <a:latin typeface="Geneva" pitchFamily="34"/>
              </a:rPr>
              <a:t> Termini. Gian </a:t>
            </a:r>
            <a:r>
              <a:rPr lang="en-US" sz="1600" dirty="0" err="1">
                <a:solidFill>
                  <a:srgbClr val="002060"/>
                </a:solidFill>
                <a:latin typeface="Geneva" pitchFamily="34"/>
              </a:rPr>
              <a:t>Galeazzo</a:t>
            </a:r>
            <a:r>
              <a:rPr lang="en-US" sz="1600" dirty="0">
                <a:solidFill>
                  <a:srgbClr val="002060"/>
                </a:solidFill>
                <a:latin typeface="Geneva" pitchFamily="34"/>
              </a:rPr>
              <a:t> Ciano </a:t>
            </a:r>
            <a:br>
              <a:rPr lang="en-US" sz="1600" dirty="0">
                <a:solidFill>
                  <a:srgbClr val="002060"/>
                </a:solidFill>
                <a:latin typeface="Geneva" pitchFamily="34"/>
              </a:rPr>
            </a:br>
            <a:r>
              <a:rPr lang="en-US" sz="1600" dirty="0">
                <a:solidFill>
                  <a:srgbClr val="002060"/>
                </a:solidFill>
                <a:latin typeface="Geneva" pitchFamily="34"/>
              </a:rPr>
              <a:t>e il Primo </a:t>
            </a:r>
            <a:r>
              <a:rPr lang="en-US" sz="1600" dirty="0" err="1">
                <a:solidFill>
                  <a:srgbClr val="002060"/>
                </a:solidFill>
                <a:latin typeface="Geneva" pitchFamily="34"/>
              </a:rPr>
              <a:t>Ministro</a:t>
            </a:r>
            <a:r>
              <a:rPr lang="en-US" sz="1600" dirty="0">
                <a:solidFill>
                  <a:srgbClr val="002060"/>
                </a:solidFill>
                <a:latin typeface="Geneva" pitchFamily="34"/>
              </a:rPr>
              <a:t> Inglese Sir Neville Chamberlain. Al </a:t>
            </a:r>
            <a:r>
              <a:rPr lang="en-US" sz="1600" dirty="0" err="1">
                <a:solidFill>
                  <a:srgbClr val="002060"/>
                </a:solidFill>
                <a:latin typeface="Geneva" pitchFamily="34"/>
              </a:rPr>
              <a:t>centro</a:t>
            </a:r>
            <a:r>
              <a:rPr lang="en-US" sz="1600" dirty="0">
                <a:solidFill>
                  <a:srgbClr val="002060"/>
                </a:solidFill>
                <a:latin typeface="Geneva" pitchFamily="34"/>
              </a:rPr>
              <a:t> il Duce.</a:t>
            </a:r>
            <a:endParaRPr lang="it-IT" sz="1600" dirty="0">
              <a:solidFill>
                <a:srgbClr val="002060"/>
              </a:solidFill>
            </a:endParaRPr>
          </a:p>
        </p:txBody>
      </p:sp>
      <p:pic>
        <p:nvPicPr>
          <p:cNvPr id="3" name="Immagine 2">
            <a:extLst>
              <a:ext uri="{FF2B5EF4-FFF2-40B4-BE49-F238E27FC236}">
                <a16:creationId xmlns:a16="http://schemas.microsoft.com/office/drawing/2014/main" id="{FC378DBF-373D-F0C3-E7CA-B1C2629D93CA}"/>
              </a:ext>
            </a:extLst>
          </p:cNvPr>
          <p:cNvPicPr>
            <a:picLocks noChangeAspect="1"/>
          </p:cNvPicPr>
          <p:nvPr/>
        </p:nvPicPr>
        <p:blipFill>
          <a:blip r:embed="rId2">
            <a:lum/>
            <a:alphaModFix/>
          </a:blip>
          <a:srcRect/>
          <a:stretch>
            <a:fillRect/>
          </a:stretch>
        </p:blipFill>
        <p:spPr>
          <a:xfrm>
            <a:off x="21353" y="-224729"/>
            <a:ext cx="9143643" cy="6102001"/>
          </a:xfrm>
          <a:prstGeom prst="rect">
            <a:avLst/>
          </a:prstGeom>
          <a:noFill/>
          <a:ln cap="flat">
            <a:noFill/>
          </a:ln>
        </p:spPr>
      </p:pic>
    </p:spTree>
    <p:extLst>
      <p:ext uri="{BB962C8B-B14F-4D97-AF65-F5344CB8AC3E}">
        <p14:creationId xmlns:p14="http://schemas.microsoft.com/office/powerpoint/2010/main" val="4238317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81538A-6AA7-A484-8155-08B6329521C6}"/>
              </a:ext>
            </a:extLst>
          </p:cNvPr>
          <p:cNvSpPr>
            <a:spLocks noGrp="1"/>
          </p:cNvSpPr>
          <p:nvPr>
            <p:ph type="title"/>
          </p:nvPr>
        </p:nvSpPr>
        <p:spPr>
          <a:xfrm>
            <a:off x="457200" y="5805264"/>
            <a:ext cx="8135938" cy="1052736"/>
          </a:xfrm>
        </p:spPr>
        <p:txBody>
          <a:bodyPr/>
          <a:lstStyle/>
          <a:p>
            <a:r>
              <a:rPr lang="it-IT" sz="1600" dirty="0">
                <a:solidFill>
                  <a:srgbClr val="002060"/>
                </a:solidFill>
              </a:rPr>
              <a:t>29 settembre 1938. Il Primo Ministro </a:t>
            </a:r>
            <a:r>
              <a:rPr lang="it-IT" sz="1600">
                <a:solidFill>
                  <a:srgbClr val="002060"/>
                </a:solidFill>
              </a:rPr>
              <a:t>Inglese conversa </a:t>
            </a:r>
            <a:r>
              <a:rPr lang="it-IT" sz="1600" dirty="0">
                <a:solidFill>
                  <a:srgbClr val="002060"/>
                </a:solidFill>
              </a:rPr>
              <a:t>con Mussolini e Ciano.</a:t>
            </a:r>
          </a:p>
        </p:txBody>
      </p:sp>
      <p:pic>
        <p:nvPicPr>
          <p:cNvPr id="3" name="Immagine 2">
            <a:extLst>
              <a:ext uri="{FF2B5EF4-FFF2-40B4-BE49-F238E27FC236}">
                <a16:creationId xmlns:a16="http://schemas.microsoft.com/office/drawing/2014/main" id="{212C6909-A82B-FD40-D577-7D8279A09F2A}"/>
              </a:ext>
            </a:extLst>
          </p:cNvPr>
          <p:cNvPicPr>
            <a:picLocks noChangeAspect="1"/>
          </p:cNvPicPr>
          <p:nvPr/>
        </p:nvPicPr>
        <p:blipFill>
          <a:blip r:embed="rId2">
            <a:lum/>
            <a:alphaModFix/>
          </a:blip>
          <a:srcRect/>
          <a:stretch>
            <a:fillRect/>
          </a:stretch>
        </p:blipFill>
        <p:spPr>
          <a:xfrm>
            <a:off x="395010" y="116632"/>
            <a:ext cx="8353980" cy="5866586"/>
          </a:xfrm>
          <a:prstGeom prst="rect">
            <a:avLst/>
          </a:prstGeom>
          <a:noFill/>
          <a:ln cap="flat">
            <a:noFill/>
          </a:ln>
        </p:spPr>
      </p:pic>
    </p:spTree>
    <p:extLst>
      <p:ext uri="{BB962C8B-B14F-4D97-AF65-F5344CB8AC3E}">
        <p14:creationId xmlns:p14="http://schemas.microsoft.com/office/powerpoint/2010/main" val="2934269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1A73B9-8555-3543-706B-25D51B921EB2}"/>
              </a:ext>
            </a:extLst>
          </p:cNvPr>
          <p:cNvSpPr>
            <a:spLocks noGrp="1"/>
          </p:cNvSpPr>
          <p:nvPr>
            <p:ph type="title"/>
          </p:nvPr>
        </p:nvSpPr>
        <p:spPr>
          <a:xfrm>
            <a:off x="457200" y="5373216"/>
            <a:ext cx="8135938" cy="1484784"/>
          </a:xfrm>
        </p:spPr>
        <p:txBody>
          <a:bodyPr/>
          <a:lstStyle/>
          <a:p>
            <a:r>
              <a:rPr lang="it-IT" sz="1600" dirty="0">
                <a:solidFill>
                  <a:srgbClr val="002060"/>
                </a:solidFill>
              </a:rPr>
              <a:t>1935. Edda Ciano con  due dei tre figli: Marzio (Mowgli) e Raimonda (</a:t>
            </a:r>
            <a:r>
              <a:rPr lang="it-IT" sz="1600" dirty="0" err="1">
                <a:solidFill>
                  <a:srgbClr val="002060"/>
                </a:solidFill>
              </a:rPr>
              <a:t>Dindina</a:t>
            </a:r>
            <a:r>
              <a:rPr lang="it-IT" sz="1600" dirty="0">
                <a:solidFill>
                  <a:srgbClr val="002060"/>
                </a:solidFill>
              </a:rPr>
              <a:t>). </a:t>
            </a:r>
          </a:p>
        </p:txBody>
      </p:sp>
      <p:pic>
        <p:nvPicPr>
          <p:cNvPr id="3" name="Immagine 2">
            <a:extLst>
              <a:ext uri="{FF2B5EF4-FFF2-40B4-BE49-F238E27FC236}">
                <a16:creationId xmlns:a16="http://schemas.microsoft.com/office/drawing/2014/main" id="{4D7F6C30-ADB2-D281-5114-CFD8583FA61A}"/>
              </a:ext>
            </a:extLst>
          </p:cNvPr>
          <p:cNvPicPr>
            <a:picLocks noChangeAspect="1"/>
          </p:cNvPicPr>
          <p:nvPr/>
        </p:nvPicPr>
        <p:blipFill>
          <a:blip r:embed="rId2">
            <a:lum/>
            <a:alphaModFix/>
          </a:blip>
          <a:srcRect/>
          <a:stretch>
            <a:fillRect/>
          </a:stretch>
        </p:blipFill>
        <p:spPr bwMode="auto">
          <a:xfrm>
            <a:off x="703847" y="188640"/>
            <a:ext cx="7642643"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64108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BA822D-87D0-2180-3BE0-5C70A8278497}"/>
              </a:ext>
            </a:extLst>
          </p:cNvPr>
          <p:cNvSpPr>
            <a:spLocks noGrp="1"/>
          </p:cNvSpPr>
          <p:nvPr>
            <p:ph type="title"/>
          </p:nvPr>
        </p:nvSpPr>
        <p:spPr>
          <a:xfrm>
            <a:off x="457200" y="5589240"/>
            <a:ext cx="8135938" cy="1268760"/>
          </a:xfrm>
        </p:spPr>
        <p:txBody>
          <a:bodyPr/>
          <a:lstStyle/>
          <a:p>
            <a:r>
              <a:rPr lang="it-IT" sz="1600" dirty="0">
                <a:solidFill>
                  <a:srgbClr val="002060"/>
                </a:solidFill>
              </a:rPr>
              <a:t>1935. Edda Ciano con la secondogenita Raimonda (</a:t>
            </a:r>
            <a:r>
              <a:rPr lang="it-IT" sz="1600" dirty="0" err="1">
                <a:solidFill>
                  <a:srgbClr val="002060"/>
                </a:solidFill>
              </a:rPr>
              <a:t>Dindina</a:t>
            </a:r>
            <a:r>
              <a:rPr lang="it-IT" sz="1600" dirty="0">
                <a:solidFill>
                  <a:srgbClr val="002060"/>
                </a:solidFill>
              </a:rPr>
              <a:t>) ad un evento mondano</a:t>
            </a:r>
            <a:r>
              <a:rPr lang="it-IT" sz="1600" dirty="0"/>
              <a:t>.</a:t>
            </a:r>
          </a:p>
        </p:txBody>
      </p:sp>
      <p:pic>
        <p:nvPicPr>
          <p:cNvPr id="3" name="Immagine 2">
            <a:extLst>
              <a:ext uri="{FF2B5EF4-FFF2-40B4-BE49-F238E27FC236}">
                <a16:creationId xmlns:a16="http://schemas.microsoft.com/office/drawing/2014/main" id="{FCD4AE70-A073-744F-C7A2-6A0DCDA046EB}"/>
              </a:ext>
            </a:extLst>
          </p:cNvPr>
          <p:cNvPicPr>
            <a:picLocks noChangeAspect="1"/>
          </p:cNvPicPr>
          <p:nvPr/>
        </p:nvPicPr>
        <p:blipFill>
          <a:blip r:embed="rId2">
            <a:lum/>
            <a:alphaModFix/>
          </a:blip>
          <a:srcRect/>
          <a:stretch>
            <a:fillRect/>
          </a:stretch>
        </p:blipFill>
        <p:spPr>
          <a:xfrm>
            <a:off x="508141" y="332656"/>
            <a:ext cx="8127717" cy="5524201"/>
          </a:xfrm>
          <a:prstGeom prst="rect">
            <a:avLst/>
          </a:prstGeom>
          <a:noFill/>
          <a:ln cap="flat">
            <a:noFill/>
          </a:ln>
        </p:spPr>
      </p:pic>
    </p:spTree>
    <p:extLst>
      <p:ext uri="{BB962C8B-B14F-4D97-AF65-F5344CB8AC3E}">
        <p14:creationId xmlns:p14="http://schemas.microsoft.com/office/powerpoint/2010/main" val="858978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28D38E-261E-3420-5A76-A62B7D6392A1}"/>
              </a:ext>
            </a:extLst>
          </p:cNvPr>
          <p:cNvSpPr>
            <a:spLocks noGrp="1"/>
          </p:cNvSpPr>
          <p:nvPr>
            <p:ph type="title"/>
          </p:nvPr>
        </p:nvSpPr>
        <p:spPr>
          <a:xfrm>
            <a:off x="457200" y="5085184"/>
            <a:ext cx="8135938" cy="1772816"/>
          </a:xfrm>
        </p:spPr>
        <p:txBody>
          <a:bodyPr/>
          <a:lstStyle/>
          <a:p>
            <a:r>
              <a:rPr lang="it-IT" sz="1600" dirty="0">
                <a:solidFill>
                  <a:srgbClr val="002060"/>
                </a:solidFill>
              </a:rPr>
              <a:t>Edda Ciano a teatro, sul palco d’onore.</a:t>
            </a:r>
          </a:p>
        </p:txBody>
      </p:sp>
      <p:pic>
        <p:nvPicPr>
          <p:cNvPr id="3" name="Immagine 2">
            <a:extLst>
              <a:ext uri="{FF2B5EF4-FFF2-40B4-BE49-F238E27FC236}">
                <a16:creationId xmlns:a16="http://schemas.microsoft.com/office/drawing/2014/main" id="{C821173F-A4F4-7A1D-08F6-1158658FCF9D}"/>
              </a:ext>
            </a:extLst>
          </p:cNvPr>
          <p:cNvPicPr>
            <a:picLocks noChangeAspect="1"/>
          </p:cNvPicPr>
          <p:nvPr/>
        </p:nvPicPr>
        <p:blipFill>
          <a:blip r:embed="rId2">
            <a:lum/>
            <a:alphaModFix/>
          </a:blip>
          <a:srcRect/>
          <a:stretch>
            <a:fillRect/>
          </a:stretch>
        </p:blipFill>
        <p:spPr>
          <a:xfrm>
            <a:off x="832230" y="404664"/>
            <a:ext cx="7479539" cy="5112568"/>
          </a:xfrm>
          <a:prstGeom prst="rect">
            <a:avLst/>
          </a:prstGeom>
          <a:noFill/>
          <a:ln cap="flat">
            <a:noFill/>
          </a:ln>
        </p:spPr>
      </p:pic>
    </p:spTree>
    <p:extLst>
      <p:ext uri="{BB962C8B-B14F-4D97-AF65-F5344CB8AC3E}">
        <p14:creationId xmlns:p14="http://schemas.microsoft.com/office/powerpoint/2010/main" val="2703423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989CC4-EC67-3BB4-8774-45D0F59BBE36}"/>
              </a:ext>
            </a:extLst>
          </p:cNvPr>
          <p:cNvSpPr>
            <a:spLocks noGrp="1"/>
          </p:cNvSpPr>
          <p:nvPr>
            <p:ph type="title"/>
          </p:nvPr>
        </p:nvSpPr>
        <p:spPr>
          <a:xfrm>
            <a:off x="5868144" y="5661248"/>
            <a:ext cx="3168352" cy="1068164"/>
          </a:xfrm>
        </p:spPr>
        <p:txBody>
          <a:bodyPr/>
          <a:lstStyle/>
          <a:p>
            <a:pPr algn="l"/>
            <a:r>
              <a:rPr lang="it-IT" sz="1600" dirty="0">
                <a:solidFill>
                  <a:srgbClr val="002060"/>
                </a:solidFill>
              </a:rPr>
              <a:t>Edda, la figlia </a:t>
            </a:r>
            <a:br>
              <a:rPr lang="it-IT" sz="1600" dirty="0">
                <a:solidFill>
                  <a:srgbClr val="002060"/>
                </a:solidFill>
              </a:rPr>
            </a:br>
            <a:r>
              <a:rPr lang="it-IT" sz="1600" dirty="0">
                <a:solidFill>
                  <a:srgbClr val="002060"/>
                </a:solidFill>
              </a:rPr>
              <a:t>prediletta del Duce.</a:t>
            </a:r>
          </a:p>
        </p:txBody>
      </p:sp>
      <p:pic>
        <p:nvPicPr>
          <p:cNvPr id="3" name="Immagine 2">
            <a:extLst>
              <a:ext uri="{FF2B5EF4-FFF2-40B4-BE49-F238E27FC236}">
                <a16:creationId xmlns:a16="http://schemas.microsoft.com/office/drawing/2014/main" id="{172C101C-EA13-C304-3074-6F6C1F0631C0}"/>
              </a:ext>
            </a:extLst>
          </p:cNvPr>
          <p:cNvPicPr>
            <a:picLocks noChangeAspect="1"/>
          </p:cNvPicPr>
          <p:nvPr/>
        </p:nvPicPr>
        <p:blipFill>
          <a:blip r:embed="rId2">
            <a:lum/>
            <a:alphaModFix/>
          </a:blip>
          <a:srcRect/>
          <a:stretch>
            <a:fillRect/>
          </a:stretch>
        </p:blipFill>
        <p:spPr bwMode="auto">
          <a:xfrm>
            <a:off x="179512" y="2295295"/>
            <a:ext cx="5320802"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11397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0CD38-C451-4DFC-176D-6AA4A563F0E7}"/>
              </a:ext>
            </a:extLst>
          </p:cNvPr>
          <p:cNvSpPr>
            <a:spLocks noGrp="1"/>
          </p:cNvSpPr>
          <p:nvPr>
            <p:ph type="title"/>
          </p:nvPr>
        </p:nvSpPr>
        <p:spPr>
          <a:xfrm>
            <a:off x="457199" y="5805264"/>
            <a:ext cx="2602633" cy="1052736"/>
          </a:xfrm>
        </p:spPr>
        <p:txBody>
          <a:bodyPr/>
          <a:lstStyle/>
          <a:p>
            <a:pPr algn="r"/>
            <a:r>
              <a:rPr lang="it-IT" sz="1600" dirty="0">
                <a:solidFill>
                  <a:srgbClr val="002060"/>
                </a:solidFill>
              </a:rPr>
              <a:t>…col marito </a:t>
            </a:r>
            <a:br>
              <a:rPr lang="it-IT" sz="1600" dirty="0">
                <a:solidFill>
                  <a:srgbClr val="002060"/>
                </a:solidFill>
              </a:rPr>
            </a:br>
            <a:r>
              <a:rPr lang="it-IT" sz="1600" dirty="0">
                <a:solidFill>
                  <a:srgbClr val="002060"/>
                </a:solidFill>
              </a:rPr>
              <a:t>ad una serata di gala.</a:t>
            </a:r>
          </a:p>
        </p:txBody>
      </p:sp>
      <p:pic>
        <p:nvPicPr>
          <p:cNvPr id="4" name="Immagine 3">
            <a:extLst>
              <a:ext uri="{FF2B5EF4-FFF2-40B4-BE49-F238E27FC236}">
                <a16:creationId xmlns:a16="http://schemas.microsoft.com/office/drawing/2014/main" id="{A0B54A76-7AFB-8769-A28A-2848DDB6D164}"/>
              </a:ext>
            </a:extLst>
          </p:cNvPr>
          <p:cNvPicPr>
            <a:picLocks noChangeAspect="1"/>
          </p:cNvPicPr>
          <p:nvPr/>
        </p:nvPicPr>
        <p:blipFill>
          <a:blip r:embed="rId2">
            <a:lum/>
            <a:alphaModFix/>
          </a:blip>
          <a:srcRect/>
          <a:stretch>
            <a:fillRect/>
          </a:stretch>
        </p:blipFill>
        <p:spPr bwMode="auto">
          <a:xfrm>
            <a:off x="3288418" y="2852936"/>
            <a:ext cx="5855581" cy="4005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598454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da Ciano inaugura lo Stadio del Littorio.mp4">
            <a:hlinkClick r:id="" action="ppaction://media"/>
            <a:extLst>
              <a:ext uri="{FF2B5EF4-FFF2-40B4-BE49-F238E27FC236}">
                <a16:creationId xmlns:a16="http://schemas.microsoft.com/office/drawing/2014/main" id="{3BC0C4A9-3082-D0DD-3427-2470340D9D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143000"/>
            <a:ext cx="5715000" cy="4572000"/>
          </a:xfrm>
          <a:prstGeom prst="rect">
            <a:avLst/>
          </a:prstGeom>
        </p:spPr>
      </p:pic>
    </p:spTree>
    <p:extLst>
      <p:ext uri="{BB962C8B-B14F-4D97-AF65-F5344CB8AC3E}">
        <p14:creationId xmlns:p14="http://schemas.microsoft.com/office/powerpoint/2010/main" val="6899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7E186A8-24E2-DF20-2E21-105CC563521B}"/>
              </a:ext>
            </a:extLst>
          </p:cNvPr>
          <p:cNvPicPr>
            <a:picLocks noChangeAspect="1"/>
          </p:cNvPicPr>
          <p:nvPr/>
        </p:nvPicPr>
        <p:blipFill>
          <a:blip r:embed="rId2">
            <a:lum/>
            <a:alphaModFix/>
          </a:blip>
          <a:srcRect/>
          <a:stretch>
            <a:fillRect/>
          </a:stretch>
        </p:blipFill>
        <p:spPr>
          <a:xfrm>
            <a:off x="0" y="1484784"/>
            <a:ext cx="4067944" cy="5373216"/>
          </a:xfrm>
          <a:prstGeom prst="rect">
            <a:avLst/>
          </a:prstGeom>
          <a:noFill/>
          <a:ln cap="flat">
            <a:noFill/>
          </a:ln>
        </p:spPr>
      </p:pic>
      <p:sp>
        <p:nvSpPr>
          <p:cNvPr id="3" name="Titolo 2">
            <a:extLst>
              <a:ext uri="{FF2B5EF4-FFF2-40B4-BE49-F238E27FC236}">
                <a16:creationId xmlns:a16="http://schemas.microsoft.com/office/drawing/2014/main" id="{EBE834B4-30E6-2FCD-5D98-FEB19099845A}"/>
              </a:ext>
            </a:extLst>
          </p:cNvPr>
          <p:cNvSpPr>
            <a:spLocks noGrp="1"/>
          </p:cNvSpPr>
          <p:nvPr>
            <p:ph type="title"/>
          </p:nvPr>
        </p:nvSpPr>
        <p:spPr>
          <a:xfrm>
            <a:off x="4283968" y="5517232"/>
            <a:ext cx="4309170" cy="1340768"/>
          </a:xfrm>
        </p:spPr>
        <p:txBody>
          <a:bodyPr/>
          <a:lstStyle/>
          <a:p>
            <a:pPr algn="l"/>
            <a:r>
              <a:rPr lang="it-IT" sz="1600" dirty="0">
                <a:solidFill>
                  <a:srgbClr val="002060"/>
                </a:solidFill>
              </a:rPr>
              <a:t>Edda Ciano,</a:t>
            </a:r>
            <a:br>
              <a:rPr lang="it-IT" sz="1600" dirty="0">
                <a:solidFill>
                  <a:srgbClr val="002060"/>
                </a:solidFill>
              </a:rPr>
            </a:br>
            <a:r>
              <a:rPr lang="it-IT" sz="1600" dirty="0">
                <a:solidFill>
                  <a:srgbClr val="002060"/>
                </a:solidFill>
              </a:rPr>
              <a:t>toilette da gran soirée!</a:t>
            </a:r>
          </a:p>
        </p:txBody>
      </p:sp>
    </p:spTree>
    <p:extLst>
      <p:ext uri="{BB962C8B-B14F-4D97-AF65-F5344CB8AC3E}">
        <p14:creationId xmlns:p14="http://schemas.microsoft.com/office/powerpoint/2010/main" val="1140841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909AD1E-AF3B-69A9-8EA1-EC9E4DAD269A}"/>
              </a:ext>
            </a:extLst>
          </p:cNvPr>
          <p:cNvPicPr>
            <a:picLocks noChangeAspect="1"/>
          </p:cNvPicPr>
          <p:nvPr/>
        </p:nvPicPr>
        <p:blipFill>
          <a:blip r:embed="rId2">
            <a:lum/>
            <a:alphaModFix/>
          </a:blip>
          <a:srcRect/>
          <a:stretch>
            <a:fillRect/>
          </a:stretch>
        </p:blipFill>
        <p:spPr>
          <a:xfrm>
            <a:off x="2542681" y="-14758"/>
            <a:ext cx="4539959" cy="6857643"/>
          </a:xfrm>
          <a:prstGeom prst="rect">
            <a:avLst/>
          </a:prstGeom>
          <a:noFill/>
          <a:ln cap="flat">
            <a:noFill/>
          </a:ln>
        </p:spPr>
      </p:pic>
    </p:spTree>
    <p:extLst>
      <p:ext uri="{BB962C8B-B14F-4D97-AF65-F5344CB8AC3E}">
        <p14:creationId xmlns:p14="http://schemas.microsoft.com/office/powerpoint/2010/main" val="207005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7CBA44-4BC6-45D2-5DB1-9A042DEA539B}"/>
              </a:ext>
            </a:extLst>
          </p:cNvPr>
          <p:cNvSpPr>
            <a:spLocks noGrp="1"/>
          </p:cNvSpPr>
          <p:nvPr>
            <p:ph type="title"/>
          </p:nvPr>
        </p:nvSpPr>
        <p:spPr>
          <a:xfrm>
            <a:off x="0" y="5373216"/>
            <a:ext cx="8593138" cy="1484784"/>
          </a:xfrm>
        </p:spPr>
        <p:txBody>
          <a:bodyPr/>
          <a:lstStyle/>
          <a:p>
            <a:r>
              <a:rPr lang="it-IT" sz="1600" dirty="0"/>
              <a:t>I GENITORI di EDDA</a:t>
            </a:r>
            <a:br>
              <a:rPr lang="it-IT" sz="1600" dirty="0"/>
            </a:br>
            <a:r>
              <a:rPr lang="it-IT" sz="1600" dirty="0">
                <a:solidFill>
                  <a:srgbClr val="002060"/>
                </a:solidFill>
              </a:rPr>
              <a:t>Benito Amilcare Andrea Mussolini                                         </a:t>
            </a:r>
            <a:r>
              <a:rPr lang="it-IT" sz="1600" dirty="0">
                <a:solidFill>
                  <a:srgbClr val="B913C9"/>
                </a:solidFill>
              </a:rPr>
              <a:t>Rachele Guidi</a:t>
            </a:r>
            <a:br>
              <a:rPr lang="it-IT" sz="1600" dirty="0"/>
            </a:br>
            <a:endParaRPr lang="it-IT" sz="1600" dirty="0">
              <a:solidFill>
                <a:srgbClr val="860000"/>
              </a:solidFill>
            </a:endParaRPr>
          </a:p>
        </p:txBody>
      </p:sp>
      <p:pic>
        <p:nvPicPr>
          <p:cNvPr id="5" name="Immagine 4">
            <a:extLst>
              <a:ext uri="{FF2B5EF4-FFF2-40B4-BE49-F238E27FC236}">
                <a16:creationId xmlns:a16="http://schemas.microsoft.com/office/drawing/2014/main" id="{38AC74F9-1FC4-0726-7BB9-AF6DC99B3C75}"/>
              </a:ext>
            </a:extLst>
          </p:cNvPr>
          <p:cNvPicPr>
            <a:picLocks noChangeAspect="1"/>
          </p:cNvPicPr>
          <p:nvPr/>
        </p:nvPicPr>
        <p:blipFill>
          <a:blip r:embed="rId2">
            <a:lum/>
            <a:alphaModFix/>
          </a:blip>
          <a:srcRect/>
          <a:stretch>
            <a:fillRect/>
          </a:stretch>
        </p:blipFill>
        <p:spPr bwMode="auto">
          <a:xfrm>
            <a:off x="457200" y="937674"/>
            <a:ext cx="3813477"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7" name="Immagine 6">
            <a:extLst>
              <a:ext uri="{FF2B5EF4-FFF2-40B4-BE49-F238E27FC236}">
                <a16:creationId xmlns:a16="http://schemas.microsoft.com/office/drawing/2014/main" id="{608B38E8-6F62-B455-71B5-E1B9F076D78D}"/>
              </a:ext>
            </a:extLst>
          </p:cNvPr>
          <p:cNvPicPr>
            <a:picLocks noChangeAspect="1"/>
          </p:cNvPicPr>
          <p:nvPr/>
        </p:nvPicPr>
        <p:blipFill>
          <a:blip r:embed="rId3">
            <a:lum/>
            <a:alphaModFix/>
          </a:blip>
          <a:srcRect/>
          <a:stretch>
            <a:fillRect/>
          </a:stretch>
        </p:blipFill>
        <p:spPr bwMode="auto">
          <a:xfrm>
            <a:off x="4873325" y="969703"/>
            <a:ext cx="3370027"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383148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D0D49C5-F67A-44E1-B37F-86B4C6A7AE78}"/>
              </a:ext>
            </a:extLst>
          </p:cNvPr>
          <p:cNvPicPr>
            <a:picLocks noChangeAspect="1"/>
          </p:cNvPicPr>
          <p:nvPr/>
        </p:nvPicPr>
        <p:blipFill>
          <a:blip r:embed="rId2">
            <a:lum/>
            <a:alphaModFix/>
          </a:blip>
          <a:srcRect/>
          <a:stretch>
            <a:fillRect/>
          </a:stretch>
        </p:blipFill>
        <p:spPr>
          <a:xfrm>
            <a:off x="357" y="23376"/>
            <a:ext cx="9143643" cy="6730560"/>
          </a:xfrm>
          <a:prstGeom prst="rect">
            <a:avLst/>
          </a:prstGeom>
          <a:noFill/>
          <a:ln cap="flat">
            <a:noFill/>
          </a:ln>
        </p:spPr>
      </p:pic>
    </p:spTree>
    <p:extLst>
      <p:ext uri="{BB962C8B-B14F-4D97-AF65-F5344CB8AC3E}">
        <p14:creationId xmlns:p14="http://schemas.microsoft.com/office/powerpoint/2010/main" val="40036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BA458E-FEB3-DE22-7D8D-F2EDA0EE3ABD}"/>
              </a:ext>
            </a:extLst>
          </p:cNvPr>
          <p:cNvSpPr>
            <a:spLocks noGrp="1"/>
          </p:cNvSpPr>
          <p:nvPr>
            <p:ph type="title"/>
          </p:nvPr>
        </p:nvSpPr>
        <p:spPr>
          <a:xfrm>
            <a:off x="251520" y="5301208"/>
            <a:ext cx="1944216" cy="1556792"/>
          </a:xfrm>
        </p:spPr>
        <p:txBody>
          <a:bodyPr/>
          <a:lstStyle/>
          <a:p>
            <a:r>
              <a:rPr lang="it-IT" sz="1600" dirty="0">
                <a:solidFill>
                  <a:srgbClr val="002060"/>
                </a:solidFill>
              </a:rPr>
              <a:t>Il Duce in una </a:t>
            </a:r>
            <a:br>
              <a:rPr lang="it-IT" sz="1600" dirty="0">
                <a:solidFill>
                  <a:srgbClr val="002060"/>
                </a:solidFill>
              </a:rPr>
            </a:br>
            <a:r>
              <a:rPr lang="it-IT" sz="1600" dirty="0">
                <a:solidFill>
                  <a:srgbClr val="002060"/>
                </a:solidFill>
              </a:rPr>
              <a:t>delle sue adunate «oceaniche».</a:t>
            </a:r>
          </a:p>
        </p:txBody>
      </p:sp>
      <p:pic>
        <p:nvPicPr>
          <p:cNvPr id="3" name="Immagine 2">
            <a:extLst>
              <a:ext uri="{FF2B5EF4-FFF2-40B4-BE49-F238E27FC236}">
                <a16:creationId xmlns:a16="http://schemas.microsoft.com/office/drawing/2014/main" id="{E87C31B1-3CE1-15C1-FD90-88C4AC5219C7}"/>
              </a:ext>
            </a:extLst>
          </p:cNvPr>
          <p:cNvPicPr>
            <a:picLocks noChangeAspect="1"/>
          </p:cNvPicPr>
          <p:nvPr/>
        </p:nvPicPr>
        <p:blipFill>
          <a:blip r:embed="rId2">
            <a:lum/>
            <a:alphaModFix/>
          </a:blip>
          <a:srcRect/>
          <a:stretch>
            <a:fillRect/>
          </a:stretch>
        </p:blipFill>
        <p:spPr>
          <a:xfrm>
            <a:off x="2339752" y="357"/>
            <a:ext cx="7262996" cy="6857643"/>
          </a:xfrm>
          <a:prstGeom prst="rect">
            <a:avLst/>
          </a:prstGeom>
          <a:noFill/>
          <a:ln cap="flat">
            <a:noFill/>
          </a:ln>
        </p:spPr>
      </p:pic>
    </p:spTree>
    <p:extLst>
      <p:ext uri="{BB962C8B-B14F-4D97-AF65-F5344CB8AC3E}">
        <p14:creationId xmlns:p14="http://schemas.microsoft.com/office/powerpoint/2010/main" val="3044710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2D0590-ADA9-F04B-257C-07438086B1BB}"/>
              </a:ext>
            </a:extLst>
          </p:cNvPr>
          <p:cNvSpPr>
            <a:spLocks noGrp="1"/>
          </p:cNvSpPr>
          <p:nvPr>
            <p:ph type="title"/>
          </p:nvPr>
        </p:nvSpPr>
        <p:spPr>
          <a:xfrm>
            <a:off x="457200" y="5229200"/>
            <a:ext cx="3394720" cy="1623576"/>
          </a:xfrm>
        </p:spPr>
        <p:txBody>
          <a:bodyPr/>
          <a:lstStyle/>
          <a:p>
            <a:pPr algn="r"/>
            <a:r>
              <a:rPr lang="it-IT" sz="1600" dirty="0">
                <a:solidFill>
                  <a:srgbClr val="002060"/>
                </a:solidFill>
                <a:latin typeface="Arial" pitchFamily="34"/>
              </a:rPr>
              <a:t>1936. Hitler e Mussolini e</a:t>
            </a:r>
            <a:br>
              <a:rPr lang="it-IT" sz="1600" dirty="0">
                <a:solidFill>
                  <a:srgbClr val="002060"/>
                </a:solidFill>
                <a:latin typeface="Arial" pitchFamily="34"/>
              </a:rPr>
            </a:br>
            <a:r>
              <a:rPr lang="it-IT" sz="1600" dirty="0">
                <a:solidFill>
                  <a:srgbClr val="002060"/>
                </a:solidFill>
                <a:latin typeface="Arial" pitchFamily="34"/>
              </a:rPr>
              <a:t>Il Patto d’acciaio, </a:t>
            </a:r>
            <a:br>
              <a:rPr lang="it-IT" sz="1600" dirty="0">
                <a:solidFill>
                  <a:srgbClr val="002060"/>
                </a:solidFill>
                <a:latin typeface="Arial" pitchFamily="34"/>
              </a:rPr>
            </a:br>
            <a:r>
              <a:rPr lang="it-IT" sz="1600" dirty="0">
                <a:solidFill>
                  <a:srgbClr val="002060"/>
                </a:solidFill>
                <a:latin typeface="Arial" pitchFamily="34"/>
              </a:rPr>
              <a:t>«L’Asse Roma-Berlino».</a:t>
            </a:r>
            <a:endParaRPr lang="it-IT" sz="1600" dirty="0">
              <a:solidFill>
                <a:srgbClr val="002060"/>
              </a:solidFill>
            </a:endParaRPr>
          </a:p>
        </p:txBody>
      </p:sp>
      <p:pic>
        <p:nvPicPr>
          <p:cNvPr id="3" name="Immagine 2">
            <a:extLst>
              <a:ext uri="{FF2B5EF4-FFF2-40B4-BE49-F238E27FC236}">
                <a16:creationId xmlns:a16="http://schemas.microsoft.com/office/drawing/2014/main" id="{C46A2865-0BD2-31E7-9C93-2B4460AF9BEB}"/>
              </a:ext>
            </a:extLst>
          </p:cNvPr>
          <p:cNvPicPr>
            <a:picLocks noChangeAspect="1"/>
          </p:cNvPicPr>
          <p:nvPr/>
        </p:nvPicPr>
        <p:blipFill>
          <a:blip r:embed="rId2">
            <a:lum/>
            <a:alphaModFix/>
          </a:blip>
          <a:srcRect/>
          <a:stretch>
            <a:fillRect/>
          </a:stretch>
        </p:blipFill>
        <p:spPr bwMode="auto">
          <a:xfrm>
            <a:off x="4067944" y="0"/>
            <a:ext cx="5054105" cy="6852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671882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096828-D3B3-01A7-1B27-07C4A80F3356}"/>
              </a:ext>
            </a:extLst>
          </p:cNvPr>
          <p:cNvSpPr>
            <a:spLocks noGrp="1"/>
          </p:cNvSpPr>
          <p:nvPr>
            <p:ph type="title"/>
          </p:nvPr>
        </p:nvSpPr>
        <p:spPr>
          <a:xfrm>
            <a:off x="457200" y="4941168"/>
            <a:ext cx="8135938" cy="1916832"/>
          </a:xfrm>
        </p:spPr>
        <p:txBody>
          <a:bodyPr/>
          <a:lstStyle/>
          <a:p>
            <a:r>
              <a:rPr lang="it-IT" sz="1600" dirty="0">
                <a:solidFill>
                  <a:srgbClr val="977616"/>
                </a:solidFill>
              </a:rPr>
              <a:t>Roma, 6 maggio 1938. Re Vittorio Emanuele III, Adolf Hitler e il Duce Benito Mussolini.</a:t>
            </a:r>
          </a:p>
        </p:txBody>
      </p:sp>
      <p:pic>
        <p:nvPicPr>
          <p:cNvPr id="4" name="Immagine 3">
            <a:extLst>
              <a:ext uri="{FF2B5EF4-FFF2-40B4-BE49-F238E27FC236}">
                <a16:creationId xmlns:a16="http://schemas.microsoft.com/office/drawing/2014/main" id="{47A9E428-F7C4-DCDD-570D-F77529280704}"/>
              </a:ext>
            </a:extLst>
          </p:cNvPr>
          <p:cNvPicPr>
            <a:picLocks noChangeAspect="1"/>
          </p:cNvPicPr>
          <p:nvPr/>
        </p:nvPicPr>
        <p:blipFill>
          <a:blip r:embed="rId2">
            <a:lum/>
            <a:alphaModFix/>
          </a:blip>
          <a:srcRect/>
          <a:stretch>
            <a:fillRect/>
          </a:stretch>
        </p:blipFill>
        <p:spPr bwMode="auto">
          <a:xfrm>
            <a:off x="455701" y="980728"/>
            <a:ext cx="8137437" cy="4371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748254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6F0BE6-40AD-B02D-7C00-1A809DFC61DF}"/>
              </a:ext>
            </a:extLst>
          </p:cNvPr>
          <p:cNvSpPr>
            <a:spLocks noGrp="1"/>
          </p:cNvSpPr>
          <p:nvPr>
            <p:ph type="title"/>
          </p:nvPr>
        </p:nvSpPr>
        <p:spPr>
          <a:xfrm>
            <a:off x="457200" y="5661248"/>
            <a:ext cx="8135938" cy="1196752"/>
          </a:xfrm>
        </p:spPr>
        <p:txBody>
          <a:bodyPr/>
          <a:lstStyle/>
          <a:p>
            <a:r>
              <a:rPr lang="it-IT" sz="1600" dirty="0">
                <a:solidFill>
                  <a:srgbClr val="808019"/>
                </a:solidFill>
              </a:rPr>
              <a:t>Roma 1938. Adolf Hitler e Benito Mussolini in auto alla parata ufficiale.</a:t>
            </a:r>
            <a:endParaRPr lang="it-IT" sz="1600" dirty="0">
              <a:solidFill>
                <a:srgbClr val="786914"/>
              </a:solidFill>
            </a:endParaRPr>
          </a:p>
        </p:txBody>
      </p:sp>
      <p:pic>
        <p:nvPicPr>
          <p:cNvPr id="4" name="Immagine 3">
            <a:extLst>
              <a:ext uri="{FF2B5EF4-FFF2-40B4-BE49-F238E27FC236}">
                <a16:creationId xmlns:a16="http://schemas.microsoft.com/office/drawing/2014/main" id="{FFDFACA7-CBFB-3316-AC19-66FC147F58ED}"/>
              </a:ext>
            </a:extLst>
          </p:cNvPr>
          <p:cNvPicPr>
            <a:picLocks noChangeAspect="1"/>
          </p:cNvPicPr>
          <p:nvPr/>
        </p:nvPicPr>
        <p:blipFill>
          <a:blip r:embed="rId2">
            <a:lum/>
            <a:alphaModFix/>
          </a:blip>
          <a:srcRect/>
          <a:stretch>
            <a:fillRect/>
          </a:stretch>
        </p:blipFill>
        <p:spPr>
          <a:xfrm>
            <a:off x="345081" y="0"/>
            <a:ext cx="8334719" cy="5873035"/>
          </a:xfrm>
          <a:prstGeom prst="rect">
            <a:avLst/>
          </a:prstGeom>
          <a:noFill/>
          <a:ln cap="flat">
            <a:noFill/>
          </a:ln>
        </p:spPr>
      </p:pic>
    </p:spTree>
    <p:extLst>
      <p:ext uri="{BB962C8B-B14F-4D97-AF65-F5344CB8AC3E}">
        <p14:creationId xmlns:p14="http://schemas.microsoft.com/office/powerpoint/2010/main" val="3515028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98E3F-4226-1603-476B-E8ABACB5307D}"/>
              </a:ext>
            </a:extLst>
          </p:cNvPr>
          <p:cNvSpPr>
            <a:spLocks noGrp="1"/>
          </p:cNvSpPr>
          <p:nvPr>
            <p:ph type="title"/>
          </p:nvPr>
        </p:nvSpPr>
        <p:spPr>
          <a:xfrm>
            <a:off x="457200" y="4437112"/>
            <a:ext cx="8135938" cy="2736304"/>
          </a:xfrm>
        </p:spPr>
        <p:txBody>
          <a:bodyPr/>
          <a:lstStyle/>
          <a:p>
            <a:r>
              <a:rPr lang="it-IT" sz="1600" dirty="0"/>
              <a:t>Foto storica. 1° settembre 1939. Le truppe tedesche invadono la Polonia.</a:t>
            </a:r>
          </a:p>
        </p:txBody>
      </p:sp>
      <p:pic>
        <p:nvPicPr>
          <p:cNvPr id="3" name="Immagine 2">
            <a:extLst>
              <a:ext uri="{FF2B5EF4-FFF2-40B4-BE49-F238E27FC236}">
                <a16:creationId xmlns:a16="http://schemas.microsoft.com/office/drawing/2014/main" id="{129D5774-DE54-F0E1-AE33-676B65808929}"/>
              </a:ext>
            </a:extLst>
          </p:cNvPr>
          <p:cNvPicPr>
            <a:picLocks noChangeAspect="1"/>
          </p:cNvPicPr>
          <p:nvPr/>
        </p:nvPicPr>
        <p:blipFill>
          <a:blip r:embed="rId2">
            <a:lum/>
            <a:alphaModFix/>
          </a:blip>
          <a:srcRect/>
          <a:stretch>
            <a:fillRect/>
          </a:stretch>
        </p:blipFill>
        <p:spPr bwMode="auto">
          <a:xfrm>
            <a:off x="438099" y="1412776"/>
            <a:ext cx="8137437" cy="3772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92626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BE1A97-B4B7-DCB2-398F-65DE01299870}"/>
              </a:ext>
            </a:extLst>
          </p:cNvPr>
          <p:cNvSpPr>
            <a:spLocks noGrp="1"/>
          </p:cNvSpPr>
          <p:nvPr>
            <p:ph type="title"/>
          </p:nvPr>
        </p:nvSpPr>
        <p:spPr>
          <a:xfrm>
            <a:off x="5220072" y="4797152"/>
            <a:ext cx="3373066" cy="2060848"/>
          </a:xfrm>
        </p:spPr>
        <p:txBody>
          <a:bodyPr/>
          <a:lstStyle/>
          <a:p>
            <a:pPr algn="l"/>
            <a:r>
              <a:rPr lang="it-IT" sz="1600" dirty="0">
                <a:latin typeface="Arial" pitchFamily="34"/>
                <a:cs typeface="Arial" pitchFamily="34"/>
              </a:rPr>
              <a:t>Maria José del Belgio, </a:t>
            </a:r>
            <a:br>
              <a:rPr lang="it-IT" sz="1600" dirty="0">
                <a:latin typeface="Arial" pitchFamily="34"/>
                <a:cs typeface="Arial" pitchFamily="34"/>
              </a:rPr>
            </a:br>
            <a:r>
              <a:rPr lang="it-IT" sz="1600" dirty="0">
                <a:latin typeface="Arial" pitchFamily="34"/>
                <a:cs typeface="Arial" pitchFamily="34"/>
              </a:rPr>
              <a:t>moglie dell'erede al trono, </a:t>
            </a:r>
            <a:br>
              <a:rPr lang="it-IT" sz="1600" dirty="0">
                <a:latin typeface="Arial" pitchFamily="34"/>
                <a:cs typeface="Arial" pitchFamily="34"/>
              </a:rPr>
            </a:br>
            <a:r>
              <a:rPr lang="it-IT" sz="1600" dirty="0">
                <a:latin typeface="Arial" pitchFamily="34"/>
                <a:cs typeface="Arial" pitchFamily="34"/>
              </a:rPr>
              <a:t>Umberto di Savoia,</a:t>
            </a:r>
            <a:br>
              <a:rPr lang="it-IT" sz="1600" dirty="0">
                <a:latin typeface="Arial" pitchFamily="34"/>
                <a:cs typeface="Arial" pitchFamily="34"/>
              </a:rPr>
            </a:br>
            <a:r>
              <a:rPr lang="it-IT" sz="1600" dirty="0">
                <a:latin typeface="Arial" pitchFamily="34"/>
                <a:cs typeface="Arial" pitchFamily="34"/>
              </a:rPr>
              <a:t>ispettrice della Croce Rossa </a:t>
            </a:r>
            <a:br>
              <a:rPr lang="it-IT" sz="1600" dirty="0">
                <a:latin typeface="Arial" pitchFamily="34"/>
                <a:cs typeface="Arial" pitchFamily="34"/>
              </a:rPr>
            </a:br>
            <a:r>
              <a:rPr lang="it-IT" sz="1600" dirty="0">
                <a:latin typeface="Arial" pitchFamily="34"/>
                <a:cs typeface="Arial" pitchFamily="34"/>
              </a:rPr>
              <a:t>negli anni della seconda </a:t>
            </a:r>
            <a:br>
              <a:rPr lang="it-IT" sz="1600" dirty="0">
                <a:latin typeface="Arial" pitchFamily="34"/>
                <a:cs typeface="Arial" pitchFamily="34"/>
              </a:rPr>
            </a:br>
            <a:r>
              <a:rPr lang="it-IT" sz="1600" dirty="0">
                <a:latin typeface="Arial" pitchFamily="34"/>
                <a:cs typeface="Arial" pitchFamily="34"/>
              </a:rPr>
              <a:t>guerra mondiale.</a:t>
            </a:r>
            <a:endParaRPr lang="it-IT" sz="1600" dirty="0"/>
          </a:p>
        </p:txBody>
      </p:sp>
      <p:pic>
        <p:nvPicPr>
          <p:cNvPr id="3" name="Immagine 2">
            <a:extLst>
              <a:ext uri="{FF2B5EF4-FFF2-40B4-BE49-F238E27FC236}">
                <a16:creationId xmlns:a16="http://schemas.microsoft.com/office/drawing/2014/main" id="{CF660C96-009C-29DB-A292-F484FCD1AE0D}"/>
              </a:ext>
            </a:extLst>
          </p:cNvPr>
          <p:cNvPicPr>
            <a:picLocks noChangeAspect="1"/>
          </p:cNvPicPr>
          <p:nvPr/>
        </p:nvPicPr>
        <p:blipFill>
          <a:blip r:embed="rId2">
            <a:lum/>
            <a:alphaModFix/>
          </a:blip>
          <a:srcRect/>
          <a:stretch>
            <a:fillRect/>
          </a:stretch>
        </p:blipFill>
        <p:spPr>
          <a:xfrm>
            <a:off x="0" y="1484784"/>
            <a:ext cx="5004048" cy="5373216"/>
          </a:xfrm>
          <a:prstGeom prst="rect">
            <a:avLst/>
          </a:prstGeom>
          <a:noFill/>
          <a:ln cap="flat">
            <a:noFill/>
          </a:ln>
        </p:spPr>
      </p:pic>
    </p:spTree>
    <p:extLst>
      <p:ext uri="{BB962C8B-B14F-4D97-AF65-F5344CB8AC3E}">
        <p14:creationId xmlns:p14="http://schemas.microsoft.com/office/powerpoint/2010/main" val="22588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C06E0F-2375-F72F-E237-77D8764BE6FF}"/>
              </a:ext>
            </a:extLst>
          </p:cNvPr>
          <p:cNvSpPr>
            <a:spLocks noGrp="1"/>
          </p:cNvSpPr>
          <p:nvPr>
            <p:ph type="title"/>
          </p:nvPr>
        </p:nvSpPr>
        <p:spPr>
          <a:xfrm>
            <a:off x="457200" y="5661248"/>
            <a:ext cx="3898776" cy="1152128"/>
          </a:xfrm>
        </p:spPr>
        <p:txBody>
          <a:bodyPr/>
          <a:lstStyle/>
          <a:p>
            <a:pPr algn="r"/>
            <a:r>
              <a:rPr lang="it-IT" sz="1600" dirty="0">
                <a:solidFill>
                  <a:srgbClr val="002060"/>
                </a:solidFill>
              </a:rPr>
              <a:t>Edda Ciano, crocerossina </a:t>
            </a:r>
            <a:br>
              <a:rPr lang="it-IT" sz="1600" dirty="0">
                <a:solidFill>
                  <a:srgbClr val="002060"/>
                </a:solidFill>
              </a:rPr>
            </a:br>
            <a:r>
              <a:rPr lang="it-IT" sz="1600" dirty="0">
                <a:solidFill>
                  <a:srgbClr val="002060"/>
                </a:solidFill>
              </a:rPr>
              <a:t>durante il secondo conflitto mondiale</a:t>
            </a:r>
            <a:r>
              <a:rPr lang="it-IT" sz="1600" dirty="0"/>
              <a:t>.</a:t>
            </a:r>
          </a:p>
        </p:txBody>
      </p:sp>
      <p:pic>
        <p:nvPicPr>
          <p:cNvPr id="3" name="Immagine 2">
            <a:extLst>
              <a:ext uri="{FF2B5EF4-FFF2-40B4-BE49-F238E27FC236}">
                <a16:creationId xmlns:a16="http://schemas.microsoft.com/office/drawing/2014/main" id="{6EEE3B00-C82C-9B74-3392-9A750511EC3A}"/>
              </a:ext>
            </a:extLst>
          </p:cNvPr>
          <p:cNvPicPr>
            <a:picLocks noChangeAspect="1"/>
          </p:cNvPicPr>
          <p:nvPr/>
        </p:nvPicPr>
        <p:blipFill>
          <a:blip r:embed="rId2">
            <a:lum/>
            <a:alphaModFix/>
          </a:blip>
          <a:srcRect/>
          <a:stretch>
            <a:fillRect/>
          </a:stretch>
        </p:blipFill>
        <p:spPr bwMode="auto">
          <a:xfrm>
            <a:off x="4499992" y="1562100"/>
            <a:ext cx="4752528" cy="529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993692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2C12602-77E2-2EEC-8D73-EF48A72CFC8B}"/>
              </a:ext>
            </a:extLst>
          </p:cNvPr>
          <p:cNvPicPr>
            <a:picLocks noChangeAspect="1"/>
          </p:cNvPicPr>
          <p:nvPr/>
        </p:nvPicPr>
        <p:blipFill>
          <a:blip r:embed="rId2">
            <a:lum/>
            <a:alphaModFix/>
          </a:blip>
          <a:srcRect/>
          <a:stretch>
            <a:fillRect/>
          </a:stretch>
        </p:blipFill>
        <p:spPr>
          <a:xfrm>
            <a:off x="455701" y="1484784"/>
            <a:ext cx="8137437" cy="3414598"/>
          </a:xfrm>
          <a:prstGeom prst="rect">
            <a:avLst/>
          </a:prstGeom>
          <a:noFill/>
          <a:ln cap="flat">
            <a:noFill/>
          </a:ln>
        </p:spPr>
      </p:pic>
      <p:sp>
        <p:nvSpPr>
          <p:cNvPr id="3" name="Titolo 2">
            <a:extLst>
              <a:ext uri="{FF2B5EF4-FFF2-40B4-BE49-F238E27FC236}">
                <a16:creationId xmlns:a16="http://schemas.microsoft.com/office/drawing/2014/main" id="{54401F33-DD20-039A-DC78-C32906A822E5}"/>
              </a:ext>
            </a:extLst>
          </p:cNvPr>
          <p:cNvSpPr>
            <a:spLocks noGrp="1"/>
          </p:cNvSpPr>
          <p:nvPr>
            <p:ph type="title"/>
          </p:nvPr>
        </p:nvSpPr>
        <p:spPr>
          <a:xfrm>
            <a:off x="457200" y="4365104"/>
            <a:ext cx="8135938" cy="1944215"/>
          </a:xfrm>
        </p:spPr>
        <p:txBody>
          <a:bodyPr/>
          <a:lstStyle/>
          <a:p>
            <a:r>
              <a:rPr lang="it-IT" sz="1600" dirty="0">
                <a:solidFill>
                  <a:srgbClr val="002060"/>
                </a:solidFill>
              </a:rPr>
              <a:t>Roma, 24-25 luglio 1943. La seduta del Gran Consiglio con la sfiducia a Mussolini.</a:t>
            </a:r>
          </a:p>
        </p:txBody>
      </p:sp>
    </p:spTree>
    <p:extLst>
      <p:ext uri="{BB962C8B-B14F-4D97-AF65-F5344CB8AC3E}">
        <p14:creationId xmlns:p14="http://schemas.microsoft.com/office/powerpoint/2010/main" val="109194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3ED466-1B63-47D5-4B3C-26505CA51427}"/>
              </a:ext>
            </a:extLst>
          </p:cNvPr>
          <p:cNvSpPr>
            <a:spLocks noGrp="1"/>
          </p:cNvSpPr>
          <p:nvPr>
            <p:ph type="title"/>
          </p:nvPr>
        </p:nvSpPr>
        <p:spPr>
          <a:xfrm>
            <a:off x="457200" y="4941168"/>
            <a:ext cx="8135938" cy="1916832"/>
          </a:xfrm>
        </p:spPr>
        <p:txBody>
          <a:bodyPr/>
          <a:lstStyle/>
          <a:p>
            <a:r>
              <a:rPr lang="it-IT" sz="1600" dirty="0">
                <a:solidFill>
                  <a:srgbClr val="002060"/>
                </a:solidFill>
              </a:rPr>
              <a:t>La notizia su LA STAMPA.</a:t>
            </a:r>
          </a:p>
        </p:txBody>
      </p:sp>
      <p:pic>
        <p:nvPicPr>
          <p:cNvPr id="3" name="Immagine 2">
            <a:extLst>
              <a:ext uri="{FF2B5EF4-FFF2-40B4-BE49-F238E27FC236}">
                <a16:creationId xmlns:a16="http://schemas.microsoft.com/office/drawing/2014/main" id="{DC437A0C-2394-E2CB-4BC8-750FC5F3AA15}"/>
              </a:ext>
            </a:extLst>
          </p:cNvPr>
          <p:cNvPicPr>
            <a:picLocks noChangeAspect="1"/>
          </p:cNvPicPr>
          <p:nvPr/>
        </p:nvPicPr>
        <p:blipFill>
          <a:blip r:embed="rId2">
            <a:lum/>
            <a:alphaModFix/>
          </a:blip>
          <a:srcRect/>
          <a:stretch>
            <a:fillRect/>
          </a:stretch>
        </p:blipFill>
        <p:spPr bwMode="auto">
          <a:xfrm>
            <a:off x="1619672" y="287971"/>
            <a:ext cx="5616623" cy="520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3260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F0223-9A36-5955-66B1-E8BCE924006B}"/>
              </a:ext>
            </a:extLst>
          </p:cNvPr>
          <p:cNvSpPr>
            <a:spLocks noGrp="1"/>
          </p:cNvSpPr>
          <p:nvPr>
            <p:ph type="title"/>
          </p:nvPr>
        </p:nvSpPr>
        <p:spPr>
          <a:xfrm>
            <a:off x="457200" y="5085184"/>
            <a:ext cx="8135938" cy="1772816"/>
          </a:xfrm>
        </p:spPr>
        <p:txBody>
          <a:bodyPr/>
          <a:lstStyle/>
          <a:p>
            <a:r>
              <a:rPr lang="it-IT" sz="1600" dirty="0">
                <a:solidFill>
                  <a:srgbClr val="002060"/>
                </a:solidFill>
              </a:rPr>
              <a:t>Alessandro e Rosa Mussolini, genitori del Duce e nonni paterni di Edda.</a:t>
            </a:r>
          </a:p>
        </p:txBody>
      </p:sp>
      <p:pic>
        <p:nvPicPr>
          <p:cNvPr id="3" name="Immagine 2">
            <a:extLst>
              <a:ext uri="{FF2B5EF4-FFF2-40B4-BE49-F238E27FC236}">
                <a16:creationId xmlns:a16="http://schemas.microsoft.com/office/drawing/2014/main" id="{951ECC26-24FC-ED66-79C0-D0D80E464230}"/>
              </a:ext>
            </a:extLst>
          </p:cNvPr>
          <p:cNvPicPr>
            <a:picLocks noChangeAspect="1"/>
          </p:cNvPicPr>
          <p:nvPr/>
        </p:nvPicPr>
        <p:blipFill>
          <a:blip r:embed="rId2">
            <a:lum/>
            <a:alphaModFix/>
          </a:blip>
          <a:srcRect/>
          <a:stretch>
            <a:fillRect/>
          </a:stretch>
        </p:blipFill>
        <p:spPr bwMode="auto">
          <a:xfrm>
            <a:off x="1330201" y="1052736"/>
            <a:ext cx="6483598"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033058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C056A8-2120-987A-C364-D4DF5A004537}"/>
              </a:ext>
            </a:extLst>
          </p:cNvPr>
          <p:cNvSpPr>
            <a:spLocks noGrp="1"/>
          </p:cNvSpPr>
          <p:nvPr>
            <p:ph type="title"/>
          </p:nvPr>
        </p:nvSpPr>
        <p:spPr>
          <a:xfrm>
            <a:off x="457200" y="4797152"/>
            <a:ext cx="8135938" cy="2060848"/>
          </a:xfrm>
        </p:spPr>
        <p:txBody>
          <a:bodyPr/>
          <a:lstStyle/>
          <a:p>
            <a:r>
              <a:rPr lang="it-IT" sz="1600" dirty="0"/>
              <a:t>…e sul </a:t>
            </a:r>
            <a:r>
              <a:rPr lang="it-IT" sz="1600" i="1" dirty="0"/>
              <a:t>CORRIERE DELLA SERA</a:t>
            </a:r>
            <a:r>
              <a:rPr lang="it-IT" sz="1600" dirty="0"/>
              <a:t>.</a:t>
            </a:r>
          </a:p>
        </p:txBody>
      </p:sp>
      <p:pic>
        <p:nvPicPr>
          <p:cNvPr id="3" name="Immagine 2">
            <a:extLst>
              <a:ext uri="{FF2B5EF4-FFF2-40B4-BE49-F238E27FC236}">
                <a16:creationId xmlns:a16="http://schemas.microsoft.com/office/drawing/2014/main" id="{45ACCD81-6927-96D7-9F87-72A59C9F0814}"/>
              </a:ext>
            </a:extLst>
          </p:cNvPr>
          <p:cNvPicPr>
            <a:picLocks noChangeAspect="1"/>
          </p:cNvPicPr>
          <p:nvPr/>
        </p:nvPicPr>
        <p:blipFill>
          <a:blip r:embed="rId2">
            <a:lum/>
            <a:alphaModFix/>
          </a:blip>
          <a:srcRect/>
          <a:stretch>
            <a:fillRect/>
          </a:stretch>
        </p:blipFill>
        <p:spPr bwMode="auto">
          <a:xfrm>
            <a:off x="971600" y="332656"/>
            <a:ext cx="7077791" cy="5010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02347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98C311-1C63-F679-E760-576232048FB5}"/>
              </a:ext>
            </a:extLst>
          </p:cNvPr>
          <p:cNvSpPr>
            <a:spLocks noGrp="1"/>
          </p:cNvSpPr>
          <p:nvPr>
            <p:ph type="title"/>
          </p:nvPr>
        </p:nvSpPr>
        <p:spPr>
          <a:xfrm>
            <a:off x="457200" y="5013176"/>
            <a:ext cx="8135938" cy="1844824"/>
          </a:xfrm>
        </p:spPr>
        <p:txBody>
          <a:bodyPr/>
          <a:lstStyle/>
          <a:p>
            <a:r>
              <a:rPr lang="it-IT" sz="1600" dirty="0"/>
              <a:t>Il generale Pietro Badoglio nuovo Capo del Governo.</a:t>
            </a:r>
          </a:p>
        </p:txBody>
      </p:sp>
      <p:pic>
        <p:nvPicPr>
          <p:cNvPr id="3" name="Immagine 2">
            <a:extLst>
              <a:ext uri="{FF2B5EF4-FFF2-40B4-BE49-F238E27FC236}">
                <a16:creationId xmlns:a16="http://schemas.microsoft.com/office/drawing/2014/main" id="{6EBA039D-E82A-BFB4-6447-0681F6EBAB3D}"/>
              </a:ext>
            </a:extLst>
          </p:cNvPr>
          <p:cNvPicPr>
            <a:picLocks noChangeAspect="1"/>
          </p:cNvPicPr>
          <p:nvPr/>
        </p:nvPicPr>
        <p:blipFill>
          <a:blip r:embed="rId2">
            <a:lum/>
            <a:alphaModFix/>
          </a:blip>
          <a:srcRect/>
          <a:stretch>
            <a:fillRect/>
          </a:stretch>
        </p:blipFill>
        <p:spPr bwMode="auto">
          <a:xfrm>
            <a:off x="2051720" y="548680"/>
            <a:ext cx="4824536" cy="4824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233605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958F7F-DAAC-3CBD-E5D0-D4C0AAEA4F64}"/>
              </a:ext>
            </a:extLst>
          </p:cNvPr>
          <p:cNvSpPr>
            <a:spLocks noGrp="1"/>
          </p:cNvSpPr>
          <p:nvPr>
            <p:ph type="title"/>
          </p:nvPr>
        </p:nvSpPr>
        <p:spPr>
          <a:xfrm>
            <a:off x="827584" y="5112568"/>
            <a:ext cx="7765554" cy="1772816"/>
          </a:xfrm>
        </p:spPr>
        <p:txBody>
          <a:bodyPr/>
          <a:lstStyle/>
          <a:p>
            <a:r>
              <a:rPr lang="it-IT" sz="1600" dirty="0">
                <a:solidFill>
                  <a:srgbClr val="002060"/>
                </a:solidFill>
              </a:rPr>
              <a:t>12 settembre 1943. Mussolini, prigioniero sul Gran Sasso, </a:t>
            </a:r>
            <a:br>
              <a:rPr lang="it-IT" sz="1600" dirty="0">
                <a:solidFill>
                  <a:srgbClr val="002060"/>
                </a:solidFill>
              </a:rPr>
            </a:br>
            <a:r>
              <a:rPr lang="it-IT" sz="1600" dirty="0">
                <a:solidFill>
                  <a:srgbClr val="002060"/>
                </a:solidFill>
              </a:rPr>
              <a:t>liberato dai paracadutisti tedeschi.</a:t>
            </a:r>
          </a:p>
        </p:txBody>
      </p:sp>
      <p:pic>
        <p:nvPicPr>
          <p:cNvPr id="4" name="Immagine 3">
            <a:extLst>
              <a:ext uri="{FF2B5EF4-FFF2-40B4-BE49-F238E27FC236}">
                <a16:creationId xmlns:a16="http://schemas.microsoft.com/office/drawing/2014/main" id="{F3E9D2D2-6843-8961-214B-0B470606A812}"/>
              </a:ext>
            </a:extLst>
          </p:cNvPr>
          <p:cNvPicPr>
            <a:picLocks noChangeAspect="1"/>
          </p:cNvPicPr>
          <p:nvPr/>
        </p:nvPicPr>
        <p:blipFill>
          <a:blip r:embed="rId2"/>
          <a:stretch>
            <a:fillRect/>
          </a:stretch>
        </p:blipFill>
        <p:spPr>
          <a:xfrm>
            <a:off x="949446" y="764704"/>
            <a:ext cx="7151446" cy="4785554"/>
          </a:xfrm>
          <a:prstGeom prst="rect">
            <a:avLst/>
          </a:prstGeom>
        </p:spPr>
      </p:pic>
    </p:spTree>
    <p:extLst>
      <p:ext uri="{BB962C8B-B14F-4D97-AF65-F5344CB8AC3E}">
        <p14:creationId xmlns:p14="http://schemas.microsoft.com/office/powerpoint/2010/main" val="442922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DB5346-F6CD-311F-2318-6D1345AA96DF}"/>
              </a:ext>
            </a:extLst>
          </p:cNvPr>
          <p:cNvSpPr>
            <a:spLocks noGrp="1"/>
          </p:cNvSpPr>
          <p:nvPr>
            <p:ph type="title"/>
          </p:nvPr>
        </p:nvSpPr>
        <p:spPr>
          <a:xfrm>
            <a:off x="457200" y="5085184"/>
            <a:ext cx="8135938" cy="1772816"/>
          </a:xfrm>
        </p:spPr>
        <p:txBody>
          <a:bodyPr/>
          <a:lstStyle/>
          <a:p>
            <a:r>
              <a:rPr lang="it-IT" sz="1600" dirty="0">
                <a:latin typeface="Arial" pitchFamily="34"/>
                <a:cs typeface="Arial" pitchFamily="34"/>
              </a:rPr>
              <a:t>Mussolini passa in rassegna le “sue” truppe della R.S.I. (Repubblica Sociale Italiana).</a:t>
            </a:r>
            <a:endParaRPr lang="it-IT" sz="1600" dirty="0"/>
          </a:p>
        </p:txBody>
      </p:sp>
      <p:pic>
        <p:nvPicPr>
          <p:cNvPr id="3" name="Immagine 2">
            <a:extLst>
              <a:ext uri="{FF2B5EF4-FFF2-40B4-BE49-F238E27FC236}">
                <a16:creationId xmlns:a16="http://schemas.microsoft.com/office/drawing/2014/main" id="{428E64AE-E7F4-AA6C-3223-B11E8217AE0D}"/>
              </a:ext>
            </a:extLst>
          </p:cNvPr>
          <p:cNvPicPr>
            <a:picLocks noChangeAspect="1"/>
          </p:cNvPicPr>
          <p:nvPr/>
        </p:nvPicPr>
        <p:blipFill>
          <a:blip r:embed="rId2">
            <a:lum/>
            <a:alphaModFix/>
          </a:blip>
          <a:srcRect/>
          <a:stretch>
            <a:fillRect/>
          </a:stretch>
        </p:blipFill>
        <p:spPr bwMode="auto">
          <a:xfrm>
            <a:off x="1331640" y="404664"/>
            <a:ext cx="6913042" cy="4937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260657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62C6A-7FEA-FD0A-3DD2-C58DC9AF6101}"/>
              </a:ext>
            </a:extLst>
          </p:cNvPr>
          <p:cNvSpPr>
            <a:spLocks noGrp="1"/>
          </p:cNvSpPr>
          <p:nvPr>
            <p:ph type="title"/>
          </p:nvPr>
        </p:nvSpPr>
        <p:spPr>
          <a:xfrm>
            <a:off x="107504" y="5013176"/>
            <a:ext cx="8856984" cy="1844824"/>
          </a:xfrm>
        </p:spPr>
        <p:txBody>
          <a:bodyPr/>
          <a:lstStyle/>
          <a:p>
            <a:r>
              <a:rPr lang="it-IT" sz="1600" dirty="0">
                <a:solidFill>
                  <a:srgbClr val="002060"/>
                </a:solidFill>
              </a:rPr>
              <a:t>Il Duce si ferma a salutare una soldatessa della R.S.I.</a:t>
            </a:r>
            <a:endParaRPr lang="it-IT" sz="1600" dirty="0"/>
          </a:p>
        </p:txBody>
      </p:sp>
      <p:pic>
        <p:nvPicPr>
          <p:cNvPr id="3" name="Immagine 2">
            <a:extLst>
              <a:ext uri="{FF2B5EF4-FFF2-40B4-BE49-F238E27FC236}">
                <a16:creationId xmlns:a16="http://schemas.microsoft.com/office/drawing/2014/main" id="{B3C3790A-15CA-0803-A5ED-4D594179E932}"/>
              </a:ext>
            </a:extLst>
          </p:cNvPr>
          <p:cNvPicPr>
            <a:picLocks noChangeAspect="1"/>
          </p:cNvPicPr>
          <p:nvPr/>
        </p:nvPicPr>
        <p:blipFill>
          <a:blip r:embed="rId2">
            <a:lum/>
            <a:alphaModFix/>
          </a:blip>
          <a:srcRect/>
          <a:stretch>
            <a:fillRect/>
          </a:stretch>
        </p:blipFill>
        <p:spPr bwMode="auto">
          <a:xfrm>
            <a:off x="1043276" y="980728"/>
            <a:ext cx="6985439"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309692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4D0358-9601-1863-D2D1-63BBE0662651}"/>
              </a:ext>
            </a:extLst>
          </p:cNvPr>
          <p:cNvSpPr>
            <a:spLocks noGrp="1"/>
          </p:cNvSpPr>
          <p:nvPr>
            <p:ph type="title"/>
          </p:nvPr>
        </p:nvSpPr>
        <p:spPr>
          <a:xfrm>
            <a:off x="457200" y="4509120"/>
            <a:ext cx="8135938" cy="2348880"/>
          </a:xfrm>
        </p:spPr>
        <p:txBody>
          <a:bodyPr/>
          <a:lstStyle/>
          <a:p>
            <a:r>
              <a:rPr lang="it-IT" sz="1600" dirty="0">
                <a:solidFill>
                  <a:srgbClr val="002060"/>
                </a:solidFill>
              </a:rPr>
              <a:t>Salò 1944. Parata di soldati tedeschi “bambini” in sostegno a Mussolini.</a:t>
            </a:r>
          </a:p>
        </p:txBody>
      </p:sp>
      <p:pic>
        <p:nvPicPr>
          <p:cNvPr id="3" name="Immagine 2">
            <a:extLst>
              <a:ext uri="{FF2B5EF4-FFF2-40B4-BE49-F238E27FC236}">
                <a16:creationId xmlns:a16="http://schemas.microsoft.com/office/drawing/2014/main" id="{BB156C6E-3D97-C34F-77ED-017037CAE32F}"/>
              </a:ext>
            </a:extLst>
          </p:cNvPr>
          <p:cNvPicPr>
            <a:picLocks noChangeAspect="1"/>
          </p:cNvPicPr>
          <p:nvPr/>
        </p:nvPicPr>
        <p:blipFill>
          <a:blip r:embed="rId2">
            <a:lum/>
            <a:alphaModFix/>
          </a:blip>
          <a:srcRect/>
          <a:stretch>
            <a:fillRect/>
          </a:stretch>
        </p:blipFill>
        <p:spPr bwMode="auto">
          <a:xfrm>
            <a:off x="455701" y="1484784"/>
            <a:ext cx="8137437" cy="3664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78487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97275C-9908-2360-12BA-78CABC3F96A5}"/>
              </a:ext>
            </a:extLst>
          </p:cNvPr>
          <p:cNvSpPr>
            <a:spLocks noGrp="1"/>
          </p:cNvSpPr>
          <p:nvPr>
            <p:ph type="title"/>
          </p:nvPr>
        </p:nvSpPr>
        <p:spPr>
          <a:xfrm>
            <a:off x="457200" y="5157192"/>
            <a:ext cx="8135938" cy="1700808"/>
          </a:xfrm>
        </p:spPr>
        <p:txBody>
          <a:bodyPr/>
          <a:lstStyle/>
          <a:p>
            <a:r>
              <a:rPr lang="it-IT" sz="1600" dirty="0">
                <a:solidFill>
                  <a:srgbClr val="977616"/>
                </a:solidFill>
              </a:rPr>
              <a:t>8 settembre 1943. L'armistizio di Cassibile.</a:t>
            </a:r>
            <a:br>
              <a:rPr lang="it-IT" sz="1600" dirty="0">
                <a:solidFill>
                  <a:srgbClr val="977616"/>
                </a:solidFill>
              </a:rPr>
            </a:br>
            <a:r>
              <a:rPr lang="it-IT" sz="1600" dirty="0">
                <a:solidFill>
                  <a:srgbClr val="977616"/>
                </a:solidFill>
              </a:rPr>
              <a:t>Il gen. Castellano per l'Italia e il gen. Ike Eisenhower per gli Alleati.</a:t>
            </a:r>
          </a:p>
        </p:txBody>
      </p:sp>
      <p:pic>
        <p:nvPicPr>
          <p:cNvPr id="3" name="Immagine 2">
            <a:extLst>
              <a:ext uri="{FF2B5EF4-FFF2-40B4-BE49-F238E27FC236}">
                <a16:creationId xmlns:a16="http://schemas.microsoft.com/office/drawing/2014/main" id="{07B99293-B0CF-B202-BC23-4A8887200823}"/>
              </a:ext>
            </a:extLst>
          </p:cNvPr>
          <p:cNvPicPr>
            <a:picLocks noChangeAspect="1"/>
          </p:cNvPicPr>
          <p:nvPr/>
        </p:nvPicPr>
        <p:blipFill>
          <a:blip r:embed="rId2">
            <a:lum/>
            <a:alphaModFix/>
          </a:blip>
          <a:srcRect/>
          <a:stretch>
            <a:fillRect/>
          </a:stretch>
        </p:blipFill>
        <p:spPr bwMode="auto">
          <a:xfrm>
            <a:off x="1475656" y="1124744"/>
            <a:ext cx="5904656" cy="44462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624335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B88565-48A6-ACF1-5403-0B888760B2B8}"/>
              </a:ext>
            </a:extLst>
          </p:cNvPr>
          <p:cNvSpPr>
            <a:spLocks noGrp="1"/>
          </p:cNvSpPr>
          <p:nvPr>
            <p:ph type="title"/>
          </p:nvPr>
        </p:nvSpPr>
        <p:spPr>
          <a:xfrm>
            <a:off x="539552" y="5157193"/>
            <a:ext cx="7704856" cy="1296144"/>
          </a:xfrm>
        </p:spPr>
        <p:txBody>
          <a:bodyPr/>
          <a:lstStyle/>
          <a:p>
            <a:r>
              <a:rPr lang="it-IT" sz="1600" dirty="0">
                <a:solidFill>
                  <a:srgbClr val="002060"/>
                </a:solidFill>
              </a:rPr>
              <a:t>Processo di Verona, gennaio 1944. </a:t>
            </a:r>
            <a:br>
              <a:rPr lang="it-IT" sz="1600" dirty="0">
                <a:solidFill>
                  <a:srgbClr val="002060"/>
                </a:solidFill>
              </a:rPr>
            </a:br>
            <a:r>
              <a:rPr lang="it-IT" sz="1600" dirty="0">
                <a:solidFill>
                  <a:srgbClr val="002060"/>
                </a:solidFill>
              </a:rPr>
              <a:t>Ciano al centro degli accusati di alto tradimento al banco degli imputati</a:t>
            </a:r>
            <a:r>
              <a:rPr lang="it-IT" sz="1600" dirty="0"/>
              <a:t>.</a:t>
            </a:r>
            <a:endParaRPr lang="it-IT" sz="1600" dirty="0">
              <a:solidFill>
                <a:srgbClr val="6F2B15"/>
              </a:solidFill>
            </a:endParaRPr>
          </a:p>
        </p:txBody>
      </p:sp>
      <p:pic>
        <p:nvPicPr>
          <p:cNvPr id="3" name="Immagine 2">
            <a:extLst>
              <a:ext uri="{FF2B5EF4-FFF2-40B4-BE49-F238E27FC236}">
                <a16:creationId xmlns:a16="http://schemas.microsoft.com/office/drawing/2014/main" id="{D3AA1799-F38E-AF66-93DA-C545FA18DF72}"/>
              </a:ext>
            </a:extLst>
          </p:cNvPr>
          <p:cNvPicPr>
            <a:picLocks noChangeAspect="1"/>
          </p:cNvPicPr>
          <p:nvPr/>
        </p:nvPicPr>
        <p:blipFill>
          <a:blip r:embed="rId2">
            <a:lum/>
            <a:alphaModFix/>
          </a:blip>
          <a:srcRect/>
          <a:stretch>
            <a:fillRect/>
          </a:stretch>
        </p:blipFill>
        <p:spPr bwMode="auto">
          <a:xfrm>
            <a:off x="1115616" y="1484783"/>
            <a:ext cx="6581702" cy="3786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86507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93FFFE-C1FC-5D21-E7CB-28B780DD4E4C}"/>
              </a:ext>
            </a:extLst>
          </p:cNvPr>
          <p:cNvSpPr>
            <a:spLocks noGrp="1"/>
          </p:cNvSpPr>
          <p:nvPr>
            <p:ph type="title"/>
          </p:nvPr>
        </p:nvSpPr>
        <p:spPr>
          <a:xfrm>
            <a:off x="457200" y="5085184"/>
            <a:ext cx="8135938" cy="1772816"/>
          </a:xfrm>
        </p:spPr>
        <p:txBody>
          <a:bodyPr/>
          <a:lstStyle/>
          <a:p>
            <a:r>
              <a:rPr lang="it-IT" sz="1600" dirty="0">
                <a:solidFill>
                  <a:srgbClr val="002060"/>
                </a:solidFill>
                <a:latin typeface="Arial" pitchFamily="34"/>
                <a:cs typeface="Arial" pitchFamily="34"/>
              </a:rPr>
              <a:t>11 gennaio 1944. La fucilazione dei colpevoli di alto tradimento.</a:t>
            </a:r>
            <a:endParaRPr lang="it-IT" sz="1600" dirty="0">
              <a:solidFill>
                <a:srgbClr val="002060"/>
              </a:solidFill>
            </a:endParaRPr>
          </a:p>
        </p:txBody>
      </p:sp>
      <p:pic>
        <p:nvPicPr>
          <p:cNvPr id="3" name="Immagine 2">
            <a:extLst>
              <a:ext uri="{FF2B5EF4-FFF2-40B4-BE49-F238E27FC236}">
                <a16:creationId xmlns:a16="http://schemas.microsoft.com/office/drawing/2014/main" id="{E5E797CB-DEE5-04CA-B59F-F3FCFE707CBA}"/>
              </a:ext>
            </a:extLst>
          </p:cNvPr>
          <p:cNvPicPr>
            <a:picLocks noChangeAspect="1"/>
          </p:cNvPicPr>
          <p:nvPr/>
        </p:nvPicPr>
        <p:blipFill>
          <a:blip r:embed="rId2">
            <a:lum/>
            <a:alphaModFix/>
          </a:blip>
          <a:srcRect/>
          <a:stretch>
            <a:fillRect/>
          </a:stretch>
        </p:blipFill>
        <p:spPr bwMode="auto">
          <a:xfrm>
            <a:off x="1475656" y="1412775"/>
            <a:ext cx="6081578" cy="4002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296715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ucilazione traditori.mp4">
            <a:hlinkClick r:id="" action="ppaction://media"/>
            <a:extLst>
              <a:ext uri="{FF2B5EF4-FFF2-40B4-BE49-F238E27FC236}">
                <a16:creationId xmlns:a16="http://schemas.microsoft.com/office/drawing/2014/main" id="{F5FDDAD1-069D-A0FB-3327-3D340BCBA8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911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9507AB2-DC2B-56E8-5525-486AC83D5ED5}"/>
              </a:ext>
            </a:extLst>
          </p:cNvPr>
          <p:cNvPicPr>
            <a:picLocks noChangeAspect="1"/>
          </p:cNvPicPr>
          <p:nvPr/>
        </p:nvPicPr>
        <p:blipFill>
          <a:blip r:embed="rId2">
            <a:lum/>
            <a:alphaModFix/>
          </a:blip>
          <a:srcRect/>
          <a:stretch>
            <a:fillRect/>
          </a:stretch>
        </p:blipFill>
        <p:spPr bwMode="auto">
          <a:xfrm>
            <a:off x="2043181" y="980728"/>
            <a:ext cx="5057637"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 name="Titolo 3">
            <a:extLst>
              <a:ext uri="{FF2B5EF4-FFF2-40B4-BE49-F238E27FC236}">
                <a16:creationId xmlns:a16="http://schemas.microsoft.com/office/drawing/2014/main" id="{05AC647E-3AB7-F9F5-C628-92FE134626B3}"/>
              </a:ext>
            </a:extLst>
          </p:cNvPr>
          <p:cNvSpPr>
            <a:spLocks noGrp="1"/>
          </p:cNvSpPr>
          <p:nvPr>
            <p:ph type="title"/>
          </p:nvPr>
        </p:nvSpPr>
        <p:spPr>
          <a:xfrm>
            <a:off x="457200" y="5085184"/>
            <a:ext cx="8135938" cy="1224136"/>
          </a:xfrm>
        </p:spPr>
        <p:txBody>
          <a:bodyPr/>
          <a:lstStyle/>
          <a:p>
            <a:r>
              <a:rPr lang="it-IT" sz="1600" dirty="0">
                <a:solidFill>
                  <a:srgbClr val="002060"/>
                </a:solidFill>
              </a:rPr>
              <a:t>Edda bambina con i genitori Benito Mussolini e Rachele Guidi.</a:t>
            </a:r>
          </a:p>
        </p:txBody>
      </p:sp>
    </p:spTree>
    <p:extLst>
      <p:ext uri="{BB962C8B-B14F-4D97-AF65-F5344CB8AC3E}">
        <p14:creationId xmlns:p14="http://schemas.microsoft.com/office/powerpoint/2010/main" val="2169188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E23635-51B8-9681-5CD9-A8CEEC1ED1D9}"/>
              </a:ext>
            </a:extLst>
          </p:cNvPr>
          <p:cNvSpPr>
            <a:spLocks noGrp="1"/>
          </p:cNvSpPr>
          <p:nvPr>
            <p:ph type="title"/>
          </p:nvPr>
        </p:nvSpPr>
        <p:spPr>
          <a:xfrm>
            <a:off x="457200" y="5229200"/>
            <a:ext cx="8135938" cy="1656184"/>
          </a:xfrm>
        </p:spPr>
        <p:txBody>
          <a:bodyPr/>
          <a:lstStyle/>
          <a:p>
            <a:r>
              <a:rPr lang="it-IT" sz="1600" dirty="0">
                <a:solidFill>
                  <a:srgbClr val="002060"/>
                </a:solidFill>
              </a:rPr>
              <a:t>Gian Galeazzo Ciano, il marito di Edda, fucilato a Verona l’11 gennaio 1944.</a:t>
            </a:r>
          </a:p>
        </p:txBody>
      </p:sp>
      <p:pic>
        <p:nvPicPr>
          <p:cNvPr id="3" name="Immagine 2">
            <a:extLst>
              <a:ext uri="{FF2B5EF4-FFF2-40B4-BE49-F238E27FC236}">
                <a16:creationId xmlns:a16="http://schemas.microsoft.com/office/drawing/2014/main" id="{6D788A2D-A8ED-EE3D-349A-B5ECBC511AE3}"/>
              </a:ext>
            </a:extLst>
          </p:cNvPr>
          <p:cNvPicPr>
            <a:picLocks noChangeAspect="1"/>
          </p:cNvPicPr>
          <p:nvPr/>
        </p:nvPicPr>
        <p:blipFill>
          <a:blip r:embed="rId2">
            <a:lum/>
            <a:alphaModFix/>
          </a:blip>
          <a:srcRect/>
          <a:stretch>
            <a:fillRect/>
          </a:stretch>
        </p:blipFill>
        <p:spPr bwMode="auto">
          <a:xfrm>
            <a:off x="1032620" y="2393763"/>
            <a:ext cx="7078759" cy="3114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17323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B771DC8-F8D8-E38E-AD89-DD6718600AE1}"/>
              </a:ext>
            </a:extLst>
          </p:cNvPr>
          <p:cNvSpPr>
            <a:spLocks noGrp="1"/>
          </p:cNvSpPr>
          <p:nvPr>
            <p:ph type="title"/>
          </p:nvPr>
        </p:nvSpPr>
        <p:spPr>
          <a:xfrm>
            <a:off x="457200" y="5013176"/>
            <a:ext cx="8135938" cy="1368152"/>
          </a:xfrm>
        </p:spPr>
        <p:txBody>
          <a:bodyPr/>
          <a:lstStyle/>
          <a:p>
            <a:r>
              <a:rPr lang="it-IT" sz="1600" dirty="0" err="1">
                <a:solidFill>
                  <a:schemeClr val="accent1">
                    <a:lumMod val="50000"/>
                  </a:schemeClr>
                </a:solidFill>
              </a:rPr>
              <a:t>Neggio</a:t>
            </a:r>
            <a:r>
              <a:rPr lang="it-IT" sz="1600" dirty="0">
                <a:solidFill>
                  <a:schemeClr val="accent1">
                    <a:lumMod val="50000"/>
                  </a:schemeClr>
                </a:solidFill>
              </a:rPr>
              <a:t>, il primo rifugio in Svizzera di Edda Ciano e dei suoi tre figli.</a:t>
            </a:r>
          </a:p>
        </p:txBody>
      </p:sp>
      <p:pic>
        <p:nvPicPr>
          <p:cNvPr id="2" name="Immagine 1">
            <a:extLst>
              <a:ext uri="{FF2B5EF4-FFF2-40B4-BE49-F238E27FC236}">
                <a16:creationId xmlns:a16="http://schemas.microsoft.com/office/drawing/2014/main" id="{9C18EDAE-E7C6-11F3-1444-31BFC73B1D42}"/>
              </a:ext>
            </a:extLst>
          </p:cNvPr>
          <p:cNvPicPr>
            <a:picLocks noChangeAspect="1"/>
          </p:cNvPicPr>
          <p:nvPr/>
        </p:nvPicPr>
        <p:blipFill>
          <a:blip r:embed="rId2">
            <a:lum/>
            <a:alphaModFix/>
          </a:blip>
          <a:srcRect/>
          <a:stretch>
            <a:fillRect/>
          </a:stretch>
        </p:blipFill>
        <p:spPr bwMode="auto">
          <a:xfrm>
            <a:off x="971599" y="1484783"/>
            <a:ext cx="6716953" cy="3786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36903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119BC6-4752-9304-8F07-62118F790F1B}"/>
              </a:ext>
            </a:extLst>
          </p:cNvPr>
          <p:cNvSpPr>
            <a:spLocks noGrp="1"/>
          </p:cNvSpPr>
          <p:nvPr>
            <p:ph type="title"/>
          </p:nvPr>
        </p:nvSpPr>
        <p:spPr>
          <a:xfrm>
            <a:off x="457200" y="4869160"/>
            <a:ext cx="8135938" cy="1988840"/>
          </a:xfrm>
        </p:spPr>
        <p:txBody>
          <a:bodyPr/>
          <a:lstStyle/>
          <a:p>
            <a:r>
              <a:rPr lang="it-IT" sz="1600" dirty="0">
                <a:solidFill>
                  <a:srgbClr val="002060"/>
                </a:solidFill>
              </a:rPr>
              <a:t>Aprile 1945. Ultima foto di Mussolini da vivo a Milano, a 62 anni.</a:t>
            </a:r>
          </a:p>
        </p:txBody>
      </p:sp>
      <p:pic>
        <p:nvPicPr>
          <p:cNvPr id="3" name="Immagine 2">
            <a:extLst>
              <a:ext uri="{FF2B5EF4-FFF2-40B4-BE49-F238E27FC236}">
                <a16:creationId xmlns:a16="http://schemas.microsoft.com/office/drawing/2014/main" id="{3708E92F-F12A-9276-2E5F-9800496DD784}"/>
              </a:ext>
            </a:extLst>
          </p:cNvPr>
          <p:cNvPicPr>
            <a:picLocks noChangeAspect="1"/>
          </p:cNvPicPr>
          <p:nvPr/>
        </p:nvPicPr>
        <p:blipFill>
          <a:blip r:embed="rId2">
            <a:lum/>
            <a:alphaModFix/>
          </a:blip>
          <a:srcRect/>
          <a:stretch>
            <a:fillRect/>
          </a:stretch>
        </p:blipFill>
        <p:spPr bwMode="auto">
          <a:xfrm>
            <a:off x="1187625" y="946691"/>
            <a:ext cx="6336704" cy="4396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1687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9B16D0-BF45-A928-358C-BB40168A8C7B}"/>
              </a:ext>
            </a:extLst>
          </p:cNvPr>
          <p:cNvSpPr>
            <a:spLocks noGrp="1"/>
          </p:cNvSpPr>
          <p:nvPr>
            <p:ph type="title"/>
          </p:nvPr>
        </p:nvSpPr>
        <p:spPr>
          <a:xfrm>
            <a:off x="457200" y="5805264"/>
            <a:ext cx="8135938" cy="936104"/>
          </a:xfrm>
        </p:spPr>
        <p:txBody>
          <a:bodyPr/>
          <a:lstStyle/>
          <a:p>
            <a:r>
              <a:rPr lang="it-IT" sz="1600" dirty="0">
                <a:solidFill>
                  <a:srgbClr val="002060"/>
                </a:solidFill>
              </a:rPr>
              <a:t>Giulino di Mezzegra, 28 aprile 1945. Il cancello della villa davanti alla quale </a:t>
            </a:r>
            <a:br>
              <a:rPr lang="it-IT" sz="1600" dirty="0">
                <a:solidFill>
                  <a:srgbClr val="002060"/>
                </a:solidFill>
              </a:rPr>
            </a:br>
            <a:r>
              <a:rPr lang="it-IT" sz="1600" dirty="0">
                <a:solidFill>
                  <a:srgbClr val="002060"/>
                </a:solidFill>
              </a:rPr>
              <a:t>sono stati fucilati Benito Mussolini e Claretta Petacci</a:t>
            </a:r>
            <a:r>
              <a:rPr lang="it-IT" sz="1600" dirty="0"/>
              <a:t>. </a:t>
            </a:r>
            <a:r>
              <a:rPr lang="it-IT" sz="1600" dirty="0">
                <a:solidFill>
                  <a:srgbClr val="002060"/>
                </a:solidFill>
              </a:rPr>
              <a:t>La croce-lapide.</a:t>
            </a:r>
          </a:p>
        </p:txBody>
      </p:sp>
      <p:pic>
        <p:nvPicPr>
          <p:cNvPr id="3" name="Immagine 2">
            <a:extLst>
              <a:ext uri="{FF2B5EF4-FFF2-40B4-BE49-F238E27FC236}">
                <a16:creationId xmlns:a16="http://schemas.microsoft.com/office/drawing/2014/main" id="{65E78A96-9AD7-8C8B-A010-F18BB9469943}"/>
              </a:ext>
            </a:extLst>
          </p:cNvPr>
          <p:cNvPicPr>
            <a:picLocks noChangeAspect="1"/>
          </p:cNvPicPr>
          <p:nvPr/>
        </p:nvPicPr>
        <p:blipFill>
          <a:blip r:embed="rId2">
            <a:lum/>
            <a:alphaModFix/>
          </a:blip>
          <a:srcRect/>
          <a:stretch>
            <a:fillRect/>
          </a:stretch>
        </p:blipFill>
        <p:spPr bwMode="auto">
          <a:xfrm>
            <a:off x="1206677" y="908720"/>
            <a:ext cx="6730645" cy="4760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579376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979D6-E725-5ED6-75FB-1F64996458D8}"/>
              </a:ext>
            </a:extLst>
          </p:cNvPr>
          <p:cNvSpPr>
            <a:spLocks noGrp="1"/>
          </p:cNvSpPr>
          <p:nvPr>
            <p:ph type="title"/>
          </p:nvPr>
        </p:nvSpPr>
        <p:spPr>
          <a:xfrm>
            <a:off x="457200" y="5301208"/>
            <a:ext cx="3610744" cy="1556792"/>
          </a:xfrm>
        </p:spPr>
        <p:txBody>
          <a:bodyPr/>
          <a:lstStyle/>
          <a:p>
            <a:pPr algn="r"/>
            <a:r>
              <a:rPr lang="it-IT" sz="1600" dirty="0">
                <a:solidFill>
                  <a:srgbClr val="002060"/>
                </a:solidFill>
                <a:latin typeface="Geneva" panose="020B0503030404040204" pitchFamily="34" charset="0"/>
                <a:ea typeface="Arial Unicode MS" panose="020B0604020202020204" pitchFamily="34" charset="-128"/>
                <a:cs typeface="Arial Unicode MS" panose="020B0604020202020204" pitchFamily="34" charset="-128"/>
              </a:rPr>
              <a:t>I</a:t>
            </a:r>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l colonnello Valerio, </a:t>
            </a:r>
            <a:b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nome di battaglia </a:t>
            </a:r>
            <a:b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del capo partigiano</a:t>
            </a:r>
            <a:b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 Walter Audisio. </a:t>
            </a:r>
            <a:endParaRPr lang="it-IT" sz="1600" dirty="0">
              <a:solidFill>
                <a:srgbClr val="002060"/>
              </a:solidFill>
            </a:endParaRPr>
          </a:p>
        </p:txBody>
      </p:sp>
      <p:pic>
        <p:nvPicPr>
          <p:cNvPr id="3" name="Immagine 2">
            <a:extLst>
              <a:ext uri="{FF2B5EF4-FFF2-40B4-BE49-F238E27FC236}">
                <a16:creationId xmlns:a16="http://schemas.microsoft.com/office/drawing/2014/main" id="{2DBBD487-CA23-5E94-92C7-1E6EC843A821}"/>
              </a:ext>
            </a:extLst>
          </p:cNvPr>
          <p:cNvPicPr>
            <a:picLocks noChangeAspect="1"/>
          </p:cNvPicPr>
          <p:nvPr/>
        </p:nvPicPr>
        <p:blipFill>
          <a:blip r:embed="rId2">
            <a:lum/>
            <a:alphaModFix/>
          </a:blip>
          <a:srcRect/>
          <a:stretch>
            <a:fillRect/>
          </a:stretch>
        </p:blipFill>
        <p:spPr>
          <a:xfrm>
            <a:off x="4368998" y="908720"/>
            <a:ext cx="4803706" cy="5949280"/>
          </a:xfrm>
          <a:prstGeom prst="rect">
            <a:avLst/>
          </a:prstGeom>
          <a:noFill/>
          <a:ln cap="flat">
            <a:noFill/>
          </a:ln>
        </p:spPr>
      </p:pic>
    </p:spTree>
    <p:extLst>
      <p:ext uri="{BB962C8B-B14F-4D97-AF65-F5344CB8AC3E}">
        <p14:creationId xmlns:p14="http://schemas.microsoft.com/office/powerpoint/2010/main" val="1261434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89932A-D19C-0549-9E5F-BD7B0DBC7A47}"/>
              </a:ext>
            </a:extLst>
          </p:cNvPr>
          <p:cNvSpPr>
            <a:spLocks noGrp="1"/>
          </p:cNvSpPr>
          <p:nvPr>
            <p:ph type="title"/>
          </p:nvPr>
        </p:nvSpPr>
        <p:spPr>
          <a:xfrm>
            <a:off x="457200" y="4941168"/>
            <a:ext cx="8135938" cy="1728192"/>
          </a:xfrm>
        </p:spPr>
        <p:txBody>
          <a:bodyPr/>
          <a:lstStyle/>
          <a:p>
            <a:r>
              <a:rPr lang="it-IT" sz="1600" dirty="0">
                <a:solidFill>
                  <a:srgbClr val="6F2B15"/>
                </a:solidFill>
              </a:rPr>
              <a:t>Milano, 29 aprile 1945. I corpi disfatti di Benito Mussolini e Claretta Petacci </a:t>
            </a:r>
            <a:br>
              <a:rPr lang="it-IT" sz="1600" dirty="0">
                <a:solidFill>
                  <a:srgbClr val="6F2B15"/>
                </a:solidFill>
              </a:rPr>
            </a:br>
            <a:r>
              <a:rPr lang="it-IT" sz="1600" dirty="0">
                <a:solidFill>
                  <a:srgbClr val="6F2B15"/>
                </a:solidFill>
              </a:rPr>
              <a:t>e alcuni gerarchi fascisti a Piazzale Loreto.</a:t>
            </a:r>
          </a:p>
        </p:txBody>
      </p:sp>
      <p:pic>
        <p:nvPicPr>
          <p:cNvPr id="3" name="Immagine 2">
            <a:extLst>
              <a:ext uri="{FF2B5EF4-FFF2-40B4-BE49-F238E27FC236}">
                <a16:creationId xmlns:a16="http://schemas.microsoft.com/office/drawing/2014/main" id="{12414FD8-4833-BAA3-835B-3E58CCE98C8B}"/>
              </a:ext>
            </a:extLst>
          </p:cNvPr>
          <p:cNvPicPr>
            <a:picLocks noChangeAspect="1"/>
          </p:cNvPicPr>
          <p:nvPr/>
        </p:nvPicPr>
        <p:blipFill>
          <a:blip r:embed="rId2">
            <a:lum/>
            <a:alphaModFix/>
          </a:blip>
          <a:srcRect/>
          <a:stretch>
            <a:fillRect/>
          </a:stretch>
        </p:blipFill>
        <p:spPr>
          <a:xfrm>
            <a:off x="683568" y="1340768"/>
            <a:ext cx="7494593" cy="3927140"/>
          </a:xfrm>
          <a:prstGeom prst="rect">
            <a:avLst/>
          </a:prstGeom>
          <a:noFill/>
          <a:ln cap="flat">
            <a:noFill/>
          </a:ln>
        </p:spPr>
      </p:pic>
    </p:spTree>
    <p:extLst>
      <p:ext uri="{BB962C8B-B14F-4D97-AF65-F5344CB8AC3E}">
        <p14:creationId xmlns:p14="http://schemas.microsoft.com/office/powerpoint/2010/main" val="288752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A55C8B-B2A0-F73B-F839-01987FC38F4A}"/>
              </a:ext>
            </a:extLst>
          </p:cNvPr>
          <p:cNvSpPr>
            <a:spLocks noGrp="1"/>
          </p:cNvSpPr>
          <p:nvPr>
            <p:ph type="title"/>
          </p:nvPr>
        </p:nvSpPr>
        <p:spPr>
          <a:xfrm>
            <a:off x="457199" y="5445224"/>
            <a:ext cx="3960645" cy="1412776"/>
          </a:xfrm>
        </p:spPr>
        <p:txBody>
          <a:bodyPr/>
          <a:lstStyle/>
          <a:p>
            <a:pPr algn="r"/>
            <a:r>
              <a:rPr lang="it-IT" sz="1600" dirty="0">
                <a:solidFill>
                  <a:srgbClr val="002060"/>
                </a:solidFill>
              </a:rPr>
              <a:t>Edda Mussolini Ciano </a:t>
            </a:r>
            <a:br>
              <a:rPr lang="it-IT" sz="1600" dirty="0">
                <a:solidFill>
                  <a:srgbClr val="002060"/>
                </a:solidFill>
              </a:rPr>
            </a:br>
            <a:r>
              <a:rPr lang="it-IT" sz="1600" dirty="0">
                <a:solidFill>
                  <a:srgbClr val="002060"/>
                </a:solidFill>
              </a:rPr>
              <a:t>negli ultimi anni della sua vita </a:t>
            </a:r>
            <a:br>
              <a:rPr lang="it-IT" sz="1600" dirty="0">
                <a:solidFill>
                  <a:srgbClr val="002060"/>
                </a:solidFill>
              </a:rPr>
            </a:br>
            <a:r>
              <a:rPr lang="it-IT" sz="1600" dirty="0">
                <a:solidFill>
                  <a:srgbClr val="002060"/>
                </a:solidFill>
              </a:rPr>
              <a:t>a Roma.</a:t>
            </a:r>
          </a:p>
        </p:txBody>
      </p:sp>
      <p:pic>
        <p:nvPicPr>
          <p:cNvPr id="3" name="Immagine 2">
            <a:extLst>
              <a:ext uri="{FF2B5EF4-FFF2-40B4-BE49-F238E27FC236}">
                <a16:creationId xmlns:a16="http://schemas.microsoft.com/office/drawing/2014/main" id="{A1A5FC86-7C3B-3227-5DC8-DBD0B531E141}"/>
              </a:ext>
            </a:extLst>
          </p:cNvPr>
          <p:cNvPicPr>
            <a:picLocks noChangeAspect="1"/>
          </p:cNvPicPr>
          <p:nvPr/>
        </p:nvPicPr>
        <p:blipFill>
          <a:blip r:embed="rId2">
            <a:lum/>
            <a:alphaModFix/>
          </a:blip>
          <a:srcRect/>
          <a:stretch>
            <a:fillRect/>
          </a:stretch>
        </p:blipFill>
        <p:spPr bwMode="auto">
          <a:xfrm>
            <a:off x="4726156" y="2852936"/>
            <a:ext cx="4417844" cy="4034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37275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B350097-75F5-804D-0821-105E9635508A}"/>
              </a:ext>
            </a:extLst>
          </p:cNvPr>
          <p:cNvPicPr>
            <a:picLocks noChangeAspect="1"/>
          </p:cNvPicPr>
          <p:nvPr/>
        </p:nvPicPr>
        <p:blipFill>
          <a:blip r:embed="rId2">
            <a:lum/>
            <a:alphaModFix/>
          </a:blip>
          <a:srcRect/>
          <a:stretch>
            <a:fillRect/>
          </a:stretch>
        </p:blipFill>
        <p:spPr>
          <a:xfrm>
            <a:off x="755576" y="1022413"/>
            <a:ext cx="3672408" cy="5275720"/>
          </a:xfrm>
          <a:prstGeom prst="rect">
            <a:avLst/>
          </a:prstGeom>
          <a:noFill/>
          <a:ln cap="flat">
            <a:noFill/>
          </a:ln>
        </p:spPr>
      </p:pic>
      <p:pic>
        <p:nvPicPr>
          <p:cNvPr id="4" name="Immagine 3">
            <a:extLst>
              <a:ext uri="{FF2B5EF4-FFF2-40B4-BE49-F238E27FC236}">
                <a16:creationId xmlns:a16="http://schemas.microsoft.com/office/drawing/2014/main" id="{3ABE8194-B41A-AE3C-DD82-9C487B47BC6D}"/>
              </a:ext>
            </a:extLst>
          </p:cNvPr>
          <p:cNvPicPr>
            <a:picLocks noChangeAspect="1"/>
          </p:cNvPicPr>
          <p:nvPr/>
        </p:nvPicPr>
        <p:blipFill>
          <a:blip r:embed="rId3">
            <a:lum/>
            <a:alphaModFix/>
          </a:blip>
          <a:srcRect/>
          <a:stretch>
            <a:fillRect/>
          </a:stretch>
        </p:blipFill>
        <p:spPr>
          <a:xfrm>
            <a:off x="4716016" y="980728"/>
            <a:ext cx="3672408" cy="5344333"/>
          </a:xfrm>
          <a:prstGeom prst="rect">
            <a:avLst/>
          </a:prstGeom>
          <a:noFill/>
          <a:ln cap="flat">
            <a:noFill/>
          </a:ln>
        </p:spPr>
      </p:pic>
    </p:spTree>
    <p:extLst>
      <p:ext uri="{BB962C8B-B14F-4D97-AF65-F5344CB8AC3E}">
        <p14:creationId xmlns:p14="http://schemas.microsoft.com/office/powerpoint/2010/main" val="31256017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A3B2F17-8DEE-163E-12D8-9E03520A229C}"/>
              </a:ext>
            </a:extLst>
          </p:cNvPr>
          <p:cNvPicPr>
            <a:picLocks noChangeAspect="1"/>
          </p:cNvPicPr>
          <p:nvPr/>
        </p:nvPicPr>
        <p:blipFill>
          <a:blip r:embed="rId2">
            <a:lum/>
            <a:alphaModFix/>
          </a:blip>
          <a:srcRect/>
          <a:stretch>
            <a:fillRect/>
          </a:stretch>
        </p:blipFill>
        <p:spPr bwMode="auto">
          <a:xfrm>
            <a:off x="3995936" y="1052736"/>
            <a:ext cx="4920477"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3" name="Titolo 2">
            <a:extLst>
              <a:ext uri="{FF2B5EF4-FFF2-40B4-BE49-F238E27FC236}">
                <a16:creationId xmlns:a16="http://schemas.microsoft.com/office/drawing/2014/main" id="{E9ECBD40-4BB1-EC4B-B3CC-AC72DEFC0EBB}"/>
              </a:ext>
            </a:extLst>
          </p:cNvPr>
          <p:cNvSpPr>
            <a:spLocks noGrp="1"/>
          </p:cNvSpPr>
          <p:nvPr>
            <p:ph type="title"/>
          </p:nvPr>
        </p:nvSpPr>
        <p:spPr>
          <a:xfrm>
            <a:off x="457200" y="5157192"/>
            <a:ext cx="8135938" cy="1440160"/>
          </a:xfrm>
        </p:spPr>
        <p:txBody>
          <a:bodyPr/>
          <a:lstStyle/>
          <a:p>
            <a:r>
              <a:rPr lang="it-IT" sz="1600" dirty="0">
                <a:solidFill>
                  <a:srgbClr val="C00000"/>
                </a:solidFill>
              </a:rPr>
              <a:t>Il libro e l’autore, il giornalista scrittore Marcello Sorgi.</a:t>
            </a:r>
          </a:p>
        </p:txBody>
      </p:sp>
      <p:pic>
        <p:nvPicPr>
          <p:cNvPr id="4" name="Immagine 3">
            <a:extLst>
              <a:ext uri="{FF2B5EF4-FFF2-40B4-BE49-F238E27FC236}">
                <a16:creationId xmlns:a16="http://schemas.microsoft.com/office/drawing/2014/main" id="{9C51BD17-711D-318B-AD33-5F32086CFD36}"/>
              </a:ext>
            </a:extLst>
          </p:cNvPr>
          <p:cNvPicPr>
            <a:picLocks noChangeAspect="1"/>
          </p:cNvPicPr>
          <p:nvPr/>
        </p:nvPicPr>
        <p:blipFill>
          <a:blip r:embed="rId3">
            <a:lum/>
            <a:alphaModFix/>
          </a:blip>
          <a:srcRect/>
          <a:stretch>
            <a:fillRect/>
          </a:stretch>
        </p:blipFill>
        <p:spPr bwMode="auto">
          <a:xfrm>
            <a:off x="755576" y="1052735"/>
            <a:ext cx="2812319"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225780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57E138-FE43-0947-02B2-A5D40DF35C78}"/>
              </a:ext>
            </a:extLst>
          </p:cNvPr>
          <p:cNvSpPr>
            <a:spLocks noGrp="1"/>
          </p:cNvSpPr>
          <p:nvPr>
            <p:ph type="title"/>
          </p:nvPr>
        </p:nvSpPr>
        <p:spPr>
          <a:xfrm>
            <a:off x="457200" y="5373216"/>
            <a:ext cx="8135938" cy="1484784"/>
          </a:xfrm>
        </p:spPr>
        <p:txBody>
          <a:bodyPr/>
          <a:lstStyle/>
          <a:p>
            <a:r>
              <a:rPr lang="it-IT" sz="1600" dirty="0">
                <a:solidFill>
                  <a:srgbClr val="977616"/>
                </a:solidFill>
              </a:rPr>
              <a:t>Il porticciolo di Lipari al tempo del confino di Edda Ciano.</a:t>
            </a:r>
          </a:p>
        </p:txBody>
      </p:sp>
      <p:pic>
        <p:nvPicPr>
          <p:cNvPr id="3" name="Immagine 2">
            <a:extLst>
              <a:ext uri="{FF2B5EF4-FFF2-40B4-BE49-F238E27FC236}">
                <a16:creationId xmlns:a16="http://schemas.microsoft.com/office/drawing/2014/main" id="{A34CF298-81A5-7CFD-D83C-FDA2B22BDBEC}"/>
              </a:ext>
            </a:extLst>
          </p:cNvPr>
          <p:cNvPicPr>
            <a:picLocks noChangeAspect="1"/>
          </p:cNvPicPr>
          <p:nvPr/>
        </p:nvPicPr>
        <p:blipFill>
          <a:blip r:embed="rId2">
            <a:lum/>
            <a:alphaModFix/>
          </a:blip>
          <a:srcRect/>
          <a:stretch>
            <a:fillRect/>
          </a:stretch>
        </p:blipFill>
        <p:spPr bwMode="auto">
          <a:xfrm>
            <a:off x="457200" y="709328"/>
            <a:ext cx="8310727" cy="493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8946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D8856C-D002-F92E-260E-A2F5271A2DAD}"/>
              </a:ext>
            </a:extLst>
          </p:cNvPr>
          <p:cNvSpPr>
            <a:spLocks noGrp="1"/>
          </p:cNvSpPr>
          <p:nvPr>
            <p:ph type="title"/>
          </p:nvPr>
        </p:nvSpPr>
        <p:spPr>
          <a:xfrm>
            <a:off x="457200" y="4869160"/>
            <a:ext cx="8135938" cy="1988840"/>
          </a:xfrm>
        </p:spPr>
        <p:txBody>
          <a:bodyPr/>
          <a:lstStyle/>
          <a:p>
            <a:r>
              <a:rPr lang="it-IT" sz="1600" dirty="0">
                <a:solidFill>
                  <a:srgbClr val="002060"/>
                </a:solidFill>
              </a:rPr>
              <a:t>Rachele, Benito Mussolini, Vittorio, Bruno e Edda ragazza sulla costiera romagnola.</a:t>
            </a:r>
          </a:p>
        </p:txBody>
      </p:sp>
      <p:pic>
        <p:nvPicPr>
          <p:cNvPr id="4" name="Immagine 3">
            <a:extLst>
              <a:ext uri="{FF2B5EF4-FFF2-40B4-BE49-F238E27FC236}">
                <a16:creationId xmlns:a16="http://schemas.microsoft.com/office/drawing/2014/main" id="{8786DAE4-A9B0-C2E8-95FF-16814BE43AB4}"/>
              </a:ext>
            </a:extLst>
          </p:cNvPr>
          <p:cNvPicPr>
            <a:picLocks noChangeAspect="1"/>
          </p:cNvPicPr>
          <p:nvPr/>
        </p:nvPicPr>
        <p:blipFill>
          <a:blip r:embed="rId2">
            <a:lum/>
            <a:alphaModFix/>
          </a:blip>
          <a:srcRect/>
          <a:stretch>
            <a:fillRect/>
          </a:stretch>
        </p:blipFill>
        <p:spPr bwMode="auto">
          <a:xfrm>
            <a:off x="1475656" y="548680"/>
            <a:ext cx="6048672" cy="4824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84825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796DA-40CB-4560-557E-C8C4A1B25FC5}"/>
              </a:ext>
            </a:extLst>
          </p:cNvPr>
          <p:cNvSpPr>
            <a:spLocks noGrp="1"/>
          </p:cNvSpPr>
          <p:nvPr>
            <p:ph type="title"/>
          </p:nvPr>
        </p:nvSpPr>
        <p:spPr>
          <a:xfrm>
            <a:off x="179512" y="2780928"/>
            <a:ext cx="2664296" cy="3960440"/>
          </a:xfrm>
        </p:spPr>
        <p:txBody>
          <a:bodyPr/>
          <a:lstStyle/>
          <a:p>
            <a:r>
              <a:rPr lang="it-IT" sz="1800" dirty="0">
                <a:solidFill>
                  <a:srgbClr val="860000"/>
                </a:solidFill>
              </a:rPr>
              <a:t>Le due accuse a Edda</a:t>
            </a:r>
            <a:br>
              <a:rPr lang="it-IT" sz="1800" dirty="0">
                <a:solidFill>
                  <a:srgbClr val="860000"/>
                </a:solidFill>
              </a:rPr>
            </a:br>
            <a:r>
              <a:rPr lang="it-IT" sz="1800" dirty="0">
                <a:solidFill>
                  <a:srgbClr val="860000"/>
                </a:solidFill>
              </a:rPr>
              <a:t>del Tribunale Speciale</a:t>
            </a:r>
            <a:r>
              <a:rPr lang="it-IT" sz="1600" dirty="0"/>
              <a:t>.</a:t>
            </a:r>
            <a:br>
              <a:rPr lang="it-IT" sz="1600" dirty="0"/>
            </a:br>
            <a:br>
              <a:rPr lang="it-IT" sz="1600" dirty="0"/>
            </a:br>
            <a:br>
              <a:rPr lang="it-IT" sz="1600" dirty="0">
                <a:solidFill>
                  <a:srgbClr val="7030A0"/>
                </a:solidFill>
              </a:rPr>
            </a:br>
            <a:r>
              <a:rPr lang="it-IT" sz="1600" dirty="0">
                <a:solidFill>
                  <a:srgbClr val="7030A0"/>
                </a:solidFill>
              </a:rPr>
              <a:t>«Ha tenuto una condotta ispirata ai metodi e </a:t>
            </a:r>
            <a:br>
              <a:rPr lang="it-IT" sz="1600" dirty="0">
                <a:solidFill>
                  <a:srgbClr val="7030A0"/>
                </a:solidFill>
              </a:rPr>
            </a:br>
            <a:r>
              <a:rPr lang="it-IT" sz="1600" dirty="0">
                <a:solidFill>
                  <a:srgbClr val="7030A0"/>
                </a:solidFill>
              </a:rPr>
              <a:t>al malcostume del fascismo» e “provocato l’ingresso in guerra dell’Italia, vincendo </a:t>
            </a:r>
            <a:br>
              <a:rPr lang="it-IT" sz="1600" dirty="0">
                <a:solidFill>
                  <a:srgbClr val="7030A0"/>
                </a:solidFill>
              </a:rPr>
            </a:br>
            <a:r>
              <a:rPr lang="it-IT" sz="1600" dirty="0">
                <a:solidFill>
                  <a:srgbClr val="7030A0"/>
                </a:solidFill>
              </a:rPr>
              <a:t>le resistenze del padre </a:t>
            </a:r>
            <a:br>
              <a:rPr lang="it-IT" sz="1600" dirty="0">
                <a:solidFill>
                  <a:srgbClr val="7030A0"/>
                </a:solidFill>
              </a:rPr>
            </a:br>
            <a:r>
              <a:rPr lang="it-IT" sz="1600" dirty="0">
                <a:solidFill>
                  <a:srgbClr val="7030A0"/>
                </a:solidFill>
              </a:rPr>
              <a:t>e avvalendosi </a:t>
            </a:r>
            <a:br>
              <a:rPr lang="it-IT" sz="1600" dirty="0">
                <a:solidFill>
                  <a:srgbClr val="7030A0"/>
                </a:solidFill>
              </a:rPr>
            </a:br>
            <a:r>
              <a:rPr lang="it-IT" sz="1600" dirty="0">
                <a:solidFill>
                  <a:srgbClr val="7030A0"/>
                </a:solidFill>
              </a:rPr>
              <a:t>del forte ascendente </a:t>
            </a:r>
            <a:br>
              <a:rPr lang="it-IT" sz="1600" dirty="0">
                <a:solidFill>
                  <a:srgbClr val="7030A0"/>
                </a:solidFill>
              </a:rPr>
            </a:br>
            <a:r>
              <a:rPr lang="it-IT" sz="1600" dirty="0">
                <a:solidFill>
                  <a:srgbClr val="7030A0"/>
                </a:solidFill>
              </a:rPr>
              <a:t>che esercitava su di lui”.	</a:t>
            </a:r>
          </a:p>
        </p:txBody>
      </p:sp>
      <p:pic>
        <p:nvPicPr>
          <p:cNvPr id="3" name="Immagine 2">
            <a:extLst>
              <a:ext uri="{FF2B5EF4-FFF2-40B4-BE49-F238E27FC236}">
                <a16:creationId xmlns:a16="http://schemas.microsoft.com/office/drawing/2014/main" id="{F56846EC-453F-D180-8CD8-9EAAA7A7DFA6}"/>
              </a:ext>
            </a:extLst>
          </p:cNvPr>
          <p:cNvPicPr>
            <a:picLocks noChangeAspect="1"/>
          </p:cNvPicPr>
          <p:nvPr/>
        </p:nvPicPr>
        <p:blipFill>
          <a:blip r:embed="rId2"/>
          <a:stretch>
            <a:fillRect/>
          </a:stretch>
        </p:blipFill>
        <p:spPr>
          <a:xfrm>
            <a:off x="2878563" y="2845812"/>
            <a:ext cx="7272808" cy="3888432"/>
          </a:xfrm>
          <a:prstGeom prst="rect">
            <a:avLst/>
          </a:prstGeom>
        </p:spPr>
      </p:pic>
    </p:spTree>
    <p:extLst>
      <p:ext uri="{BB962C8B-B14F-4D97-AF65-F5344CB8AC3E}">
        <p14:creationId xmlns:p14="http://schemas.microsoft.com/office/powerpoint/2010/main" val="2754470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7652CD-A792-1149-5DAD-CBA0F202FA4A}"/>
              </a:ext>
            </a:extLst>
          </p:cNvPr>
          <p:cNvSpPr>
            <a:spLocks noGrp="1"/>
          </p:cNvSpPr>
          <p:nvPr>
            <p:ph type="title"/>
          </p:nvPr>
        </p:nvSpPr>
        <p:spPr>
          <a:xfrm>
            <a:off x="424166" y="5301208"/>
            <a:ext cx="7931489" cy="1556792"/>
          </a:xfrm>
        </p:spPr>
        <p:txBody>
          <a:bodyPr/>
          <a:lstStyle/>
          <a:p>
            <a:r>
              <a:rPr lang="it-IT" sz="1600" dirty="0">
                <a:solidFill>
                  <a:srgbClr val="002060"/>
                </a:solidFill>
              </a:rPr>
              <a:t>Leonida Bongiorno, per Edda «Baiardo».           </a:t>
            </a:r>
            <a:r>
              <a:rPr lang="it-IT" sz="1600" dirty="0">
                <a:solidFill>
                  <a:srgbClr val="B913C9"/>
                </a:solidFill>
              </a:rPr>
              <a:t>Edda Ciano, per Leonida «Ellenica».</a:t>
            </a:r>
          </a:p>
        </p:txBody>
      </p:sp>
      <p:pic>
        <p:nvPicPr>
          <p:cNvPr id="3" name="Immagine 2">
            <a:extLst>
              <a:ext uri="{FF2B5EF4-FFF2-40B4-BE49-F238E27FC236}">
                <a16:creationId xmlns:a16="http://schemas.microsoft.com/office/drawing/2014/main" id="{988BD036-C1D1-87E3-E4C4-8A4A7944976B}"/>
              </a:ext>
            </a:extLst>
          </p:cNvPr>
          <p:cNvPicPr>
            <a:picLocks noChangeAspect="1"/>
          </p:cNvPicPr>
          <p:nvPr/>
        </p:nvPicPr>
        <p:blipFill>
          <a:blip r:embed="rId2">
            <a:lum/>
            <a:alphaModFix/>
          </a:blip>
          <a:srcRect/>
          <a:stretch>
            <a:fillRect/>
          </a:stretch>
        </p:blipFill>
        <p:spPr bwMode="auto">
          <a:xfrm>
            <a:off x="424166" y="352936"/>
            <a:ext cx="3801950" cy="5373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4" name="Immagine 3">
            <a:extLst>
              <a:ext uri="{FF2B5EF4-FFF2-40B4-BE49-F238E27FC236}">
                <a16:creationId xmlns:a16="http://schemas.microsoft.com/office/drawing/2014/main" id="{002BCD87-B4B1-D24A-ECDB-079E32B84B03}"/>
              </a:ext>
            </a:extLst>
          </p:cNvPr>
          <p:cNvPicPr>
            <a:picLocks noChangeAspect="1"/>
          </p:cNvPicPr>
          <p:nvPr/>
        </p:nvPicPr>
        <p:blipFill>
          <a:blip r:embed="rId3">
            <a:lum/>
            <a:alphaModFix/>
          </a:blip>
          <a:srcRect/>
          <a:stretch>
            <a:fillRect/>
          </a:stretch>
        </p:blipFill>
        <p:spPr>
          <a:xfrm>
            <a:off x="4553705" y="352936"/>
            <a:ext cx="3801950" cy="5373216"/>
          </a:xfrm>
          <a:prstGeom prst="rect">
            <a:avLst/>
          </a:prstGeom>
          <a:noFill/>
          <a:ln cap="flat">
            <a:noFill/>
          </a:ln>
        </p:spPr>
      </p:pic>
    </p:spTree>
    <p:extLst>
      <p:ext uri="{BB962C8B-B14F-4D97-AF65-F5344CB8AC3E}">
        <p14:creationId xmlns:p14="http://schemas.microsoft.com/office/powerpoint/2010/main" val="1472900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47C4F9-71FA-8EE7-6F32-BE99ED5337AC}"/>
              </a:ext>
            </a:extLst>
          </p:cNvPr>
          <p:cNvSpPr>
            <a:spLocks noGrp="1"/>
          </p:cNvSpPr>
          <p:nvPr>
            <p:ph type="title"/>
          </p:nvPr>
        </p:nvSpPr>
        <p:spPr>
          <a:xfrm>
            <a:off x="899592" y="4221088"/>
            <a:ext cx="7693546" cy="2636912"/>
          </a:xfrm>
        </p:spPr>
        <p:txBody>
          <a:bodyPr/>
          <a:lstStyle/>
          <a:p>
            <a:r>
              <a:rPr lang="it-IT" sz="1600" dirty="0">
                <a:solidFill>
                  <a:srgbClr val="B913C9"/>
                </a:solidFill>
              </a:rPr>
              <a:t>Edda Mussolini Ciano                                   </a:t>
            </a:r>
            <a:r>
              <a:rPr lang="it-IT" sz="1600" dirty="0">
                <a:solidFill>
                  <a:srgbClr val="0070C0"/>
                </a:solidFill>
              </a:rPr>
              <a:t>Leonida Bongiorno</a:t>
            </a:r>
          </a:p>
        </p:txBody>
      </p:sp>
      <p:pic>
        <p:nvPicPr>
          <p:cNvPr id="4" name="Immagine 3">
            <a:extLst>
              <a:ext uri="{FF2B5EF4-FFF2-40B4-BE49-F238E27FC236}">
                <a16:creationId xmlns:a16="http://schemas.microsoft.com/office/drawing/2014/main" id="{FF9747DF-1259-38B3-CC62-73595BDF5399}"/>
              </a:ext>
            </a:extLst>
          </p:cNvPr>
          <p:cNvPicPr>
            <a:picLocks noChangeAspect="1"/>
          </p:cNvPicPr>
          <p:nvPr/>
        </p:nvPicPr>
        <p:blipFill>
          <a:blip r:embed="rId2"/>
          <a:stretch>
            <a:fillRect/>
          </a:stretch>
        </p:blipFill>
        <p:spPr>
          <a:xfrm>
            <a:off x="1331640" y="1340768"/>
            <a:ext cx="6782990" cy="3751841"/>
          </a:xfrm>
          <a:prstGeom prst="rect">
            <a:avLst/>
          </a:prstGeom>
        </p:spPr>
      </p:pic>
    </p:spTree>
    <p:extLst>
      <p:ext uri="{BB962C8B-B14F-4D97-AF65-F5344CB8AC3E}">
        <p14:creationId xmlns:p14="http://schemas.microsoft.com/office/powerpoint/2010/main" val="6940012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C82A5B66-5582-8F21-F0B5-4D0F0FD6B688}"/>
              </a:ext>
            </a:extLst>
          </p:cNvPr>
          <p:cNvSpPr>
            <a:spLocks noGrp="1"/>
          </p:cNvSpPr>
          <p:nvPr>
            <p:ph type="title"/>
          </p:nvPr>
        </p:nvSpPr>
        <p:spPr>
          <a:xfrm>
            <a:off x="457200" y="5661248"/>
            <a:ext cx="5122912" cy="1196751"/>
          </a:xfrm>
        </p:spPr>
        <p:txBody>
          <a:bodyPr/>
          <a:lstStyle/>
          <a:p>
            <a:pPr algn="r"/>
            <a:r>
              <a:rPr lang="it-IT" sz="1600" dirty="0">
                <a:solidFill>
                  <a:srgbClr val="002060"/>
                </a:solidFill>
              </a:rPr>
              <a:t>Leonida Bongiorno </a:t>
            </a:r>
            <a:br>
              <a:rPr lang="it-IT" sz="1600" dirty="0">
                <a:solidFill>
                  <a:srgbClr val="002060"/>
                </a:solidFill>
              </a:rPr>
            </a:br>
            <a:r>
              <a:rPr lang="it-IT" sz="1600" dirty="0">
                <a:solidFill>
                  <a:srgbClr val="002060"/>
                </a:solidFill>
              </a:rPr>
              <a:t>in una foto</a:t>
            </a:r>
            <a:br>
              <a:rPr lang="it-IT" sz="1600" dirty="0">
                <a:solidFill>
                  <a:srgbClr val="002060"/>
                </a:solidFill>
              </a:rPr>
            </a:br>
            <a:r>
              <a:rPr lang="it-IT" sz="1600" dirty="0">
                <a:solidFill>
                  <a:srgbClr val="002060"/>
                </a:solidFill>
              </a:rPr>
              <a:t>degli anni ‘50.</a:t>
            </a:r>
          </a:p>
        </p:txBody>
      </p:sp>
      <p:pic>
        <p:nvPicPr>
          <p:cNvPr id="2" name="Immagine 1">
            <a:extLst>
              <a:ext uri="{FF2B5EF4-FFF2-40B4-BE49-F238E27FC236}">
                <a16:creationId xmlns:a16="http://schemas.microsoft.com/office/drawing/2014/main" id="{5D29C062-46CD-2E64-BD0F-15B0312A0E19}"/>
              </a:ext>
            </a:extLst>
          </p:cNvPr>
          <p:cNvPicPr>
            <a:picLocks noChangeAspect="1"/>
          </p:cNvPicPr>
          <p:nvPr/>
        </p:nvPicPr>
        <p:blipFill>
          <a:blip r:embed="rId2">
            <a:lum/>
            <a:alphaModFix/>
          </a:blip>
          <a:srcRect/>
          <a:stretch>
            <a:fillRect/>
          </a:stretch>
        </p:blipFill>
        <p:spPr bwMode="auto">
          <a:xfrm>
            <a:off x="5724128" y="980728"/>
            <a:ext cx="2376264" cy="5858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021810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CD8573-2381-EE8D-5E74-9A302965973E}"/>
              </a:ext>
            </a:extLst>
          </p:cNvPr>
          <p:cNvSpPr>
            <a:spLocks noGrp="1"/>
          </p:cNvSpPr>
          <p:nvPr>
            <p:ph type="title"/>
          </p:nvPr>
        </p:nvSpPr>
        <p:spPr>
          <a:xfrm>
            <a:off x="457200" y="4869160"/>
            <a:ext cx="8135938" cy="1988840"/>
          </a:xfrm>
        </p:spPr>
        <p:txBody>
          <a:bodyPr/>
          <a:lstStyle/>
          <a:p>
            <a:r>
              <a:rPr lang="it-IT" sz="1600" dirty="0"/>
              <a:t>I tre fuggiaschi da Lipari: Fausto </a:t>
            </a:r>
            <a:r>
              <a:rPr lang="it-IT" sz="1600" dirty="0">
                <a:latin typeface="Arial" pitchFamily="34"/>
                <a:cs typeface="Arial" pitchFamily="34"/>
              </a:rPr>
              <a:t>Nitti, Carlo Rosselli, Emilio Lussu.</a:t>
            </a:r>
            <a:endParaRPr lang="it-IT" sz="1600" dirty="0"/>
          </a:p>
        </p:txBody>
      </p:sp>
      <p:pic>
        <p:nvPicPr>
          <p:cNvPr id="3" name="Immagine 2">
            <a:extLst>
              <a:ext uri="{FF2B5EF4-FFF2-40B4-BE49-F238E27FC236}">
                <a16:creationId xmlns:a16="http://schemas.microsoft.com/office/drawing/2014/main" id="{6F547051-05B9-E78C-D22E-B5798905C7D4}"/>
              </a:ext>
            </a:extLst>
          </p:cNvPr>
          <p:cNvPicPr>
            <a:picLocks noChangeAspect="1"/>
          </p:cNvPicPr>
          <p:nvPr/>
        </p:nvPicPr>
        <p:blipFill>
          <a:blip r:embed="rId2">
            <a:lum/>
            <a:alphaModFix/>
          </a:blip>
          <a:srcRect/>
          <a:stretch>
            <a:fillRect/>
          </a:stretch>
        </p:blipFill>
        <p:spPr bwMode="auto">
          <a:xfrm>
            <a:off x="1619672" y="1724617"/>
            <a:ext cx="5689674" cy="3786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196412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6AD670-6605-151A-E83C-5830FA91D9A0}"/>
              </a:ext>
            </a:extLst>
          </p:cNvPr>
          <p:cNvSpPr>
            <a:spLocks noGrp="1"/>
          </p:cNvSpPr>
          <p:nvPr>
            <p:ph type="title"/>
          </p:nvPr>
        </p:nvSpPr>
        <p:spPr>
          <a:xfrm>
            <a:off x="4067944" y="5013176"/>
            <a:ext cx="2664296" cy="1844824"/>
          </a:xfrm>
        </p:spPr>
        <p:txBody>
          <a:bodyPr/>
          <a:lstStyle/>
          <a:p>
            <a:pPr algn="l"/>
            <a:r>
              <a:rPr lang="it-IT" sz="1600" dirty="0">
                <a:solidFill>
                  <a:srgbClr val="0070C0"/>
                </a:solidFill>
              </a:rPr>
              <a:t>Carta d’Identità francese </a:t>
            </a:r>
            <a:br>
              <a:rPr lang="it-IT" sz="1600" dirty="0">
                <a:solidFill>
                  <a:srgbClr val="0070C0"/>
                </a:solidFill>
              </a:rPr>
            </a:br>
            <a:r>
              <a:rPr lang="it-IT" sz="1600" dirty="0">
                <a:solidFill>
                  <a:srgbClr val="0070C0"/>
                </a:solidFill>
              </a:rPr>
              <a:t>di Paul Zanetti,</a:t>
            </a:r>
            <a:br>
              <a:rPr lang="it-IT" sz="1600" dirty="0">
                <a:solidFill>
                  <a:srgbClr val="0070C0"/>
                </a:solidFill>
              </a:rPr>
            </a:br>
            <a:r>
              <a:rPr lang="it-IT" sz="1600" dirty="0">
                <a:solidFill>
                  <a:srgbClr val="0070C0"/>
                </a:solidFill>
              </a:rPr>
              <a:t>in realtà</a:t>
            </a:r>
            <a:br>
              <a:rPr lang="it-IT" sz="1600" dirty="0">
                <a:solidFill>
                  <a:srgbClr val="0070C0"/>
                </a:solidFill>
              </a:rPr>
            </a:br>
            <a:r>
              <a:rPr lang="it-IT" sz="1600" dirty="0">
                <a:solidFill>
                  <a:srgbClr val="0070C0"/>
                </a:solidFill>
              </a:rPr>
              <a:t>Leonida Bongiorno.</a:t>
            </a:r>
          </a:p>
        </p:txBody>
      </p:sp>
      <p:pic>
        <p:nvPicPr>
          <p:cNvPr id="3" name="Immagine 2">
            <a:extLst>
              <a:ext uri="{FF2B5EF4-FFF2-40B4-BE49-F238E27FC236}">
                <a16:creationId xmlns:a16="http://schemas.microsoft.com/office/drawing/2014/main" id="{506D62F6-76DC-89AB-F283-11B8DD63C87F}"/>
              </a:ext>
            </a:extLst>
          </p:cNvPr>
          <p:cNvPicPr>
            <a:picLocks noChangeAspect="1"/>
          </p:cNvPicPr>
          <p:nvPr/>
        </p:nvPicPr>
        <p:blipFill>
          <a:blip r:embed="rId2">
            <a:lum/>
            <a:alphaModFix/>
          </a:blip>
          <a:srcRect/>
          <a:stretch>
            <a:fillRect/>
          </a:stretch>
        </p:blipFill>
        <p:spPr>
          <a:xfrm>
            <a:off x="436093" y="2132856"/>
            <a:ext cx="3378598" cy="4434117"/>
          </a:xfrm>
          <a:prstGeom prst="rect">
            <a:avLst/>
          </a:prstGeom>
          <a:noFill/>
          <a:ln cap="flat">
            <a:noFill/>
          </a:ln>
        </p:spPr>
      </p:pic>
    </p:spTree>
    <p:extLst>
      <p:ext uri="{BB962C8B-B14F-4D97-AF65-F5344CB8AC3E}">
        <p14:creationId xmlns:p14="http://schemas.microsoft.com/office/powerpoint/2010/main" val="137340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F06952-0283-F997-6A23-7E5CA1D0F991}"/>
              </a:ext>
            </a:extLst>
          </p:cNvPr>
          <p:cNvSpPr>
            <a:spLocks noGrp="1"/>
          </p:cNvSpPr>
          <p:nvPr>
            <p:ph type="title"/>
          </p:nvPr>
        </p:nvSpPr>
        <p:spPr>
          <a:xfrm>
            <a:off x="457200" y="5661248"/>
            <a:ext cx="8135938" cy="1080120"/>
          </a:xfrm>
        </p:spPr>
        <p:txBody>
          <a:bodyPr/>
          <a:lstStyle/>
          <a:p>
            <a:r>
              <a:rPr lang="it-IT" sz="1600" dirty="0">
                <a:solidFill>
                  <a:srgbClr val="7030A0"/>
                </a:solidFill>
              </a:rPr>
              <a:t>La Piazza d’Armi di Lipari al tempo di Edda Ciano.</a:t>
            </a:r>
          </a:p>
        </p:txBody>
      </p:sp>
      <p:pic>
        <p:nvPicPr>
          <p:cNvPr id="3" name="Immagine 2">
            <a:extLst>
              <a:ext uri="{FF2B5EF4-FFF2-40B4-BE49-F238E27FC236}">
                <a16:creationId xmlns:a16="http://schemas.microsoft.com/office/drawing/2014/main" id="{DE17E940-F5EE-CD1C-F7B9-5C3A1189F64A}"/>
              </a:ext>
            </a:extLst>
          </p:cNvPr>
          <p:cNvPicPr>
            <a:picLocks noChangeAspect="1"/>
          </p:cNvPicPr>
          <p:nvPr/>
        </p:nvPicPr>
        <p:blipFill>
          <a:blip r:embed="rId2">
            <a:lum/>
            <a:alphaModFix/>
          </a:blip>
          <a:srcRect/>
          <a:stretch>
            <a:fillRect/>
          </a:stretch>
        </p:blipFill>
        <p:spPr>
          <a:xfrm>
            <a:off x="0" y="-819"/>
            <a:ext cx="9143643" cy="5806083"/>
          </a:xfrm>
          <a:prstGeom prst="rect">
            <a:avLst/>
          </a:prstGeom>
          <a:noFill/>
          <a:ln cap="flat">
            <a:noFill/>
          </a:ln>
        </p:spPr>
      </p:pic>
    </p:spTree>
    <p:extLst>
      <p:ext uri="{BB962C8B-B14F-4D97-AF65-F5344CB8AC3E}">
        <p14:creationId xmlns:p14="http://schemas.microsoft.com/office/powerpoint/2010/main" val="1659761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C7231F-64B6-F57B-E6DF-5C1378946205}"/>
              </a:ext>
            </a:extLst>
          </p:cNvPr>
          <p:cNvSpPr>
            <a:spLocks noGrp="1"/>
          </p:cNvSpPr>
          <p:nvPr>
            <p:ph type="title"/>
          </p:nvPr>
        </p:nvSpPr>
        <p:spPr>
          <a:xfrm>
            <a:off x="457200" y="5013176"/>
            <a:ext cx="8135938" cy="1844824"/>
          </a:xfrm>
        </p:spPr>
        <p:txBody>
          <a:bodyPr/>
          <a:lstStyle/>
          <a:p>
            <a:r>
              <a:rPr lang="it-IT" sz="1600" dirty="0">
                <a:solidFill>
                  <a:srgbClr val="2700F8"/>
                </a:solidFill>
              </a:rPr>
              <a:t>L’isola di Lipari ai giorni nostri.</a:t>
            </a:r>
          </a:p>
        </p:txBody>
      </p:sp>
      <p:pic>
        <p:nvPicPr>
          <p:cNvPr id="3" name="Immagine 2">
            <a:extLst>
              <a:ext uri="{FF2B5EF4-FFF2-40B4-BE49-F238E27FC236}">
                <a16:creationId xmlns:a16="http://schemas.microsoft.com/office/drawing/2014/main" id="{69975547-1CE0-E370-7945-2D30C9E27B98}"/>
              </a:ext>
            </a:extLst>
          </p:cNvPr>
          <p:cNvPicPr>
            <a:picLocks noChangeAspect="1"/>
          </p:cNvPicPr>
          <p:nvPr/>
        </p:nvPicPr>
        <p:blipFill>
          <a:blip r:embed="rId2">
            <a:lum/>
            <a:alphaModFix/>
          </a:blip>
          <a:srcRect/>
          <a:stretch>
            <a:fillRect/>
          </a:stretch>
        </p:blipFill>
        <p:spPr>
          <a:xfrm>
            <a:off x="855901" y="692696"/>
            <a:ext cx="7432197" cy="4841281"/>
          </a:xfrm>
          <a:prstGeom prst="rect">
            <a:avLst/>
          </a:prstGeom>
          <a:noFill/>
          <a:ln cap="flat">
            <a:noFill/>
          </a:ln>
        </p:spPr>
      </p:pic>
    </p:spTree>
    <p:extLst>
      <p:ext uri="{BB962C8B-B14F-4D97-AF65-F5344CB8AC3E}">
        <p14:creationId xmlns:p14="http://schemas.microsoft.com/office/powerpoint/2010/main" val="1230663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8AC5EA3-9A3A-ABEE-F93D-9958388B2C8B}"/>
              </a:ext>
            </a:extLst>
          </p:cNvPr>
          <p:cNvSpPr>
            <a:spLocks noGrp="1"/>
          </p:cNvSpPr>
          <p:nvPr>
            <p:ph type="title"/>
          </p:nvPr>
        </p:nvSpPr>
        <p:spPr>
          <a:xfrm>
            <a:off x="5076056" y="1448282"/>
            <a:ext cx="3168352" cy="5409718"/>
          </a:xfrm>
        </p:spPr>
        <p:txBody>
          <a:bodyPr/>
          <a:lstStyle/>
          <a:p>
            <a:b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«Mio adorabile allievo </a:t>
            </a:r>
            <a:b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di </a:t>
            </a:r>
            <a:r>
              <a:rPr lang="it-IT" sz="1600" dirty="0" err="1">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sieur</a:t>
            </a:r>
            <a: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 Palmiro, </a:t>
            </a:r>
            <a:b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continuate a essere comunista? Davvero?” </a:t>
            </a:r>
            <a:b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br>
              <a:rPr lang="it-IT" sz="160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«Adorabile allievo </a:t>
            </a:r>
            <a:b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di </a:t>
            </a:r>
            <a:r>
              <a:rPr lang="it-IT" sz="1600" kern="150" dirty="0" err="1">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sieur</a:t>
            </a: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 Palmiro: </a:t>
            </a:r>
            <a:b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non trovate che </a:t>
            </a:r>
            <a:b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nei confronti dell’amore </a:t>
            </a:r>
            <a:b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la politica non ha </a:t>
            </a:r>
            <a:b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alcun fascino?».</a:t>
            </a:r>
            <a:br>
              <a:rPr lang="it-IT" sz="1600" kern="150" dirty="0">
                <a:effectLst/>
                <a:latin typeface="Times New Roman" panose="02020603050405020304" pitchFamily="18" charset="0"/>
                <a:ea typeface="Arial Unicode MS" panose="020B0604020202020204" pitchFamily="34" charset="-128"/>
                <a:cs typeface="Arial Unicode MS" panose="020B0604020202020204" pitchFamily="34" charset="-128"/>
              </a:rPr>
            </a:br>
            <a:br>
              <a:rPr lang="it-IT" sz="1800" b="1" dirty="0">
                <a:effectLst/>
                <a:latin typeface="Geneva" panose="020B0503030404040204" pitchFamily="34" charset="0"/>
                <a:ea typeface="Arial Unicode MS" panose="020B0604020202020204" pitchFamily="34" charset="-128"/>
                <a:cs typeface="Arial Unicode MS" panose="020B0604020202020204" pitchFamily="34" charset="-128"/>
              </a:rPr>
            </a:br>
            <a:br>
              <a:rPr lang="it-IT" sz="1800" b="1" dirty="0">
                <a:solidFill>
                  <a:srgbClr val="7030A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i="1" dirty="0">
                <a:solidFill>
                  <a:srgbClr val="7030A0"/>
                </a:solidFill>
              </a:rPr>
              <a:t>Edda Ciano al tramonto </a:t>
            </a:r>
            <a:br>
              <a:rPr lang="it-IT" sz="1600" i="1" dirty="0">
                <a:solidFill>
                  <a:srgbClr val="7030A0"/>
                </a:solidFill>
              </a:rPr>
            </a:br>
            <a:r>
              <a:rPr lang="it-IT" sz="1600" i="1" dirty="0">
                <a:solidFill>
                  <a:srgbClr val="7030A0"/>
                </a:solidFill>
              </a:rPr>
              <a:t>sul mare di Lipari.</a:t>
            </a:r>
          </a:p>
        </p:txBody>
      </p:sp>
      <p:pic>
        <p:nvPicPr>
          <p:cNvPr id="4" name="Immagine 3">
            <a:extLst>
              <a:ext uri="{FF2B5EF4-FFF2-40B4-BE49-F238E27FC236}">
                <a16:creationId xmlns:a16="http://schemas.microsoft.com/office/drawing/2014/main" id="{8591BF36-1A01-649B-D6E7-4F56B4950CD6}"/>
              </a:ext>
            </a:extLst>
          </p:cNvPr>
          <p:cNvPicPr>
            <a:picLocks noChangeAspect="1"/>
          </p:cNvPicPr>
          <p:nvPr/>
        </p:nvPicPr>
        <p:blipFill>
          <a:blip r:embed="rId2">
            <a:lum/>
            <a:alphaModFix/>
          </a:blip>
          <a:srcRect/>
          <a:stretch>
            <a:fillRect/>
          </a:stretch>
        </p:blipFill>
        <p:spPr bwMode="auto">
          <a:xfrm>
            <a:off x="323528" y="1844824"/>
            <a:ext cx="4602620" cy="501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831366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E98D685-A904-D256-F41B-09EADCCF974C}"/>
              </a:ext>
            </a:extLst>
          </p:cNvPr>
          <p:cNvPicPr>
            <a:picLocks noChangeAspect="1"/>
          </p:cNvPicPr>
          <p:nvPr/>
        </p:nvPicPr>
        <p:blipFill>
          <a:blip r:embed="rId2">
            <a:lum/>
            <a:alphaModFix/>
          </a:blip>
          <a:srcRect/>
          <a:stretch>
            <a:fillRect/>
          </a:stretch>
        </p:blipFill>
        <p:spPr bwMode="auto">
          <a:xfrm>
            <a:off x="1403648" y="1916832"/>
            <a:ext cx="6597739" cy="344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Titolo 1">
            <a:extLst>
              <a:ext uri="{FF2B5EF4-FFF2-40B4-BE49-F238E27FC236}">
                <a16:creationId xmlns:a16="http://schemas.microsoft.com/office/drawing/2014/main" id="{11672A70-E896-E765-3D02-5EB3E9A21BFF}"/>
              </a:ext>
            </a:extLst>
          </p:cNvPr>
          <p:cNvSpPr>
            <a:spLocks noGrp="1"/>
          </p:cNvSpPr>
          <p:nvPr>
            <p:ph type="title"/>
          </p:nvPr>
        </p:nvSpPr>
        <p:spPr>
          <a:xfrm>
            <a:off x="457200" y="5517232"/>
            <a:ext cx="8135938" cy="864096"/>
          </a:xfrm>
        </p:spPr>
        <p:txBody>
          <a:bodyPr/>
          <a:lstStyle/>
          <a:p>
            <a:r>
              <a:rPr lang="it-IT" sz="1600" b="1" dirty="0">
                <a:solidFill>
                  <a:srgbClr val="C00000"/>
                </a:solidFill>
              </a:rPr>
              <a:t>Miniserie televisiva, anno 2010.</a:t>
            </a:r>
          </a:p>
        </p:txBody>
      </p:sp>
    </p:spTree>
    <p:extLst>
      <p:ext uri="{BB962C8B-B14F-4D97-AF65-F5344CB8AC3E}">
        <p14:creationId xmlns:p14="http://schemas.microsoft.com/office/powerpoint/2010/main" val="183832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E5E1A7-31ED-3AF0-D203-D9A4C6D72864}"/>
              </a:ext>
            </a:extLst>
          </p:cNvPr>
          <p:cNvSpPr>
            <a:spLocks noGrp="1"/>
          </p:cNvSpPr>
          <p:nvPr>
            <p:ph type="title"/>
          </p:nvPr>
        </p:nvSpPr>
        <p:spPr>
          <a:xfrm>
            <a:off x="457200" y="5373216"/>
            <a:ext cx="8135938" cy="1484784"/>
          </a:xfrm>
        </p:spPr>
        <p:txBody>
          <a:bodyPr/>
          <a:lstStyle/>
          <a:p>
            <a:r>
              <a:rPr lang="it-IT" sz="1600" dirty="0">
                <a:solidFill>
                  <a:srgbClr val="002060"/>
                </a:solidFill>
              </a:rPr>
              <a:t>Mamma Rachele con tre dei 5 figli, Vittorio, Bruno e, dietro, Edda. </a:t>
            </a:r>
          </a:p>
        </p:txBody>
      </p:sp>
      <p:pic>
        <p:nvPicPr>
          <p:cNvPr id="3" name="Immagine 2">
            <a:extLst>
              <a:ext uri="{FF2B5EF4-FFF2-40B4-BE49-F238E27FC236}">
                <a16:creationId xmlns:a16="http://schemas.microsoft.com/office/drawing/2014/main" id="{06D9C9FF-5EBD-F383-B541-BD24AEC11C1E}"/>
              </a:ext>
            </a:extLst>
          </p:cNvPr>
          <p:cNvPicPr>
            <a:picLocks noChangeAspect="1"/>
          </p:cNvPicPr>
          <p:nvPr/>
        </p:nvPicPr>
        <p:blipFill>
          <a:blip r:embed="rId2">
            <a:lum/>
            <a:alphaModFix/>
          </a:blip>
          <a:srcRect/>
          <a:stretch>
            <a:fillRect/>
          </a:stretch>
        </p:blipFill>
        <p:spPr bwMode="auto">
          <a:xfrm>
            <a:off x="2267744" y="363188"/>
            <a:ext cx="4320480" cy="5483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90846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A77C5C-926A-EE0B-AC9B-AE8F81A0A826}"/>
              </a:ext>
            </a:extLst>
          </p:cNvPr>
          <p:cNvSpPr>
            <a:spLocks noGrp="1"/>
          </p:cNvSpPr>
          <p:nvPr>
            <p:ph type="title"/>
          </p:nvPr>
        </p:nvSpPr>
        <p:spPr>
          <a:xfrm>
            <a:off x="457200" y="4725144"/>
            <a:ext cx="8135938" cy="2132856"/>
          </a:xfrm>
        </p:spPr>
        <p:txBody>
          <a:bodyPr/>
          <a:lstStyle/>
          <a:p>
            <a:r>
              <a:rPr lang="it-IT" sz="1600" dirty="0">
                <a:solidFill>
                  <a:srgbClr val="C00000"/>
                </a:solidFill>
              </a:rPr>
              <a:t>I protagonisti della fiction televisiva Stefania Rocca e Alessandro Preziosi.</a:t>
            </a:r>
          </a:p>
        </p:txBody>
      </p:sp>
      <p:pic>
        <p:nvPicPr>
          <p:cNvPr id="3" name="Immagine 2">
            <a:extLst>
              <a:ext uri="{FF2B5EF4-FFF2-40B4-BE49-F238E27FC236}">
                <a16:creationId xmlns:a16="http://schemas.microsoft.com/office/drawing/2014/main" id="{2DF5A052-28FB-68EC-C10C-5799C0AFA209}"/>
              </a:ext>
            </a:extLst>
          </p:cNvPr>
          <p:cNvPicPr>
            <a:picLocks noChangeAspect="1"/>
          </p:cNvPicPr>
          <p:nvPr/>
        </p:nvPicPr>
        <p:blipFill>
          <a:blip r:embed="rId2">
            <a:lum/>
            <a:alphaModFix/>
          </a:blip>
          <a:srcRect/>
          <a:stretch>
            <a:fillRect/>
          </a:stretch>
        </p:blipFill>
        <p:spPr bwMode="auto">
          <a:xfrm>
            <a:off x="899592" y="548680"/>
            <a:ext cx="7598574" cy="4749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228638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da Ciano e il comunista Trailer regia Graziano Diana.mp4">
            <a:hlinkClick r:id="" action="ppaction://media"/>
            <a:extLst>
              <a:ext uri="{FF2B5EF4-FFF2-40B4-BE49-F238E27FC236}">
                <a16:creationId xmlns:a16="http://schemas.microsoft.com/office/drawing/2014/main" id="{39651CE0-FD80-1D3C-CEF1-BE70E33A39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6079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C83DEB-71C2-58AC-EA88-CCAC3E272765}"/>
              </a:ext>
            </a:extLst>
          </p:cNvPr>
          <p:cNvSpPr>
            <a:spLocks noGrp="1"/>
          </p:cNvSpPr>
          <p:nvPr>
            <p:ph type="title"/>
          </p:nvPr>
        </p:nvSpPr>
        <p:spPr>
          <a:xfrm>
            <a:off x="4248472" y="5445224"/>
            <a:ext cx="3419872" cy="1296144"/>
          </a:xfrm>
        </p:spPr>
        <p:txBody>
          <a:bodyPr/>
          <a:lstStyle/>
          <a:p>
            <a:pPr algn="l"/>
            <a:r>
              <a:rPr lang="it-IT" sz="1600" b="1"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«Una donna italiana fascista </a:t>
            </a:r>
            <a:br>
              <a:rPr lang="it-IT" sz="1600" b="1"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deve saper portare </a:t>
            </a:r>
            <a:br>
              <a:rPr lang="it-IT" sz="1600" b="1"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dirty="0">
                <a:solidFill>
                  <a:srgbClr val="002060"/>
                </a:solidFill>
                <a:effectLst/>
                <a:latin typeface="Geneva" panose="020B0503030404040204" pitchFamily="34" charset="0"/>
                <a:ea typeface="Arial Unicode MS" panose="020B0604020202020204" pitchFamily="34" charset="-128"/>
                <a:cs typeface="Arial Unicode MS" panose="020B0604020202020204" pitchFamily="34" charset="-128"/>
              </a:rPr>
              <a:t>le corna».</a:t>
            </a:r>
            <a:r>
              <a:rPr lang="it-IT" sz="1600" dirty="0">
                <a:solidFill>
                  <a:srgbClr val="002060"/>
                </a:solidFill>
                <a:effectLst/>
              </a:rPr>
              <a:t> </a:t>
            </a:r>
            <a:endParaRPr lang="it-IT" sz="1600" dirty="0">
              <a:solidFill>
                <a:srgbClr val="002060"/>
              </a:solidFill>
            </a:endParaRPr>
          </a:p>
        </p:txBody>
      </p:sp>
      <p:pic>
        <p:nvPicPr>
          <p:cNvPr id="7" name="Immagine 6">
            <a:extLst>
              <a:ext uri="{FF2B5EF4-FFF2-40B4-BE49-F238E27FC236}">
                <a16:creationId xmlns:a16="http://schemas.microsoft.com/office/drawing/2014/main" id="{B93411D5-252A-9681-AF47-AC2D44A99377}"/>
              </a:ext>
            </a:extLst>
          </p:cNvPr>
          <p:cNvPicPr>
            <a:picLocks noChangeAspect="1"/>
          </p:cNvPicPr>
          <p:nvPr/>
        </p:nvPicPr>
        <p:blipFill>
          <a:blip r:embed="rId2"/>
          <a:stretch>
            <a:fillRect/>
          </a:stretch>
        </p:blipFill>
        <p:spPr>
          <a:xfrm>
            <a:off x="0" y="2492896"/>
            <a:ext cx="4248472" cy="4365104"/>
          </a:xfrm>
          <a:prstGeom prst="rect">
            <a:avLst/>
          </a:prstGeom>
        </p:spPr>
      </p:pic>
    </p:spTree>
    <p:extLst>
      <p:ext uri="{BB962C8B-B14F-4D97-AF65-F5344CB8AC3E}">
        <p14:creationId xmlns:p14="http://schemas.microsoft.com/office/powerpoint/2010/main" val="42511916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48C8C1-08A5-B6F0-4F29-F35D953238B8}"/>
              </a:ext>
            </a:extLst>
          </p:cNvPr>
          <p:cNvSpPr>
            <a:spLocks noGrp="1"/>
          </p:cNvSpPr>
          <p:nvPr>
            <p:ph type="title"/>
          </p:nvPr>
        </p:nvSpPr>
        <p:spPr>
          <a:xfrm>
            <a:off x="4067944" y="5229200"/>
            <a:ext cx="3312368" cy="1628800"/>
          </a:xfrm>
        </p:spPr>
        <p:txBody>
          <a:bodyPr/>
          <a:lstStyle/>
          <a:p>
            <a:pPr algn="l"/>
            <a:r>
              <a:rPr lang="it-IT" sz="1600" dirty="0">
                <a:solidFill>
                  <a:srgbClr val="7030A0"/>
                </a:solidFill>
              </a:rPr>
              <a:t>Edda Ciano col costume da mare a due pezzi, una novità assoluta </a:t>
            </a:r>
            <a:br>
              <a:rPr lang="it-IT" sz="1600" dirty="0">
                <a:solidFill>
                  <a:srgbClr val="7030A0"/>
                </a:solidFill>
              </a:rPr>
            </a:br>
            <a:r>
              <a:rPr lang="it-IT" sz="1600" dirty="0">
                <a:solidFill>
                  <a:srgbClr val="7030A0"/>
                </a:solidFill>
              </a:rPr>
              <a:t>per gli isolani di Lipari</a:t>
            </a:r>
            <a:r>
              <a:rPr lang="it-IT" sz="1600" dirty="0">
                <a:solidFill>
                  <a:srgbClr val="002060"/>
                </a:solidFill>
              </a:rPr>
              <a:t>.</a:t>
            </a:r>
          </a:p>
        </p:txBody>
      </p:sp>
      <p:pic>
        <p:nvPicPr>
          <p:cNvPr id="3" name="Immagine 2">
            <a:extLst>
              <a:ext uri="{FF2B5EF4-FFF2-40B4-BE49-F238E27FC236}">
                <a16:creationId xmlns:a16="http://schemas.microsoft.com/office/drawing/2014/main" id="{0855034C-1505-F7AE-06F3-CF6BD25EA619}"/>
              </a:ext>
            </a:extLst>
          </p:cNvPr>
          <p:cNvPicPr>
            <a:picLocks noChangeAspect="1"/>
          </p:cNvPicPr>
          <p:nvPr/>
        </p:nvPicPr>
        <p:blipFill>
          <a:blip r:embed="rId2">
            <a:lum/>
            <a:alphaModFix/>
          </a:blip>
          <a:srcRect/>
          <a:stretch>
            <a:fillRect/>
          </a:stretch>
        </p:blipFill>
        <p:spPr>
          <a:xfrm>
            <a:off x="0" y="749896"/>
            <a:ext cx="3720602" cy="6095518"/>
          </a:xfrm>
          <a:prstGeom prst="rect">
            <a:avLst/>
          </a:prstGeom>
          <a:noFill/>
          <a:ln cap="flat">
            <a:noFill/>
          </a:ln>
        </p:spPr>
      </p:pic>
    </p:spTree>
    <p:extLst>
      <p:ext uri="{BB962C8B-B14F-4D97-AF65-F5344CB8AC3E}">
        <p14:creationId xmlns:p14="http://schemas.microsoft.com/office/powerpoint/2010/main" val="2376387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DCE57-E38C-39C3-82ED-7B6CCD7871FC}"/>
              </a:ext>
            </a:extLst>
          </p:cNvPr>
          <p:cNvSpPr>
            <a:spLocks noGrp="1"/>
          </p:cNvSpPr>
          <p:nvPr>
            <p:ph type="title"/>
          </p:nvPr>
        </p:nvSpPr>
        <p:spPr>
          <a:xfrm>
            <a:off x="457200" y="5445224"/>
            <a:ext cx="8135938" cy="1412776"/>
          </a:xfrm>
        </p:spPr>
        <p:txBody>
          <a:bodyPr/>
          <a:lstStyle/>
          <a:p>
            <a:r>
              <a:rPr lang="it-IT" sz="1600" dirty="0">
                <a:solidFill>
                  <a:srgbClr val="7030A0"/>
                </a:solidFill>
              </a:rPr>
              <a:t>Edda Ciano a passeggio tra le ginestre sulle colline di Lipari.</a:t>
            </a:r>
          </a:p>
        </p:txBody>
      </p:sp>
      <p:pic>
        <p:nvPicPr>
          <p:cNvPr id="3" name="Immagine 2">
            <a:extLst>
              <a:ext uri="{FF2B5EF4-FFF2-40B4-BE49-F238E27FC236}">
                <a16:creationId xmlns:a16="http://schemas.microsoft.com/office/drawing/2014/main" id="{C76D1985-AA84-76D5-F526-4DFE03843472}"/>
              </a:ext>
            </a:extLst>
          </p:cNvPr>
          <p:cNvPicPr>
            <a:picLocks noChangeAspect="1"/>
          </p:cNvPicPr>
          <p:nvPr/>
        </p:nvPicPr>
        <p:blipFill>
          <a:blip r:embed="rId2">
            <a:lum/>
            <a:alphaModFix/>
          </a:blip>
          <a:srcRect/>
          <a:stretch>
            <a:fillRect/>
          </a:stretch>
        </p:blipFill>
        <p:spPr>
          <a:xfrm>
            <a:off x="450334" y="323538"/>
            <a:ext cx="8127717" cy="5409718"/>
          </a:xfrm>
          <a:prstGeom prst="rect">
            <a:avLst/>
          </a:prstGeom>
          <a:noFill/>
          <a:ln cap="flat">
            <a:noFill/>
          </a:ln>
        </p:spPr>
      </p:pic>
    </p:spTree>
    <p:extLst>
      <p:ext uri="{BB962C8B-B14F-4D97-AF65-F5344CB8AC3E}">
        <p14:creationId xmlns:p14="http://schemas.microsoft.com/office/powerpoint/2010/main" val="2413962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B54F33A-7DE8-D716-D964-E5C0316D5B39}"/>
              </a:ext>
            </a:extLst>
          </p:cNvPr>
          <p:cNvPicPr>
            <a:picLocks noChangeAspect="1"/>
          </p:cNvPicPr>
          <p:nvPr/>
        </p:nvPicPr>
        <p:blipFill>
          <a:blip r:embed="rId2">
            <a:lum/>
            <a:alphaModFix/>
          </a:blip>
          <a:srcRect/>
          <a:stretch>
            <a:fillRect/>
          </a:stretch>
        </p:blipFill>
        <p:spPr bwMode="auto">
          <a:xfrm>
            <a:off x="715722" y="545162"/>
            <a:ext cx="7600693" cy="46536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3" name="Titolo 2">
            <a:extLst>
              <a:ext uri="{FF2B5EF4-FFF2-40B4-BE49-F238E27FC236}">
                <a16:creationId xmlns:a16="http://schemas.microsoft.com/office/drawing/2014/main" id="{443C6787-345E-352D-F17E-DC5B36B016F9}"/>
              </a:ext>
            </a:extLst>
          </p:cNvPr>
          <p:cNvSpPr>
            <a:spLocks noGrp="1"/>
          </p:cNvSpPr>
          <p:nvPr>
            <p:ph type="title"/>
          </p:nvPr>
        </p:nvSpPr>
        <p:spPr>
          <a:xfrm>
            <a:off x="950939" y="4941169"/>
            <a:ext cx="7242122" cy="1584176"/>
          </a:xfrm>
        </p:spPr>
        <p:txBody>
          <a:bodyPr/>
          <a:lstStyle/>
          <a:p>
            <a:r>
              <a:rPr lang="it-IT" sz="1600" dirty="0">
                <a:solidFill>
                  <a:srgbClr val="C00000"/>
                </a:solidFill>
              </a:rPr>
              <a:t>I due protagonisti dello sceneggiato in bici in giro per l’isola di Lipari.</a:t>
            </a:r>
          </a:p>
        </p:txBody>
      </p:sp>
    </p:spTree>
    <p:extLst>
      <p:ext uri="{BB962C8B-B14F-4D97-AF65-F5344CB8AC3E}">
        <p14:creationId xmlns:p14="http://schemas.microsoft.com/office/powerpoint/2010/main" val="19223260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da Ciano e il comunista. La storia dei due.mp4">
            <a:hlinkClick r:id="" action="ppaction://media"/>
            <a:extLst>
              <a:ext uri="{FF2B5EF4-FFF2-40B4-BE49-F238E27FC236}">
                <a16:creationId xmlns:a16="http://schemas.microsoft.com/office/drawing/2014/main" id="{19478CF8-3FC5-C31C-66C8-6D532A0B70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19200"/>
            <a:ext cx="8128000" cy="4419600"/>
          </a:xfrm>
          <a:prstGeom prst="rect">
            <a:avLst/>
          </a:prstGeom>
        </p:spPr>
      </p:pic>
    </p:spTree>
    <p:extLst>
      <p:ext uri="{BB962C8B-B14F-4D97-AF65-F5344CB8AC3E}">
        <p14:creationId xmlns:p14="http://schemas.microsoft.com/office/powerpoint/2010/main" val="239211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7508E69-37A2-AF64-FA42-A9F1756627AF}"/>
              </a:ext>
            </a:extLst>
          </p:cNvPr>
          <p:cNvSpPr>
            <a:spLocks noGrp="1"/>
          </p:cNvSpPr>
          <p:nvPr>
            <p:ph type="title"/>
          </p:nvPr>
        </p:nvSpPr>
        <p:spPr>
          <a:xfrm>
            <a:off x="3779912" y="1988840"/>
            <a:ext cx="4813226" cy="4869160"/>
          </a:xfrm>
        </p:spPr>
        <p:txBody>
          <a:bodyPr/>
          <a:lstStyle/>
          <a:p>
            <a:r>
              <a:rPr lang="it-IT" sz="1800" dirty="0">
                <a:solidFill>
                  <a:srgbClr val="7030A0"/>
                </a:solidFill>
              </a:rPr>
              <a:t>Dal «MEMORIALE» di Edda Ciano </a:t>
            </a:r>
            <a:br>
              <a:rPr lang="it-IT" sz="1800" dirty="0">
                <a:solidFill>
                  <a:srgbClr val="7030A0"/>
                </a:solidFill>
              </a:rPr>
            </a:br>
            <a:r>
              <a:rPr lang="it-IT" sz="1800" dirty="0">
                <a:solidFill>
                  <a:srgbClr val="7030A0"/>
                </a:solidFill>
              </a:rPr>
              <a:t>alle Autorità Italiane.</a:t>
            </a:r>
            <a:br>
              <a:rPr lang="it-IT" sz="1600" dirty="0"/>
            </a:br>
            <a:br>
              <a:rPr lang="it-IT" sz="1600" dirty="0"/>
            </a:br>
            <a:r>
              <a:rPr lang="it-IT" sz="1600" dirty="0">
                <a:solidFill>
                  <a:srgbClr val="6F2B15"/>
                </a:solidFill>
              </a:rPr>
              <a:t>«Nel giugno del 1936, in casa della signora Goebbels conobbi il Führer. Gita sul lago, amabilità ecc. Conobbi via via </a:t>
            </a:r>
            <a:r>
              <a:rPr lang="it-IT" sz="1600" dirty="0" err="1">
                <a:solidFill>
                  <a:srgbClr val="6F2B15"/>
                </a:solidFill>
              </a:rPr>
              <a:t>Goering</a:t>
            </a:r>
            <a:r>
              <a:rPr lang="it-IT" sz="1600" dirty="0">
                <a:solidFill>
                  <a:srgbClr val="6F2B15"/>
                </a:solidFill>
              </a:rPr>
              <a:t>, Ribbentrop, Frank, Himmler, il </a:t>
            </a:r>
            <a:r>
              <a:rPr lang="it-IT" sz="1600" dirty="0" err="1">
                <a:solidFill>
                  <a:srgbClr val="6F2B15"/>
                </a:solidFill>
              </a:rPr>
              <a:t>Kromprinz</a:t>
            </a:r>
            <a:r>
              <a:rPr lang="it-IT" sz="1600" dirty="0">
                <a:solidFill>
                  <a:srgbClr val="6F2B15"/>
                </a:solidFill>
              </a:rPr>
              <a:t>. Pranzi, colazioni e le solite cose», come del resto era avvenuto a Londra </a:t>
            </a:r>
            <a:br>
              <a:rPr lang="it-IT" sz="1600" dirty="0">
                <a:solidFill>
                  <a:srgbClr val="6F2B15"/>
                </a:solidFill>
              </a:rPr>
            </a:br>
            <a:r>
              <a:rPr lang="it-IT" sz="1600" dirty="0">
                <a:solidFill>
                  <a:srgbClr val="6F2B15"/>
                </a:solidFill>
              </a:rPr>
              <a:t>con Chamberlain e Mc Donald. Incontri, </a:t>
            </a:r>
            <a:br>
              <a:rPr lang="it-IT" sz="1600" dirty="0">
                <a:solidFill>
                  <a:srgbClr val="6F2B15"/>
                </a:solidFill>
              </a:rPr>
            </a:br>
            <a:r>
              <a:rPr lang="it-IT" sz="1600" dirty="0">
                <a:solidFill>
                  <a:srgbClr val="6F2B15"/>
                </a:solidFill>
              </a:rPr>
              <a:t>concluderà Edda, assolutamente informali. </a:t>
            </a:r>
            <a:br>
              <a:rPr lang="it-IT" sz="1600" dirty="0">
                <a:solidFill>
                  <a:srgbClr val="6F2B15"/>
                </a:solidFill>
              </a:rPr>
            </a:br>
            <a:r>
              <a:rPr lang="it-IT" sz="1600" dirty="0">
                <a:solidFill>
                  <a:srgbClr val="6F2B15"/>
                </a:solidFill>
              </a:rPr>
              <a:t>Come moglie del Ministro degli Esteri </a:t>
            </a:r>
            <a:br>
              <a:rPr lang="it-IT" sz="1600" dirty="0">
                <a:solidFill>
                  <a:srgbClr val="6F2B15"/>
                </a:solidFill>
              </a:rPr>
            </a:br>
            <a:r>
              <a:rPr lang="it-IT" sz="1600" dirty="0">
                <a:solidFill>
                  <a:srgbClr val="6F2B15"/>
                </a:solidFill>
              </a:rPr>
              <a:t>non potevo che seguire </a:t>
            </a:r>
            <a:br>
              <a:rPr lang="it-IT" sz="1600" dirty="0">
                <a:solidFill>
                  <a:srgbClr val="6F2B15"/>
                </a:solidFill>
              </a:rPr>
            </a:br>
            <a:r>
              <a:rPr lang="it-IT" sz="1600" dirty="0">
                <a:solidFill>
                  <a:srgbClr val="6F2B15"/>
                </a:solidFill>
              </a:rPr>
              <a:t>le direttive che mi venivano date e che erano esclusivamente mondane, seguendo il precetto sempre trovato esatto che molto si ottiene </a:t>
            </a:r>
            <a:br>
              <a:rPr lang="it-IT" sz="1600" dirty="0">
                <a:solidFill>
                  <a:srgbClr val="6F2B15"/>
                </a:solidFill>
              </a:rPr>
            </a:br>
            <a:r>
              <a:rPr lang="it-IT" sz="1600" dirty="0">
                <a:solidFill>
                  <a:srgbClr val="6F2B15"/>
                </a:solidFill>
              </a:rPr>
              <a:t>dopo un buon pranzo, ottimi vini, </a:t>
            </a:r>
            <a:br>
              <a:rPr lang="it-IT" sz="1600" dirty="0">
                <a:solidFill>
                  <a:srgbClr val="6F2B15"/>
                </a:solidFill>
              </a:rPr>
            </a:br>
            <a:r>
              <a:rPr lang="it-IT" sz="1600" dirty="0">
                <a:solidFill>
                  <a:srgbClr val="6F2B15"/>
                </a:solidFill>
              </a:rPr>
              <a:t>bella casa e piacevole compagnia».</a:t>
            </a:r>
            <a:r>
              <a:rPr lang="it-IT" sz="1600" dirty="0"/>
              <a:t>	</a:t>
            </a:r>
          </a:p>
        </p:txBody>
      </p:sp>
      <p:pic>
        <p:nvPicPr>
          <p:cNvPr id="4" name="Immagine 3">
            <a:extLst>
              <a:ext uri="{FF2B5EF4-FFF2-40B4-BE49-F238E27FC236}">
                <a16:creationId xmlns:a16="http://schemas.microsoft.com/office/drawing/2014/main" id="{EE616DC7-EDD9-D74E-551E-41F2FD52CDC7}"/>
              </a:ext>
            </a:extLst>
          </p:cNvPr>
          <p:cNvPicPr>
            <a:picLocks noChangeAspect="1"/>
          </p:cNvPicPr>
          <p:nvPr/>
        </p:nvPicPr>
        <p:blipFill>
          <a:blip r:embed="rId2">
            <a:lum/>
            <a:alphaModFix/>
          </a:blip>
          <a:srcRect/>
          <a:stretch>
            <a:fillRect/>
          </a:stretch>
        </p:blipFill>
        <p:spPr bwMode="auto">
          <a:xfrm>
            <a:off x="467544" y="2276872"/>
            <a:ext cx="2812319"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312198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2565F4-CEC3-43F0-7889-FBA458C47C7C}"/>
              </a:ext>
            </a:extLst>
          </p:cNvPr>
          <p:cNvSpPr>
            <a:spLocks noGrp="1"/>
          </p:cNvSpPr>
          <p:nvPr>
            <p:ph type="title"/>
          </p:nvPr>
        </p:nvSpPr>
        <p:spPr>
          <a:xfrm>
            <a:off x="1907704" y="5229200"/>
            <a:ext cx="2664296" cy="1628800"/>
          </a:xfrm>
        </p:spPr>
        <p:txBody>
          <a:bodyPr/>
          <a:lstStyle/>
          <a:p>
            <a:pPr algn="r"/>
            <a:r>
              <a:rPr lang="it-IT" sz="1600" dirty="0">
                <a:solidFill>
                  <a:srgbClr val="002060"/>
                </a:solidFill>
              </a:rPr>
              <a:t>Palmiro Togliatti, </a:t>
            </a:r>
            <a:br>
              <a:rPr lang="it-IT" sz="1600" dirty="0">
                <a:solidFill>
                  <a:srgbClr val="002060"/>
                </a:solidFill>
              </a:rPr>
            </a:br>
            <a:r>
              <a:rPr lang="it-IT" sz="1600" dirty="0">
                <a:solidFill>
                  <a:srgbClr val="002060"/>
                </a:solidFill>
              </a:rPr>
              <a:t>Ministro della Giustizia </a:t>
            </a:r>
            <a:br>
              <a:rPr lang="it-IT" sz="1600" dirty="0">
                <a:solidFill>
                  <a:srgbClr val="002060"/>
                </a:solidFill>
              </a:rPr>
            </a:br>
            <a:r>
              <a:rPr lang="it-IT" sz="1600" dirty="0">
                <a:solidFill>
                  <a:srgbClr val="002060"/>
                </a:solidFill>
              </a:rPr>
              <a:t>nel 1° Governo Nazionale </a:t>
            </a:r>
            <a:br>
              <a:rPr lang="it-IT" sz="1600" dirty="0">
                <a:solidFill>
                  <a:srgbClr val="002060"/>
                </a:solidFill>
              </a:rPr>
            </a:br>
            <a:r>
              <a:rPr lang="it-IT" sz="1600" dirty="0">
                <a:solidFill>
                  <a:srgbClr val="002060"/>
                </a:solidFill>
              </a:rPr>
              <a:t>del dopoguerra.</a:t>
            </a:r>
          </a:p>
        </p:txBody>
      </p:sp>
      <p:pic>
        <p:nvPicPr>
          <p:cNvPr id="4" name="Immagine 3">
            <a:extLst>
              <a:ext uri="{FF2B5EF4-FFF2-40B4-BE49-F238E27FC236}">
                <a16:creationId xmlns:a16="http://schemas.microsoft.com/office/drawing/2014/main" id="{7B0655F4-4756-7FD0-AE3F-226450DC7229}"/>
              </a:ext>
            </a:extLst>
          </p:cNvPr>
          <p:cNvPicPr>
            <a:picLocks noChangeAspect="1"/>
          </p:cNvPicPr>
          <p:nvPr/>
        </p:nvPicPr>
        <p:blipFill>
          <a:blip r:embed="rId2"/>
          <a:stretch>
            <a:fillRect/>
          </a:stretch>
        </p:blipFill>
        <p:spPr>
          <a:xfrm>
            <a:off x="4932040" y="1844824"/>
            <a:ext cx="4211960" cy="5013176"/>
          </a:xfrm>
          <a:prstGeom prst="rect">
            <a:avLst/>
          </a:prstGeom>
        </p:spPr>
      </p:pic>
    </p:spTree>
    <p:extLst>
      <p:ext uri="{BB962C8B-B14F-4D97-AF65-F5344CB8AC3E}">
        <p14:creationId xmlns:p14="http://schemas.microsoft.com/office/powerpoint/2010/main" val="846124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A1342A-5A3E-2B49-E32B-A31E21864057}"/>
              </a:ext>
            </a:extLst>
          </p:cNvPr>
          <p:cNvPicPr>
            <a:picLocks noChangeAspect="1"/>
          </p:cNvPicPr>
          <p:nvPr/>
        </p:nvPicPr>
        <p:blipFill>
          <a:blip r:embed="rId2">
            <a:lum/>
            <a:alphaModFix/>
          </a:blip>
          <a:srcRect/>
          <a:stretch>
            <a:fillRect/>
          </a:stretch>
        </p:blipFill>
        <p:spPr bwMode="auto">
          <a:xfrm>
            <a:off x="416636" y="1268760"/>
            <a:ext cx="8310727" cy="4936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22279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AA153C-E281-01C0-A67E-E45BB8034946}"/>
              </a:ext>
            </a:extLst>
          </p:cNvPr>
          <p:cNvSpPr>
            <a:spLocks noGrp="1"/>
          </p:cNvSpPr>
          <p:nvPr>
            <p:ph type="title"/>
          </p:nvPr>
        </p:nvSpPr>
        <p:spPr>
          <a:xfrm>
            <a:off x="457200" y="5877272"/>
            <a:ext cx="8135938" cy="980728"/>
          </a:xfrm>
        </p:spPr>
        <p:txBody>
          <a:bodyPr/>
          <a:lstStyle/>
          <a:p>
            <a:endParaRPr lang="it-IT" dirty="0"/>
          </a:p>
        </p:txBody>
      </p:sp>
      <p:pic>
        <p:nvPicPr>
          <p:cNvPr id="3" name="Immagine 2">
            <a:extLst>
              <a:ext uri="{FF2B5EF4-FFF2-40B4-BE49-F238E27FC236}">
                <a16:creationId xmlns:a16="http://schemas.microsoft.com/office/drawing/2014/main" id="{FCD65EA4-BBC3-4110-F535-E8BEC5C94F64}"/>
              </a:ext>
            </a:extLst>
          </p:cNvPr>
          <p:cNvPicPr>
            <a:picLocks noChangeAspect="1"/>
          </p:cNvPicPr>
          <p:nvPr/>
        </p:nvPicPr>
        <p:blipFill>
          <a:blip r:embed="rId2">
            <a:lum/>
            <a:alphaModFix/>
          </a:blip>
          <a:srcRect/>
          <a:stretch>
            <a:fillRect/>
          </a:stretch>
        </p:blipFill>
        <p:spPr>
          <a:xfrm>
            <a:off x="801718" y="-7475"/>
            <a:ext cx="7540563" cy="6857643"/>
          </a:xfrm>
          <a:prstGeom prst="rect">
            <a:avLst/>
          </a:prstGeom>
          <a:noFill/>
          <a:ln cap="flat">
            <a:noFill/>
          </a:ln>
        </p:spPr>
      </p:pic>
    </p:spTree>
    <p:extLst>
      <p:ext uri="{BB962C8B-B14F-4D97-AF65-F5344CB8AC3E}">
        <p14:creationId xmlns:p14="http://schemas.microsoft.com/office/powerpoint/2010/main" val="5030433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BE80AE3-0DB1-2CA5-70A9-F641E0BB0170}"/>
              </a:ext>
            </a:extLst>
          </p:cNvPr>
          <p:cNvPicPr>
            <a:picLocks noChangeAspect="1"/>
          </p:cNvPicPr>
          <p:nvPr/>
        </p:nvPicPr>
        <p:blipFill>
          <a:blip r:embed="rId2"/>
          <a:stretch>
            <a:fillRect/>
          </a:stretch>
        </p:blipFill>
        <p:spPr>
          <a:xfrm>
            <a:off x="899984" y="2276872"/>
            <a:ext cx="6884209" cy="4581128"/>
          </a:xfrm>
          <a:prstGeom prst="rect">
            <a:avLst/>
          </a:prstGeom>
        </p:spPr>
      </p:pic>
    </p:spTree>
    <p:extLst>
      <p:ext uri="{BB962C8B-B14F-4D97-AF65-F5344CB8AC3E}">
        <p14:creationId xmlns:p14="http://schemas.microsoft.com/office/powerpoint/2010/main" val="1167094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dda Ciano e il comunista. La partenza da Lipari.mp4">
            <a:hlinkClick r:id="" action="ppaction://media"/>
            <a:extLst>
              <a:ext uri="{FF2B5EF4-FFF2-40B4-BE49-F238E27FC236}">
                <a16:creationId xmlns:a16="http://schemas.microsoft.com/office/drawing/2014/main" id="{FB67BD42-E7BE-1CC4-0158-E1488CE181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41145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FA4E4B-EFCC-C980-AD08-1B1B442A2524}"/>
              </a:ext>
            </a:extLst>
          </p:cNvPr>
          <p:cNvSpPr>
            <a:spLocks noGrp="1"/>
          </p:cNvSpPr>
          <p:nvPr>
            <p:ph type="title"/>
          </p:nvPr>
        </p:nvSpPr>
        <p:spPr>
          <a:xfrm>
            <a:off x="3779912" y="1299139"/>
            <a:ext cx="5040560" cy="4259721"/>
          </a:xfrm>
        </p:spPr>
        <p:txBody>
          <a:bodyPr/>
          <a:lstStyle/>
          <a:p>
            <a:pPr>
              <a:lnSpc>
                <a:spcPct val="130000"/>
              </a:lnSpc>
            </a:pPr>
            <a:r>
              <a:rPr lang="it-IT" sz="1800" b="1" kern="150" dirty="0">
                <a:solidFill>
                  <a:srgbClr val="7030A0"/>
                </a:solidFill>
                <a:effectLst/>
                <a:latin typeface="Geneva" panose="020B0503030404040204" pitchFamily="34" charset="0"/>
                <a:ea typeface="Arial Unicode MS" panose="020B0604020202020204" pitchFamily="34" charset="-128"/>
                <a:cs typeface="Arial Unicode MS" panose="020B0604020202020204" pitchFamily="34" charset="-128"/>
              </a:rPr>
              <a:t>Da Roma Edda scrive a Leonida:</a:t>
            </a:r>
            <a:br>
              <a:rPr lang="it-IT" sz="1600" kern="150" dirty="0">
                <a:effectLst/>
                <a:latin typeface="Times New Roman" panose="02020603050405020304" pitchFamily="18" charset="0"/>
                <a:ea typeface="Arial Unicode MS" panose="020B0604020202020204" pitchFamily="34" charset="-128"/>
                <a:cs typeface="Arial Unicode MS" panose="020B0604020202020204" pitchFamily="34" charset="-128"/>
              </a:rPr>
            </a:br>
            <a: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«Spero che voi siate infelice e soffriate </a:t>
            </a:r>
            <a:b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a causa di Ellenica». </a:t>
            </a:r>
            <a:b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b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Mio carissimo e unico comunista, vi amo assai. </a:t>
            </a:r>
            <a:br>
              <a:rPr lang="it-IT" sz="1600" b="1"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00B0F0"/>
                </a:solidFill>
                <a:effectLst/>
                <a:latin typeface="Geneva" panose="020B0503030404040204" pitchFamily="34" charset="0"/>
                <a:ea typeface="Arial Unicode MS" panose="020B0604020202020204" pitchFamily="34" charset="-128"/>
                <a:cs typeface="Arial Unicode MS" panose="020B0604020202020204" pitchFamily="34" charset="-128"/>
              </a:rPr>
              <a:t>Adoro le vostre effusioni in inglese»</a:t>
            </a:r>
            <a:b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b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8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t>Lettera del 31 agosto 1946</a:t>
            </a:r>
            <a:br>
              <a:rPr lang="it-IT" sz="18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br>
              <a:rPr lang="it-IT" sz="1600" b="1" kern="150" dirty="0">
                <a:solidFill>
                  <a:srgbClr val="0070C0"/>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t>«Sono rammollita dal caldo. </a:t>
            </a:r>
            <a:b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t>Sogno ad occhi aperti la calma delle notti </a:t>
            </a:r>
            <a:b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t>di Lipari, dell’acqua blu, delle incantevoli sciocchezze che una voce, </a:t>
            </a:r>
            <a:b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t>a volte dolce e profonda </a:t>
            </a:r>
            <a:b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br>
            <a:r>
              <a:rPr lang="it-IT" sz="1600" b="1" kern="150" dirty="0">
                <a:solidFill>
                  <a:srgbClr val="B913C9"/>
                </a:solidFill>
                <a:effectLst/>
                <a:latin typeface="Geneva" panose="020B0503030404040204" pitchFamily="34" charset="0"/>
                <a:ea typeface="Arial Unicode MS" panose="020B0604020202020204" pitchFamily="34" charset="-128"/>
                <a:cs typeface="Arial Unicode MS" panose="020B0604020202020204" pitchFamily="34" charset="-128"/>
              </a:rPr>
              <a:t>mi sussurrava nell’orecchio»</a:t>
            </a:r>
            <a:br>
              <a:rPr lang="it-IT" sz="1800" kern="150" dirty="0">
                <a:effectLst/>
                <a:latin typeface="Times New Roman" panose="02020603050405020304" pitchFamily="18" charset="0"/>
                <a:ea typeface="Arial Unicode MS" panose="020B0604020202020204" pitchFamily="34" charset="-128"/>
                <a:cs typeface="Arial Unicode MS" panose="020B0604020202020204" pitchFamily="34" charset="-128"/>
              </a:rPr>
            </a:br>
            <a:endParaRPr lang="it-IT" sz="1600" dirty="0"/>
          </a:p>
        </p:txBody>
      </p:sp>
      <p:pic>
        <p:nvPicPr>
          <p:cNvPr id="3" name="Immagine 2">
            <a:extLst>
              <a:ext uri="{FF2B5EF4-FFF2-40B4-BE49-F238E27FC236}">
                <a16:creationId xmlns:a16="http://schemas.microsoft.com/office/drawing/2014/main" id="{2CE0C60B-D62E-0CA5-5EB9-39D16CB39385}"/>
              </a:ext>
            </a:extLst>
          </p:cNvPr>
          <p:cNvPicPr>
            <a:picLocks noChangeAspect="1"/>
          </p:cNvPicPr>
          <p:nvPr/>
        </p:nvPicPr>
        <p:blipFill>
          <a:blip r:embed="rId2">
            <a:lum/>
            <a:alphaModFix/>
          </a:blip>
          <a:srcRect/>
          <a:stretch>
            <a:fillRect/>
          </a:stretch>
        </p:blipFill>
        <p:spPr bwMode="auto">
          <a:xfrm>
            <a:off x="107504" y="908720"/>
            <a:ext cx="3816424" cy="4824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135641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40E9E0-42A6-2D0D-9A72-A4E5E73AF9C4}"/>
              </a:ext>
            </a:extLst>
          </p:cNvPr>
          <p:cNvSpPr>
            <a:spLocks noGrp="1"/>
          </p:cNvSpPr>
          <p:nvPr>
            <p:ph type="title"/>
          </p:nvPr>
        </p:nvSpPr>
        <p:spPr>
          <a:xfrm>
            <a:off x="5508104" y="548680"/>
            <a:ext cx="3085034" cy="2016224"/>
          </a:xfrm>
        </p:spPr>
        <p:txBody>
          <a:bodyPr/>
          <a:lstStyle/>
          <a:p>
            <a:pPr algn="l"/>
            <a:br>
              <a:rPr lang="it-IT" sz="1600" dirty="0">
                <a:solidFill>
                  <a:srgbClr val="002060"/>
                </a:solidFill>
              </a:rPr>
            </a:br>
            <a:br>
              <a:rPr lang="it-IT" sz="1600" dirty="0">
                <a:solidFill>
                  <a:srgbClr val="002060"/>
                </a:solidFill>
              </a:rPr>
            </a:br>
            <a:br>
              <a:rPr lang="it-IT" sz="1600" dirty="0">
                <a:solidFill>
                  <a:srgbClr val="002060"/>
                </a:solidFill>
              </a:rPr>
            </a:br>
            <a:br>
              <a:rPr lang="it-IT" sz="1600" dirty="0">
                <a:solidFill>
                  <a:srgbClr val="002060"/>
                </a:solidFill>
              </a:rPr>
            </a:br>
            <a:br>
              <a:rPr lang="it-IT" sz="1600" dirty="0">
                <a:solidFill>
                  <a:srgbClr val="002060"/>
                </a:solidFill>
              </a:rPr>
            </a:br>
            <a:r>
              <a:rPr lang="it-IT" sz="1600" dirty="0">
                <a:solidFill>
                  <a:srgbClr val="002060"/>
                </a:solidFill>
              </a:rPr>
              <a:t>Lipari. Piazza Mazzini,</a:t>
            </a:r>
            <a:br>
              <a:rPr lang="it-IT" sz="1600" dirty="0">
                <a:solidFill>
                  <a:srgbClr val="002060"/>
                </a:solidFill>
              </a:rPr>
            </a:br>
            <a:r>
              <a:rPr lang="it-IT" sz="1600" dirty="0">
                <a:solidFill>
                  <a:srgbClr val="002060"/>
                </a:solidFill>
              </a:rPr>
              <a:t>ex Piazza d’Armi, </a:t>
            </a:r>
            <a:br>
              <a:rPr lang="it-IT" sz="1600" dirty="0">
                <a:solidFill>
                  <a:srgbClr val="002060"/>
                </a:solidFill>
              </a:rPr>
            </a:br>
            <a:r>
              <a:rPr lang="it-IT" sz="1600" dirty="0">
                <a:solidFill>
                  <a:srgbClr val="002060"/>
                </a:solidFill>
              </a:rPr>
              <a:t>in una cartolina anni ’40.</a:t>
            </a:r>
            <a:br>
              <a:rPr lang="it-IT" sz="1600" dirty="0"/>
            </a:br>
            <a:br>
              <a:rPr lang="it-IT" sz="1600" dirty="0"/>
            </a:br>
            <a:br>
              <a:rPr lang="it-IT" sz="1600" dirty="0"/>
            </a:br>
            <a:br>
              <a:rPr lang="it-IT" sz="1600" dirty="0"/>
            </a:br>
            <a:br>
              <a:rPr lang="it-IT" sz="1600" dirty="0"/>
            </a:br>
            <a:endParaRPr lang="it-IT" sz="1600" dirty="0"/>
          </a:p>
        </p:txBody>
      </p:sp>
      <p:sp>
        <p:nvSpPr>
          <p:cNvPr id="3" name="Segnaposto contenuto 2">
            <a:extLst>
              <a:ext uri="{FF2B5EF4-FFF2-40B4-BE49-F238E27FC236}">
                <a16:creationId xmlns:a16="http://schemas.microsoft.com/office/drawing/2014/main" id="{98F417A2-DF69-57ED-AE55-B7A8E272DDC5}"/>
              </a:ext>
            </a:extLst>
          </p:cNvPr>
          <p:cNvSpPr>
            <a:spLocks noGrp="1"/>
          </p:cNvSpPr>
          <p:nvPr>
            <p:ph idx="1"/>
          </p:nvPr>
        </p:nvSpPr>
        <p:spPr>
          <a:xfrm>
            <a:off x="457200" y="4797152"/>
            <a:ext cx="4834880" cy="1728192"/>
          </a:xfrm>
        </p:spPr>
        <p:txBody>
          <a:bodyPr/>
          <a:lstStyle/>
          <a:p>
            <a:r>
              <a:rPr lang="it-IT" sz="1600" dirty="0">
                <a:solidFill>
                  <a:srgbClr val="0070C0"/>
                </a:solidFill>
              </a:rPr>
              <a:t>«Tu solo col tuo cuore consigliati:</a:t>
            </a:r>
          </a:p>
          <a:p>
            <a:r>
              <a:rPr lang="it-IT" sz="1600" dirty="0">
                <a:solidFill>
                  <a:srgbClr val="0070C0"/>
                </a:solidFill>
              </a:rPr>
              <a:t>Io ti dirò le due rotte».</a:t>
            </a:r>
          </a:p>
          <a:p>
            <a:r>
              <a:rPr lang="it-IT" sz="1600" i="1" dirty="0">
                <a:solidFill>
                  <a:srgbClr val="B913C9"/>
                </a:solidFill>
              </a:rPr>
              <a:t>                          La maga Circe a Ulisse</a:t>
            </a:r>
          </a:p>
          <a:p>
            <a:r>
              <a:rPr lang="it-IT" sz="1600" i="1" dirty="0">
                <a:solidFill>
                  <a:srgbClr val="B913C9"/>
                </a:solidFill>
              </a:rPr>
              <a:t>				   nell’Odisse di Omero.</a:t>
            </a:r>
          </a:p>
        </p:txBody>
      </p:sp>
      <p:pic>
        <p:nvPicPr>
          <p:cNvPr id="4" name="Immagine 3">
            <a:extLst>
              <a:ext uri="{FF2B5EF4-FFF2-40B4-BE49-F238E27FC236}">
                <a16:creationId xmlns:a16="http://schemas.microsoft.com/office/drawing/2014/main" id="{33A6758E-78EE-11EB-A3E2-1961646CAD27}"/>
              </a:ext>
            </a:extLst>
          </p:cNvPr>
          <p:cNvPicPr>
            <a:picLocks noChangeAspect="1"/>
          </p:cNvPicPr>
          <p:nvPr/>
        </p:nvPicPr>
        <p:blipFill>
          <a:blip r:embed="rId2"/>
          <a:stretch>
            <a:fillRect/>
          </a:stretch>
        </p:blipFill>
        <p:spPr>
          <a:xfrm>
            <a:off x="-1199499" y="0"/>
            <a:ext cx="6491579" cy="4547200"/>
          </a:xfrm>
          <a:prstGeom prst="rect">
            <a:avLst/>
          </a:prstGeom>
        </p:spPr>
      </p:pic>
      <p:pic>
        <p:nvPicPr>
          <p:cNvPr id="5" name="Segnaposto contenuto 7">
            <a:extLst>
              <a:ext uri="{FF2B5EF4-FFF2-40B4-BE49-F238E27FC236}">
                <a16:creationId xmlns:a16="http://schemas.microsoft.com/office/drawing/2014/main" id="{09E53E56-9680-37D6-14EB-3C6B49D9B9FB}"/>
              </a:ext>
            </a:extLst>
          </p:cNvPr>
          <p:cNvPicPr>
            <a:picLocks noChangeAspect="1"/>
          </p:cNvPicPr>
          <p:nvPr/>
        </p:nvPicPr>
        <p:blipFill>
          <a:blip r:embed="rId3"/>
          <a:stretch>
            <a:fillRect/>
          </a:stretch>
        </p:blipFill>
        <p:spPr bwMode="auto">
          <a:xfrm>
            <a:off x="5292081" y="2564904"/>
            <a:ext cx="3691614" cy="43105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169325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3DAEF7-8400-B75B-5481-EDA01F9F170D}"/>
              </a:ext>
            </a:extLst>
          </p:cNvPr>
          <p:cNvSpPr>
            <a:spLocks noGrp="1"/>
          </p:cNvSpPr>
          <p:nvPr>
            <p:ph type="title"/>
          </p:nvPr>
        </p:nvSpPr>
        <p:spPr>
          <a:xfrm>
            <a:off x="457200" y="5733256"/>
            <a:ext cx="8135938" cy="1124744"/>
          </a:xfrm>
        </p:spPr>
        <p:txBody>
          <a:bodyPr/>
          <a:lstStyle/>
          <a:p>
            <a:r>
              <a:rPr lang="it-IT" sz="1600" dirty="0"/>
              <a:t>Edda Ciano ad una serata a Roma.</a:t>
            </a:r>
          </a:p>
        </p:txBody>
      </p:sp>
      <p:pic>
        <p:nvPicPr>
          <p:cNvPr id="3" name="Immagine 2">
            <a:extLst>
              <a:ext uri="{FF2B5EF4-FFF2-40B4-BE49-F238E27FC236}">
                <a16:creationId xmlns:a16="http://schemas.microsoft.com/office/drawing/2014/main" id="{B2E52D20-86AC-9070-E763-20EE18F2C34B}"/>
              </a:ext>
            </a:extLst>
          </p:cNvPr>
          <p:cNvPicPr>
            <a:picLocks noChangeAspect="1"/>
          </p:cNvPicPr>
          <p:nvPr/>
        </p:nvPicPr>
        <p:blipFill>
          <a:blip r:embed="rId2">
            <a:lum/>
            <a:alphaModFix/>
          </a:blip>
          <a:srcRect/>
          <a:stretch>
            <a:fillRect/>
          </a:stretch>
        </p:blipFill>
        <p:spPr>
          <a:xfrm>
            <a:off x="773971" y="404664"/>
            <a:ext cx="7502395" cy="5696995"/>
          </a:xfrm>
          <a:prstGeom prst="rect">
            <a:avLst/>
          </a:prstGeom>
          <a:noFill/>
          <a:ln cap="flat">
            <a:noFill/>
          </a:ln>
        </p:spPr>
      </p:pic>
    </p:spTree>
    <p:extLst>
      <p:ext uri="{BB962C8B-B14F-4D97-AF65-F5344CB8AC3E}">
        <p14:creationId xmlns:p14="http://schemas.microsoft.com/office/powerpoint/2010/main" val="26630697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94577-7DA9-7EC8-DE81-D1483031DD69}"/>
              </a:ext>
            </a:extLst>
          </p:cNvPr>
          <p:cNvSpPr>
            <a:spLocks noGrp="1"/>
          </p:cNvSpPr>
          <p:nvPr>
            <p:ph type="title"/>
          </p:nvPr>
        </p:nvSpPr>
        <p:spPr>
          <a:xfrm>
            <a:off x="457200" y="5085184"/>
            <a:ext cx="8135938" cy="1772816"/>
          </a:xfrm>
        </p:spPr>
        <p:txBody>
          <a:bodyPr/>
          <a:lstStyle/>
          <a:p>
            <a:r>
              <a:rPr lang="it-IT" sz="1600" dirty="0"/>
              <a:t>Livorno. Il cimitero della Purificazione.</a:t>
            </a:r>
          </a:p>
        </p:txBody>
      </p:sp>
      <p:pic>
        <p:nvPicPr>
          <p:cNvPr id="3" name="Immagine 2">
            <a:extLst>
              <a:ext uri="{FF2B5EF4-FFF2-40B4-BE49-F238E27FC236}">
                <a16:creationId xmlns:a16="http://schemas.microsoft.com/office/drawing/2014/main" id="{70896167-0B21-7B2B-4E71-C1F0FFDE18A3}"/>
              </a:ext>
            </a:extLst>
          </p:cNvPr>
          <p:cNvPicPr>
            <a:picLocks noChangeAspect="1"/>
          </p:cNvPicPr>
          <p:nvPr/>
        </p:nvPicPr>
        <p:blipFill>
          <a:blip r:embed="rId2">
            <a:lum/>
            <a:alphaModFix/>
          </a:blip>
          <a:srcRect/>
          <a:stretch>
            <a:fillRect/>
          </a:stretch>
        </p:blipFill>
        <p:spPr bwMode="auto">
          <a:xfrm>
            <a:off x="1187624" y="548680"/>
            <a:ext cx="6497700" cy="4865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2221497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AE6FA8-6A0E-CBD6-99F4-0F884A6CD675}"/>
              </a:ext>
            </a:extLst>
          </p:cNvPr>
          <p:cNvSpPr>
            <a:spLocks noGrp="1"/>
          </p:cNvSpPr>
          <p:nvPr>
            <p:ph type="title"/>
          </p:nvPr>
        </p:nvSpPr>
        <p:spPr>
          <a:xfrm>
            <a:off x="457200" y="5661248"/>
            <a:ext cx="7787208" cy="1196752"/>
          </a:xfrm>
        </p:spPr>
        <p:txBody>
          <a:bodyPr/>
          <a:lstStyle/>
          <a:p>
            <a:r>
              <a:rPr lang="it-IT" sz="1600" dirty="0"/>
              <a:t>Epigrafe di Edda Mussolini-Ciano al Cimitero della Purificazione di Livorno.</a:t>
            </a:r>
          </a:p>
        </p:txBody>
      </p:sp>
      <p:pic>
        <p:nvPicPr>
          <p:cNvPr id="3" name="Immagine 2">
            <a:extLst>
              <a:ext uri="{FF2B5EF4-FFF2-40B4-BE49-F238E27FC236}">
                <a16:creationId xmlns:a16="http://schemas.microsoft.com/office/drawing/2014/main" id="{4B4B1555-96A0-8CD8-C77D-3B1626245569}"/>
              </a:ext>
            </a:extLst>
          </p:cNvPr>
          <p:cNvPicPr>
            <a:picLocks noChangeAspect="1"/>
          </p:cNvPicPr>
          <p:nvPr/>
        </p:nvPicPr>
        <p:blipFill>
          <a:blip r:embed="rId2">
            <a:lum/>
            <a:alphaModFix/>
          </a:blip>
          <a:srcRect/>
          <a:stretch>
            <a:fillRect/>
          </a:stretch>
        </p:blipFill>
        <p:spPr bwMode="auto">
          <a:xfrm>
            <a:off x="1115616" y="998112"/>
            <a:ext cx="6370495" cy="467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1048407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4BEAD9D-7927-3C9D-D5D6-3CBEDD40D93B}"/>
              </a:ext>
            </a:extLst>
          </p:cNvPr>
          <p:cNvPicPr>
            <a:picLocks noChangeAspect="1"/>
          </p:cNvPicPr>
          <p:nvPr/>
        </p:nvPicPr>
        <p:blipFill>
          <a:blip r:embed="rId2">
            <a:lum/>
            <a:alphaModFix/>
          </a:blip>
          <a:srcRect/>
          <a:stretch>
            <a:fillRect/>
          </a:stretch>
        </p:blipFill>
        <p:spPr>
          <a:xfrm>
            <a:off x="395536" y="381241"/>
            <a:ext cx="3720602" cy="6095518"/>
          </a:xfrm>
          <a:prstGeom prst="rect">
            <a:avLst/>
          </a:prstGeom>
          <a:noFill/>
          <a:ln cap="flat">
            <a:noFill/>
          </a:ln>
        </p:spPr>
      </p:pic>
      <p:pic>
        <p:nvPicPr>
          <p:cNvPr id="4" name="Immagine 3">
            <a:extLst>
              <a:ext uri="{FF2B5EF4-FFF2-40B4-BE49-F238E27FC236}">
                <a16:creationId xmlns:a16="http://schemas.microsoft.com/office/drawing/2014/main" id="{320FFCB1-EB82-84BB-FFC9-7F30BECCC671}"/>
              </a:ext>
            </a:extLst>
          </p:cNvPr>
          <p:cNvPicPr>
            <a:picLocks noChangeAspect="1"/>
          </p:cNvPicPr>
          <p:nvPr/>
        </p:nvPicPr>
        <p:blipFill>
          <a:blip r:embed="rId3">
            <a:lum/>
            <a:alphaModFix/>
          </a:blip>
          <a:srcRect/>
          <a:stretch>
            <a:fillRect/>
          </a:stretch>
        </p:blipFill>
        <p:spPr bwMode="auto">
          <a:xfrm>
            <a:off x="4644008" y="381241"/>
            <a:ext cx="3830322" cy="6095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972481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2700F8"/>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340768"/>
            <a:ext cx="8135938" cy="4691732"/>
          </a:xfrm>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 2 maggio 2024</a:t>
            </a:r>
          </a:p>
          <a:p>
            <a:pPr algn="ctr"/>
            <a:endParaRPr lang="it-IT" dirty="0">
              <a:solidFill>
                <a:schemeClr val="accent6">
                  <a:lumMod val="40000"/>
                  <a:lumOff val="60000"/>
                </a:schemeClr>
              </a:solidFill>
            </a:endParaRPr>
          </a:p>
          <a:p>
            <a:pPr lvl="0" algn="ctr">
              <a:lnSpc>
                <a:spcPct val="90000"/>
              </a:lnSpc>
            </a:pPr>
            <a:r>
              <a:rPr lang="it-IT" sz="8000" dirty="0">
                <a:solidFill>
                  <a:srgbClr val="FF0000"/>
                </a:solidFill>
                <a:latin typeface="Arial" pitchFamily="34"/>
                <a:cs typeface="Arial" pitchFamily="34"/>
              </a:rPr>
              <a:t>AMARCORD</a:t>
            </a:r>
            <a:endParaRPr lang="it-IT" sz="8000" i="1" dirty="0">
              <a:solidFill>
                <a:srgbClr val="FF0000"/>
              </a:solidFill>
              <a:latin typeface="Arial" pitchFamily="34"/>
              <a:cs typeface="Arial" pitchFamily="34"/>
            </a:endParaRPr>
          </a:p>
          <a:p>
            <a:pPr lvl="0" algn="ctr"/>
            <a:r>
              <a:rPr lang="it-IT" sz="4400" i="1" dirty="0">
                <a:solidFill>
                  <a:srgbClr val="E9784F"/>
                </a:solidFill>
                <a:latin typeface="Arial" pitchFamily="34"/>
                <a:cs typeface="Arial" pitchFamily="34"/>
              </a:rPr>
              <a:t>Nostalgia di un mondo </a:t>
            </a:r>
          </a:p>
          <a:p>
            <a:pPr lvl="0" algn="ctr"/>
            <a:r>
              <a:rPr lang="it-IT" sz="4400" i="1" dirty="0">
                <a:solidFill>
                  <a:srgbClr val="E9784F"/>
                </a:solidFill>
                <a:latin typeface="Arial" pitchFamily="34"/>
                <a:cs typeface="Arial" pitchFamily="34"/>
              </a:rPr>
              <a:t>di provincia ormai lontano.</a:t>
            </a:r>
          </a:p>
          <a:p>
            <a:pPr algn="ctr">
              <a:lnSpc>
                <a:spcPct val="90000"/>
              </a:lnSpc>
            </a:pPr>
            <a:r>
              <a:rPr lang="it-IT" sz="4400" i="1" dirty="0">
                <a:solidFill>
                  <a:srgbClr val="0099FF"/>
                </a:solidFill>
                <a:latin typeface="Arial" pitchFamily="34"/>
                <a:cs typeface="Arial" pitchFamily="34"/>
              </a:rPr>
              <a:t>.</a:t>
            </a:r>
            <a:endParaRPr lang="it-IT" sz="4400" i="1" dirty="0">
              <a:solidFill>
                <a:srgbClr val="280099"/>
              </a:solidFill>
              <a:latin typeface="Arial" pitchFamily="34"/>
              <a:cs typeface="Arial" pitchFamily="34"/>
            </a:endParaRPr>
          </a:p>
          <a:p>
            <a:pPr lvl="0" algn="ctr">
              <a:lnSpc>
                <a:spcPct val="90000"/>
              </a:lnSpc>
            </a:pPr>
            <a:endParaRPr lang="it-IT" sz="4000" dirty="0">
              <a:solidFill>
                <a:srgbClr val="0099FF"/>
              </a:solidFill>
              <a:latin typeface="Arial" pitchFamily="34"/>
              <a:cs typeface="Arial" pitchFamily="34"/>
            </a:endParaRPr>
          </a:p>
        </p:txBody>
      </p:sp>
    </p:spTree>
    <p:extLst>
      <p:ext uri="{BB962C8B-B14F-4D97-AF65-F5344CB8AC3E}">
        <p14:creationId xmlns:p14="http://schemas.microsoft.com/office/powerpoint/2010/main" val="40115610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6752</TotalTime>
  <Words>1475</Words>
  <Application>Microsoft Macintosh PowerPoint</Application>
  <PresentationFormat>Presentazione su schermo (4:3)</PresentationFormat>
  <Paragraphs>102</Paragraphs>
  <Slides>98</Slides>
  <Notes>1</Notes>
  <HiddenSlides>0</HiddenSlides>
  <MMClips>7</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98</vt:i4>
      </vt:variant>
    </vt:vector>
  </HeadingPairs>
  <TitlesOfParts>
    <vt:vector size="102" baseType="lpstr">
      <vt:lpstr>Arial</vt:lpstr>
      <vt:lpstr>Geneva</vt:lpstr>
      <vt:lpstr>Times New Roman</vt:lpstr>
      <vt:lpstr>Tema di Office</vt:lpstr>
      <vt:lpstr>UTE – Università Cardinal Colombo - MILANO Giovedì,  18 aprile 2024</vt:lpstr>
      <vt:lpstr>La cover del libro.                            L’autore, il giornalista scrittore Marcello Sorgi.</vt:lpstr>
      <vt:lpstr>Edda Mussolini Ciano ai tempi d’oro.</vt:lpstr>
      <vt:lpstr>I GENITORI di EDDA Benito Amilcare Andrea Mussolini                                         Rachele Guidi </vt:lpstr>
      <vt:lpstr>Alessandro e Rosa Mussolini, genitori del Duce e nonni paterni di Edda.</vt:lpstr>
      <vt:lpstr>Edda bambina con i genitori Benito Mussolini e Rachele Guidi.</vt:lpstr>
      <vt:lpstr>Rachele, Benito Mussolini, Vittorio, Bruno e Edda ragazza sulla costiera romagnola.</vt:lpstr>
      <vt:lpstr>Mamma Rachele con tre dei 5 figli, Vittorio, Bruno e, dietro, Edda. </vt:lpstr>
      <vt:lpstr>Presentazione standard di PowerPoint</vt:lpstr>
      <vt:lpstr>Il centro di Milano nel primo ventennio del ‘900.</vt:lpstr>
      <vt:lpstr>Presentazione standard di PowerPoint</vt:lpstr>
      <vt:lpstr>Edda Mussolini giovane.</vt:lpstr>
      <vt:lpstr>"Sono riuscito  a sottomettere l'Italia,  ma non riuscirò mai  a sottomettere  mia figlia".</vt:lpstr>
      <vt:lpstr>Educandato di Porto Imperiale (FI).</vt:lpstr>
      <vt:lpstr>il Conte Gian Galeazzo Ciano.  (Livorno, 1903 – Verona, 12 gennaio 1944, fucilato a 41 anni) </vt:lpstr>
      <vt:lpstr>Roma, 24 aprile 1930. Le nozze di Edda Mussolini e Gian Galeazzo Ciano.</vt:lpstr>
      <vt:lpstr>I novelli sposi  al saluto fascista.</vt:lpstr>
      <vt:lpstr>Benito Amilcare Andrea Mussolini, il DUCE.</vt:lpstr>
      <vt:lpstr>19 giugno 1924. Delitto dell’oppositore socialista Giacomo Matteotti.</vt:lpstr>
      <vt:lpstr>Presentazione standard di PowerPoint</vt:lpstr>
      <vt:lpstr>Foto di rito davanti ai convitati, selezionatissimi.</vt:lpstr>
      <vt:lpstr>Invitati di rango al matrimonio del secolo.</vt:lpstr>
      <vt:lpstr>Presentazione standard di PowerPoint</vt:lpstr>
      <vt:lpstr>Il Conte Gian Galeazzo Ciano in divisa.</vt:lpstr>
      <vt:lpstr>La piazzetta di Capri negli anni ‘30 del Novecento.</vt:lpstr>
      <vt:lpstr>Edda e Gian Galeazzo Ciano, giovani sposi.</vt:lpstr>
      <vt:lpstr>Shanghai negli anni ‘30 del Novecento.</vt:lpstr>
      <vt:lpstr>Pechino 1931. Edda Ciano al centro, a destra le autorità cinesi  a sinistra due rappresentanti australiane.</vt:lpstr>
      <vt:lpstr>Gian Galeazzo Ciano Ministro degli Esteri con il re Zog d'Albania.</vt:lpstr>
      <vt:lpstr>14 gennaio 1939, Roma, Stazione Termini. Gian Galeazzo Ciano  e il Primo Ministro Inglese Sir Neville Chamberlain. Al centro il Duce.</vt:lpstr>
      <vt:lpstr>29 settembre 1938. Il Primo Ministro Inglese conversa con Mussolini e Ciano.</vt:lpstr>
      <vt:lpstr>1935. Edda Ciano con  due dei tre figli: Marzio (Mowgli) e Raimonda (Dindina). </vt:lpstr>
      <vt:lpstr>1935. Edda Ciano con la secondogenita Raimonda (Dindina) ad un evento mondano.</vt:lpstr>
      <vt:lpstr>Edda Ciano a teatro, sul palco d’onore.</vt:lpstr>
      <vt:lpstr>Edda, la figlia  prediletta del Duce.</vt:lpstr>
      <vt:lpstr>…col marito  ad una serata di gala.</vt:lpstr>
      <vt:lpstr>Presentazione standard di PowerPoint</vt:lpstr>
      <vt:lpstr>Edda Ciano, toilette da gran soirée!</vt:lpstr>
      <vt:lpstr>Presentazione standard di PowerPoint</vt:lpstr>
      <vt:lpstr>Presentazione standard di PowerPoint</vt:lpstr>
      <vt:lpstr>Il Duce in una  delle sue adunate «oceaniche».</vt:lpstr>
      <vt:lpstr>1936. Hitler e Mussolini e Il Patto d’acciaio,  «L’Asse Roma-Berlino».</vt:lpstr>
      <vt:lpstr>Roma, 6 maggio 1938. Re Vittorio Emanuele III, Adolf Hitler e il Duce Benito Mussolini.</vt:lpstr>
      <vt:lpstr>Roma 1938. Adolf Hitler e Benito Mussolini in auto alla parata ufficiale.</vt:lpstr>
      <vt:lpstr>Foto storica. 1° settembre 1939. Le truppe tedesche invadono la Polonia.</vt:lpstr>
      <vt:lpstr>Maria José del Belgio,  moglie dell'erede al trono,  Umberto di Savoia, ispettrice della Croce Rossa  negli anni della seconda  guerra mondiale.</vt:lpstr>
      <vt:lpstr>Edda Ciano, crocerossina  durante il secondo conflitto mondiale.</vt:lpstr>
      <vt:lpstr>Roma, 24-25 luglio 1943. La seduta del Gran Consiglio con la sfiducia a Mussolini.</vt:lpstr>
      <vt:lpstr>La notizia su LA STAMPA.</vt:lpstr>
      <vt:lpstr>…e sul CORRIERE DELLA SERA.</vt:lpstr>
      <vt:lpstr>Il generale Pietro Badoglio nuovo Capo del Governo.</vt:lpstr>
      <vt:lpstr>12 settembre 1943. Mussolini, prigioniero sul Gran Sasso,  liberato dai paracadutisti tedeschi.</vt:lpstr>
      <vt:lpstr>Mussolini passa in rassegna le “sue” truppe della R.S.I. (Repubblica Sociale Italiana).</vt:lpstr>
      <vt:lpstr>Il Duce si ferma a salutare una soldatessa della R.S.I.</vt:lpstr>
      <vt:lpstr>Salò 1944. Parata di soldati tedeschi “bambini” in sostegno a Mussolini.</vt:lpstr>
      <vt:lpstr>8 settembre 1943. L'armistizio di Cassibile. Il gen. Castellano per l'Italia e il gen. Ike Eisenhower per gli Alleati.</vt:lpstr>
      <vt:lpstr>Processo di Verona, gennaio 1944.  Ciano al centro degli accusati di alto tradimento al banco degli imputati.</vt:lpstr>
      <vt:lpstr>11 gennaio 1944. La fucilazione dei colpevoli di alto tradimento.</vt:lpstr>
      <vt:lpstr>Presentazione standard di PowerPoint</vt:lpstr>
      <vt:lpstr>Gian Galeazzo Ciano, il marito di Edda, fucilato a Verona l’11 gennaio 1944.</vt:lpstr>
      <vt:lpstr>Neggio, il primo rifugio in Svizzera di Edda Ciano e dei suoi tre figli.</vt:lpstr>
      <vt:lpstr>Aprile 1945. Ultima foto di Mussolini da vivo a Milano, a 62 anni.</vt:lpstr>
      <vt:lpstr>Giulino di Mezzegra, 28 aprile 1945. Il cancello della villa davanti alla quale  sono stati fucilati Benito Mussolini e Claretta Petacci. La croce-lapide.</vt:lpstr>
      <vt:lpstr>Il colonnello Valerio,  nome di battaglia  del capo partigiano  Walter Audisio. </vt:lpstr>
      <vt:lpstr>Milano, 29 aprile 1945. I corpi disfatti di Benito Mussolini e Claretta Petacci  e alcuni gerarchi fascisti a Piazzale Loreto.</vt:lpstr>
      <vt:lpstr>Edda Mussolini Ciano  negli ultimi anni della sua vita  a Roma.</vt:lpstr>
      <vt:lpstr>Presentazione standard di PowerPoint</vt:lpstr>
      <vt:lpstr>Il libro e l’autore, il giornalista scrittore Marcello Sorgi.</vt:lpstr>
      <vt:lpstr>Il porticciolo di Lipari al tempo del confino di Edda Ciano.</vt:lpstr>
      <vt:lpstr>Le due accuse a Edda del Tribunale Speciale.   «Ha tenuto una condotta ispirata ai metodi e  al malcostume del fascismo» e “provocato l’ingresso in guerra dell’Italia, vincendo  le resistenze del padre  e avvalendosi  del forte ascendente  che esercitava su di lui”. </vt:lpstr>
      <vt:lpstr>Leonida Bongiorno, per Edda «Baiardo».           Edda Ciano, per Leonida «Ellenica».</vt:lpstr>
      <vt:lpstr>Edda Mussolini Ciano                                   Leonida Bongiorno</vt:lpstr>
      <vt:lpstr>Leonida Bongiorno  in una foto degli anni ‘50.</vt:lpstr>
      <vt:lpstr>I tre fuggiaschi da Lipari: Fausto Nitti, Carlo Rosselli, Emilio Lussu.</vt:lpstr>
      <vt:lpstr>Carta d’Identità francese  di Paul Zanetti, in realtà Leonida Bongiorno.</vt:lpstr>
      <vt:lpstr>La Piazza d’Armi di Lipari al tempo di Edda Ciano.</vt:lpstr>
      <vt:lpstr>L’isola di Lipari ai giorni nostri.</vt:lpstr>
      <vt:lpstr> «Mio adorabile allievo  di sieur Palmiro,  continuate a essere comunista? Davvero?”   «Adorabile allievo  di sieur Palmiro:  non trovate che  nei confronti dell’amore  la politica non ha  alcun fascino?».   Edda Ciano al tramonto  sul mare di Lipari.</vt:lpstr>
      <vt:lpstr>Miniserie televisiva, anno 2010.</vt:lpstr>
      <vt:lpstr>I protagonisti della fiction televisiva Stefania Rocca e Alessandro Preziosi.</vt:lpstr>
      <vt:lpstr>Presentazione standard di PowerPoint</vt:lpstr>
      <vt:lpstr>«Una donna italiana fascista  deve saper portare  le corna». </vt:lpstr>
      <vt:lpstr>Edda Ciano col costume da mare a due pezzi, una novità assoluta  per gli isolani di Lipari.</vt:lpstr>
      <vt:lpstr>Edda Ciano a passeggio tra le ginestre sulle colline di Lipari.</vt:lpstr>
      <vt:lpstr>I due protagonisti dello sceneggiato in bici in giro per l’isola di Lipari.</vt:lpstr>
      <vt:lpstr>Presentazione standard di PowerPoint</vt:lpstr>
      <vt:lpstr>Dal «MEMORIALE» di Edda Ciano  alle Autorità Italiane.  «Nel giugno del 1936, in casa della signora Goebbels conobbi il Führer. Gita sul lago, amabilità ecc. Conobbi via via Goering, Ribbentrop, Frank, Himmler, il Kromprinz. Pranzi, colazioni e le solite cose», come del resto era avvenuto a Londra  con Chamberlain e Mc Donald. Incontri,  concluderà Edda, assolutamente informali.  Come moglie del Ministro degli Esteri  non potevo che seguire  le direttive che mi venivano date e che erano esclusivamente mondane, seguendo il precetto sempre trovato esatto che molto si ottiene  dopo un buon pranzo, ottimi vini,  bella casa e piacevole compagnia». </vt:lpstr>
      <vt:lpstr>Palmiro Togliatti,  Ministro della Giustizia  nel 1° Governo Nazionale  del dopoguerra.</vt:lpstr>
      <vt:lpstr>Presentazione standard di PowerPoint</vt:lpstr>
      <vt:lpstr>Presentazione standard di PowerPoint</vt:lpstr>
      <vt:lpstr>Presentazione standard di PowerPoint</vt:lpstr>
      <vt:lpstr>Da Roma Edda scrive a Leonida: «Spero che voi siate infelice e soffriate  a causa di Ellenica».   Mio carissimo e unico comunista, vi amo assai.  Adoro le vostre effusioni in inglese»  Lettera del 31 agosto 1946  «Sono rammollita dal caldo.  Sogno ad occhi aperti la calma delle notti  di Lipari, dell’acqua blu, delle incantevoli sciocchezze che una voce,  a volte dolce e profonda  mi sussurrava nell’orecchio» </vt:lpstr>
      <vt:lpstr>     Lipari. Piazza Mazzini, ex Piazza d’Armi,  in una cartolina anni ’40.     </vt:lpstr>
      <vt:lpstr>Edda Ciano ad una serata a Roma.</vt:lpstr>
      <vt:lpstr>Livorno. Il cimitero della Purificazione.</vt:lpstr>
      <vt:lpstr>Epigrafe di Edda Mussolini-Ciano al Cimitero della Purificazione di Livorno.</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737</cp:revision>
  <cp:lastPrinted>1601-01-01T00:00:00Z</cp:lastPrinted>
  <dcterms:created xsi:type="dcterms:W3CDTF">2019-12-08T15:27:53Z</dcterms:created>
  <dcterms:modified xsi:type="dcterms:W3CDTF">2024-04-11T16:44:06Z</dcterms:modified>
</cp:coreProperties>
</file>