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44834-FABC-4937-B277-0C9900A43934}" type="datetimeFigureOut">
              <a:rPr lang="it-IT" smtClean="0"/>
              <a:t>14/04/2024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3CC9A-8A7C-467C-8DCD-5E6CF4641E04}" type="slidenum">
              <a:rPr lang="it-IT" smtClean="0"/>
              <a:t>‹N›</a:t>
            </a:fld>
            <a:endParaRPr lang="it-IT"/>
          </a:p>
        </p:txBody>
      </p:sp>
    </p:spTree>
    <p:extLst>
      <p:ext uri="{BB962C8B-B14F-4D97-AF65-F5344CB8AC3E}">
        <p14:creationId xmlns:p14="http://schemas.microsoft.com/office/powerpoint/2010/main" val="177281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BE3CC9A-8A7C-467C-8DCD-5E6CF4641E04}" type="slidenum">
              <a:rPr lang="it-IT" smtClean="0"/>
              <a:t>10</a:t>
            </a:fld>
            <a:endParaRPr lang="it-IT"/>
          </a:p>
        </p:txBody>
      </p:sp>
    </p:spTree>
    <p:extLst>
      <p:ext uri="{BB962C8B-B14F-4D97-AF65-F5344CB8AC3E}">
        <p14:creationId xmlns:p14="http://schemas.microsoft.com/office/powerpoint/2010/main" val="216524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BE3CC9A-8A7C-467C-8DCD-5E6CF4641E04}" type="slidenum">
              <a:rPr lang="it-IT" smtClean="0"/>
              <a:t>12</a:t>
            </a:fld>
            <a:endParaRPr lang="it-IT"/>
          </a:p>
        </p:txBody>
      </p:sp>
    </p:spTree>
    <p:extLst>
      <p:ext uri="{BB962C8B-B14F-4D97-AF65-F5344CB8AC3E}">
        <p14:creationId xmlns:p14="http://schemas.microsoft.com/office/powerpoint/2010/main" val="237886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3D670E-6BFA-F410-5BA4-2DED96DD7C7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33E49E7-D369-A9F4-1E10-C58F87F4C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2DB1F8B-8AD5-F5EA-D8C1-49C437F7E56C}"/>
              </a:ext>
            </a:extLst>
          </p:cNvPr>
          <p:cNvSpPr>
            <a:spLocks noGrp="1"/>
          </p:cNvSpPr>
          <p:nvPr>
            <p:ph type="dt" sz="half" idx="10"/>
          </p:nvPr>
        </p:nvSpPr>
        <p:spPr/>
        <p:txBody>
          <a:bodyPr/>
          <a:lstStyle/>
          <a:p>
            <a:fld id="{D51C11F9-4525-4F84-9DCA-B43722997161}" type="datetimeFigureOut">
              <a:rPr lang="it-IT" smtClean="0"/>
              <a:t>14/04/2024</a:t>
            </a:fld>
            <a:endParaRPr lang="it-IT"/>
          </a:p>
        </p:txBody>
      </p:sp>
      <p:sp>
        <p:nvSpPr>
          <p:cNvPr id="5" name="Segnaposto piè di pagina 4">
            <a:extLst>
              <a:ext uri="{FF2B5EF4-FFF2-40B4-BE49-F238E27FC236}">
                <a16:creationId xmlns:a16="http://schemas.microsoft.com/office/drawing/2014/main" id="{A010E5DE-8AFA-919F-535C-DC051DCCBF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F42B6E2-8528-851A-7597-9949604B7647}"/>
              </a:ext>
            </a:extLst>
          </p:cNvPr>
          <p:cNvSpPr>
            <a:spLocks noGrp="1"/>
          </p:cNvSpPr>
          <p:nvPr>
            <p:ph type="sldNum" sz="quarter" idx="12"/>
          </p:nvPr>
        </p:nvSpPr>
        <p:spPr/>
        <p:txBody>
          <a:bodyPr/>
          <a:lstStyle/>
          <a:p>
            <a:fld id="{20802817-F0B7-4968-85E6-CCBB71D0EE64}" type="slidenum">
              <a:rPr lang="it-IT" smtClean="0"/>
              <a:t>‹N›</a:t>
            </a:fld>
            <a:endParaRPr lang="it-IT"/>
          </a:p>
        </p:txBody>
      </p:sp>
    </p:spTree>
    <p:extLst>
      <p:ext uri="{BB962C8B-B14F-4D97-AF65-F5344CB8AC3E}">
        <p14:creationId xmlns:p14="http://schemas.microsoft.com/office/powerpoint/2010/main" val="103087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5C3C1B-E4D9-2A15-7A3B-7132790B9E9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64C3F4C-CE04-691C-971B-4D32249E665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857481-8FF2-5454-99C4-9128C6F71887}"/>
              </a:ext>
            </a:extLst>
          </p:cNvPr>
          <p:cNvSpPr>
            <a:spLocks noGrp="1"/>
          </p:cNvSpPr>
          <p:nvPr>
            <p:ph type="dt" sz="half" idx="10"/>
          </p:nvPr>
        </p:nvSpPr>
        <p:spPr/>
        <p:txBody>
          <a:bodyPr/>
          <a:lstStyle/>
          <a:p>
            <a:fld id="{D51C11F9-4525-4F84-9DCA-B43722997161}" type="datetimeFigureOut">
              <a:rPr lang="it-IT" smtClean="0"/>
              <a:t>14/04/2024</a:t>
            </a:fld>
            <a:endParaRPr lang="it-IT"/>
          </a:p>
        </p:txBody>
      </p:sp>
      <p:sp>
        <p:nvSpPr>
          <p:cNvPr id="5" name="Segnaposto piè di pagina 4">
            <a:extLst>
              <a:ext uri="{FF2B5EF4-FFF2-40B4-BE49-F238E27FC236}">
                <a16:creationId xmlns:a16="http://schemas.microsoft.com/office/drawing/2014/main" id="{0BB386E8-A91D-98A8-19D3-FD8807824D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05ED0AC-0EB4-BB85-5568-34105E83B72A}"/>
              </a:ext>
            </a:extLst>
          </p:cNvPr>
          <p:cNvSpPr>
            <a:spLocks noGrp="1"/>
          </p:cNvSpPr>
          <p:nvPr>
            <p:ph type="sldNum" sz="quarter" idx="12"/>
          </p:nvPr>
        </p:nvSpPr>
        <p:spPr/>
        <p:txBody>
          <a:bodyPr/>
          <a:lstStyle/>
          <a:p>
            <a:fld id="{20802817-F0B7-4968-85E6-CCBB71D0EE64}" type="slidenum">
              <a:rPr lang="it-IT" smtClean="0"/>
              <a:t>‹N›</a:t>
            </a:fld>
            <a:endParaRPr lang="it-IT"/>
          </a:p>
        </p:txBody>
      </p:sp>
    </p:spTree>
    <p:extLst>
      <p:ext uri="{BB962C8B-B14F-4D97-AF65-F5344CB8AC3E}">
        <p14:creationId xmlns:p14="http://schemas.microsoft.com/office/powerpoint/2010/main" val="4008622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60594BA-09E8-E4EE-DD9B-348A1044568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72F7EE7-8170-CCDB-4CDC-7B620191238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4D19BC6-A74B-7317-8329-D9A46941822F}"/>
              </a:ext>
            </a:extLst>
          </p:cNvPr>
          <p:cNvSpPr>
            <a:spLocks noGrp="1"/>
          </p:cNvSpPr>
          <p:nvPr>
            <p:ph type="dt" sz="half" idx="10"/>
          </p:nvPr>
        </p:nvSpPr>
        <p:spPr/>
        <p:txBody>
          <a:bodyPr/>
          <a:lstStyle/>
          <a:p>
            <a:fld id="{D51C11F9-4525-4F84-9DCA-B43722997161}" type="datetimeFigureOut">
              <a:rPr lang="it-IT" smtClean="0"/>
              <a:t>14/04/2024</a:t>
            </a:fld>
            <a:endParaRPr lang="it-IT"/>
          </a:p>
        </p:txBody>
      </p:sp>
      <p:sp>
        <p:nvSpPr>
          <p:cNvPr id="5" name="Segnaposto piè di pagina 4">
            <a:extLst>
              <a:ext uri="{FF2B5EF4-FFF2-40B4-BE49-F238E27FC236}">
                <a16:creationId xmlns:a16="http://schemas.microsoft.com/office/drawing/2014/main" id="{07A239D1-5EEF-92B8-16AE-570FCDF9C98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6872D4-C5F0-C059-30B8-E00D8AED9AF8}"/>
              </a:ext>
            </a:extLst>
          </p:cNvPr>
          <p:cNvSpPr>
            <a:spLocks noGrp="1"/>
          </p:cNvSpPr>
          <p:nvPr>
            <p:ph type="sldNum" sz="quarter" idx="12"/>
          </p:nvPr>
        </p:nvSpPr>
        <p:spPr/>
        <p:txBody>
          <a:bodyPr/>
          <a:lstStyle/>
          <a:p>
            <a:fld id="{20802817-F0B7-4968-85E6-CCBB71D0EE64}" type="slidenum">
              <a:rPr lang="it-IT" smtClean="0"/>
              <a:t>‹N›</a:t>
            </a:fld>
            <a:endParaRPr lang="it-IT"/>
          </a:p>
        </p:txBody>
      </p:sp>
    </p:spTree>
    <p:extLst>
      <p:ext uri="{BB962C8B-B14F-4D97-AF65-F5344CB8AC3E}">
        <p14:creationId xmlns:p14="http://schemas.microsoft.com/office/powerpoint/2010/main" val="203661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4C9A68-7BA0-2021-2D31-462847B8086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F2742CC-356B-6E5E-65F4-4FE8C48C0E4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011EFC-7234-FE14-FD6B-A8F350E1D52D}"/>
              </a:ext>
            </a:extLst>
          </p:cNvPr>
          <p:cNvSpPr>
            <a:spLocks noGrp="1"/>
          </p:cNvSpPr>
          <p:nvPr>
            <p:ph type="dt" sz="half" idx="10"/>
          </p:nvPr>
        </p:nvSpPr>
        <p:spPr/>
        <p:txBody>
          <a:bodyPr/>
          <a:lstStyle/>
          <a:p>
            <a:fld id="{D51C11F9-4525-4F84-9DCA-B43722997161}" type="datetimeFigureOut">
              <a:rPr lang="it-IT" smtClean="0"/>
              <a:t>14/04/2024</a:t>
            </a:fld>
            <a:endParaRPr lang="it-IT"/>
          </a:p>
        </p:txBody>
      </p:sp>
      <p:sp>
        <p:nvSpPr>
          <p:cNvPr id="5" name="Segnaposto piè di pagina 4">
            <a:extLst>
              <a:ext uri="{FF2B5EF4-FFF2-40B4-BE49-F238E27FC236}">
                <a16:creationId xmlns:a16="http://schemas.microsoft.com/office/drawing/2014/main" id="{C3CAF7DE-0988-E975-185D-B841E092C7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0AB293-BC36-DB34-7DB7-38D5B4787E16}"/>
              </a:ext>
            </a:extLst>
          </p:cNvPr>
          <p:cNvSpPr>
            <a:spLocks noGrp="1"/>
          </p:cNvSpPr>
          <p:nvPr>
            <p:ph type="sldNum" sz="quarter" idx="12"/>
          </p:nvPr>
        </p:nvSpPr>
        <p:spPr/>
        <p:txBody>
          <a:bodyPr/>
          <a:lstStyle/>
          <a:p>
            <a:fld id="{20802817-F0B7-4968-85E6-CCBB71D0EE64}" type="slidenum">
              <a:rPr lang="it-IT" smtClean="0"/>
              <a:t>‹N›</a:t>
            </a:fld>
            <a:endParaRPr lang="it-IT"/>
          </a:p>
        </p:txBody>
      </p:sp>
    </p:spTree>
    <p:extLst>
      <p:ext uri="{BB962C8B-B14F-4D97-AF65-F5344CB8AC3E}">
        <p14:creationId xmlns:p14="http://schemas.microsoft.com/office/powerpoint/2010/main" val="762210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DB0258-CCC5-300B-9665-0204651AC33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11F0F8A-88CA-94F0-C9B7-AF1144D683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59AFA26-85EA-B8D5-86A0-E1344CAC9D59}"/>
              </a:ext>
            </a:extLst>
          </p:cNvPr>
          <p:cNvSpPr>
            <a:spLocks noGrp="1"/>
          </p:cNvSpPr>
          <p:nvPr>
            <p:ph type="dt" sz="half" idx="10"/>
          </p:nvPr>
        </p:nvSpPr>
        <p:spPr/>
        <p:txBody>
          <a:bodyPr/>
          <a:lstStyle/>
          <a:p>
            <a:fld id="{D51C11F9-4525-4F84-9DCA-B43722997161}" type="datetimeFigureOut">
              <a:rPr lang="it-IT" smtClean="0"/>
              <a:t>14/04/2024</a:t>
            </a:fld>
            <a:endParaRPr lang="it-IT"/>
          </a:p>
        </p:txBody>
      </p:sp>
      <p:sp>
        <p:nvSpPr>
          <p:cNvPr id="5" name="Segnaposto piè di pagina 4">
            <a:extLst>
              <a:ext uri="{FF2B5EF4-FFF2-40B4-BE49-F238E27FC236}">
                <a16:creationId xmlns:a16="http://schemas.microsoft.com/office/drawing/2014/main" id="{1FE817EC-CE1A-8DF1-C313-13DE33B7353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A74EB4-7336-E3A1-D224-289B59D5C2D0}"/>
              </a:ext>
            </a:extLst>
          </p:cNvPr>
          <p:cNvSpPr>
            <a:spLocks noGrp="1"/>
          </p:cNvSpPr>
          <p:nvPr>
            <p:ph type="sldNum" sz="quarter" idx="12"/>
          </p:nvPr>
        </p:nvSpPr>
        <p:spPr/>
        <p:txBody>
          <a:bodyPr/>
          <a:lstStyle/>
          <a:p>
            <a:fld id="{20802817-F0B7-4968-85E6-CCBB71D0EE64}" type="slidenum">
              <a:rPr lang="it-IT" smtClean="0"/>
              <a:t>‹N›</a:t>
            </a:fld>
            <a:endParaRPr lang="it-IT"/>
          </a:p>
        </p:txBody>
      </p:sp>
    </p:spTree>
    <p:extLst>
      <p:ext uri="{BB962C8B-B14F-4D97-AF65-F5344CB8AC3E}">
        <p14:creationId xmlns:p14="http://schemas.microsoft.com/office/powerpoint/2010/main" val="394419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AD07C-11BD-3E45-14D8-3CC05A18A85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DBE1F64-96F9-EEE0-0B88-739B671C2C5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57781DA-073D-1F4D-BFBE-AC64671EAF4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9164F3D-64F2-38BE-032D-1D24A209B735}"/>
              </a:ext>
            </a:extLst>
          </p:cNvPr>
          <p:cNvSpPr>
            <a:spLocks noGrp="1"/>
          </p:cNvSpPr>
          <p:nvPr>
            <p:ph type="dt" sz="half" idx="10"/>
          </p:nvPr>
        </p:nvSpPr>
        <p:spPr/>
        <p:txBody>
          <a:bodyPr/>
          <a:lstStyle/>
          <a:p>
            <a:fld id="{D51C11F9-4525-4F84-9DCA-B43722997161}" type="datetimeFigureOut">
              <a:rPr lang="it-IT" smtClean="0"/>
              <a:t>14/04/2024</a:t>
            </a:fld>
            <a:endParaRPr lang="it-IT"/>
          </a:p>
        </p:txBody>
      </p:sp>
      <p:sp>
        <p:nvSpPr>
          <p:cNvPr id="6" name="Segnaposto piè di pagina 5">
            <a:extLst>
              <a:ext uri="{FF2B5EF4-FFF2-40B4-BE49-F238E27FC236}">
                <a16:creationId xmlns:a16="http://schemas.microsoft.com/office/drawing/2014/main" id="{A19D04F8-848C-D93A-0214-ABED7B2FDD5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04C53F5-0B1F-AB0B-A1D6-8472A5DEF225}"/>
              </a:ext>
            </a:extLst>
          </p:cNvPr>
          <p:cNvSpPr>
            <a:spLocks noGrp="1"/>
          </p:cNvSpPr>
          <p:nvPr>
            <p:ph type="sldNum" sz="quarter" idx="12"/>
          </p:nvPr>
        </p:nvSpPr>
        <p:spPr/>
        <p:txBody>
          <a:bodyPr/>
          <a:lstStyle/>
          <a:p>
            <a:fld id="{20802817-F0B7-4968-85E6-CCBB71D0EE64}" type="slidenum">
              <a:rPr lang="it-IT" smtClean="0"/>
              <a:t>‹N›</a:t>
            </a:fld>
            <a:endParaRPr lang="it-IT"/>
          </a:p>
        </p:txBody>
      </p:sp>
    </p:spTree>
    <p:extLst>
      <p:ext uri="{BB962C8B-B14F-4D97-AF65-F5344CB8AC3E}">
        <p14:creationId xmlns:p14="http://schemas.microsoft.com/office/powerpoint/2010/main" val="214124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08359D-50FC-2F37-43AC-80D2C27DB7D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806022-86E7-59B9-4A1B-AE8CB471E3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1B43FB8-35D1-7013-314B-7F7AEEA87D2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01C8442-8D3D-23F5-99B8-8BAEBA663A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EDBE4FB-A2F9-96B8-65AB-BC947AF1617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242C98F-8381-BC89-2F36-95DB7814F1F6}"/>
              </a:ext>
            </a:extLst>
          </p:cNvPr>
          <p:cNvSpPr>
            <a:spLocks noGrp="1"/>
          </p:cNvSpPr>
          <p:nvPr>
            <p:ph type="dt" sz="half" idx="10"/>
          </p:nvPr>
        </p:nvSpPr>
        <p:spPr/>
        <p:txBody>
          <a:bodyPr/>
          <a:lstStyle/>
          <a:p>
            <a:fld id="{D51C11F9-4525-4F84-9DCA-B43722997161}" type="datetimeFigureOut">
              <a:rPr lang="it-IT" smtClean="0"/>
              <a:t>14/04/2024</a:t>
            </a:fld>
            <a:endParaRPr lang="it-IT"/>
          </a:p>
        </p:txBody>
      </p:sp>
      <p:sp>
        <p:nvSpPr>
          <p:cNvPr id="8" name="Segnaposto piè di pagina 7">
            <a:extLst>
              <a:ext uri="{FF2B5EF4-FFF2-40B4-BE49-F238E27FC236}">
                <a16:creationId xmlns:a16="http://schemas.microsoft.com/office/drawing/2014/main" id="{B011535B-EB80-E153-06F4-28AC7C34C33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F1003A4-9732-636A-1515-3B1E66AB82F9}"/>
              </a:ext>
            </a:extLst>
          </p:cNvPr>
          <p:cNvSpPr>
            <a:spLocks noGrp="1"/>
          </p:cNvSpPr>
          <p:nvPr>
            <p:ph type="sldNum" sz="quarter" idx="12"/>
          </p:nvPr>
        </p:nvSpPr>
        <p:spPr/>
        <p:txBody>
          <a:bodyPr/>
          <a:lstStyle/>
          <a:p>
            <a:fld id="{20802817-F0B7-4968-85E6-CCBB71D0EE64}" type="slidenum">
              <a:rPr lang="it-IT" smtClean="0"/>
              <a:t>‹N›</a:t>
            </a:fld>
            <a:endParaRPr lang="it-IT"/>
          </a:p>
        </p:txBody>
      </p:sp>
    </p:spTree>
    <p:extLst>
      <p:ext uri="{BB962C8B-B14F-4D97-AF65-F5344CB8AC3E}">
        <p14:creationId xmlns:p14="http://schemas.microsoft.com/office/powerpoint/2010/main" val="6430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872FA0-437C-85C9-1D3D-5FD451236E8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D47E7FE-12D7-B1B7-6CF4-F42E4DD5AD47}"/>
              </a:ext>
            </a:extLst>
          </p:cNvPr>
          <p:cNvSpPr>
            <a:spLocks noGrp="1"/>
          </p:cNvSpPr>
          <p:nvPr>
            <p:ph type="dt" sz="half" idx="10"/>
          </p:nvPr>
        </p:nvSpPr>
        <p:spPr/>
        <p:txBody>
          <a:bodyPr/>
          <a:lstStyle/>
          <a:p>
            <a:fld id="{D51C11F9-4525-4F84-9DCA-B43722997161}" type="datetimeFigureOut">
              <a:rPr lang="it-IT" smtClean="0"/>
              <a:t>14/04/2024</a:t>
            </a:fld>
            <a:endParaRPr lang="it-IT"/>
          </a:p>
        </p:txBody>
      </p:sp>
      <p:sp>
        <p:nvSpPr>
          <p:cNvPr id="4" name="Segnaposto piè di pagina 3">
            <a:extLst>
              <a:ext uri="{FF2B5EF4-FFF2-40B4-BE49-F238E27FC236}">
                <a16:creationId xmlns:a16="http://schemas.microsoft.com/office/drawing/2014/main" id="{E8D70A72-9388-47C8-A34A-1D8CFD6FC5E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AD2D7D1-1873-659A-F143-03C67A3FFF88}"/>
              </a:ext>
            </a:extLst>
          </p:cNvPr>
          <p:cNvSpPr>
            <a:spLocks noGrp="1"/>
          </p:cNvSpPr>
          <p:nvPr>
            <p:ph type="sldNum" sz="quarter" idx="12"/>
          </p:nvPr>
        </p:nvSpPr>
        <p:spPr/>
        <p:txBody>
          <a:bodyPr/>
          <a:lstStyle/>
          <a:p>
            <a:fld id="{20802817-F0B7-4968-85E6-CCBB71D0EE64}" type="slidenum">
              <a:rPr lang="it-IT" smtClean="0"/>
              <a:t>‹N›</a:t>
            </a:fld>
            <a:endParaRPr lang="it-IT"/>
          </a:p>
        </p:txBody>
      </p:sp>
    </p:spTree>
    <p:extLst>
      <p:ext uri="{BB962C8B-B14F-4D97-AF65-F5344CB8AC3E}">
        <p14:creationId xmlns:p14="http://schemas.microsoft.com/office/powerpoint/2010/main" val="1871343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D1DE135-AF02-74C2-93F4-906C40539075}"/>
              </a:ext>
            </a:extLst>
          </p:cNvPr>
          <p:cNvSpPr>
            <a:spLocks noGrp="1"/>
          </p:cNvSpPr>
          <p:nvPr>
            <p:ph type="dt" sz="half" idx="10"/>
          </p:nvPr>
        </p:nvSpPr>
        <p:spPr/>
        <p:txBody>
          <a:bodyPr/>
          <a:lstStyle/>
          <a:p>
            <a:fld id="{D51C11F9-4525-4F84-9DCA-B43722997161}" type="datetimeFigureOut">
              <a:rPr lang="it-IT" smtClean="0"/>
              <a:t>14/04/2024</a:t>
            </a:fld>
            <a:endParaRPr lang="it-IT"/>
          </a:p>
        </p:txBody>
      </p:sp>
      <p:sp>
        <p:nvSpPr>
          <p:cNvPr id="3" name="Segnaposto piè di pagina 2">
            <a:extLst>
              <a:ext uri="{FF2B5EF4-FFF2-40B4-BE49-F238E27FC236}">
                <a16:creationId xmlns:a16="http://schemas.microsoft.com/office/drawing/2014/main" id="{B24AC4BD-072C-3CAA-6CEB-60B5A5B9D21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1DD7587-1F9F-0F29-95B2-511EB904E224}"/>
              </a:ext>
            </a:extLst>
          </p:cNvPr>
          <p:cNvSpPr>
            <a:spLocks noGrp="1"/>
          </p:cNvSpPr>
          <p:nvPr>
            <p:ph type="sldNum" sz="quarter" idx="12"/>
          </p:nvPr>
        </p:nvSpPr>
        <p:spPr/>
        <p:txBody>
          <a:bodyPr/>
          <a:lstStyle/>
          <a:p>
            <a:fld id="{20802817-F0B7-4968-85E6-CCBB71D0EE64}" type="slidenum">
              <a:rPr lang="it-IT" smtClean="0"/>
              <a:t>‹N›</a:t>
            </a:fld>
            <a:endParaRPr lang="it-IT"/>
          </a:p>
        </p:txBody>
      </p:sp>
    </p:spTree>
    <p:extLst>
      <p:ext uri="{BB962C8B-B14F-4D97-AF65-F5344CB8AC3E}">
        <p14:creationId xmlns:p14="http://schemas.microsoft.com/office/powerpoint/2010/main" val="3665361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5E1DF6-3999-831B-2832-752B86885AE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23ED251-70FD-EF96-9595-21AA556D37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0D752AC-EA32-BC8C-7545-DFC974176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51AD78E-4C91-8BFC-0639-16A3181479D4}"/>
              </a:ext>
            </a:extLst>
          </p:cNvPr>
          <p:cNvSpPr>
            <a:spLocks noGrp="1"/>
          </p:cNvSpPr>
          <p:nvPr>
            <p:ph type="dt" sz="half" idx="10"/>
          </p:nvPr>
        </p:nvSpPr>
        <p:spPr/>
        <p:txBody>
          <a:bodyPr/>
          <a:lstStyle/>
          <a:p>
            <a:fld id="{D51C11F9-4525-4F84-9DCA-B43722997161}" type="datetimeFigureOut">
              <a:rPr lang="it-IT" smtClean="0"/>
              <a:t>14/04/2024</a:t>
            </a:fld>
            <a:endParaRPr lang="it-IT"/>
          </a:p>
        </p:txBody>
      </p:sp>
      <p:sp>
        <p:nvSpPr>
          <p:cNvPr id="6" name="Segnaposto piè di pagina 5">
            <a:extLst>
              <a:ext uri="{FF2B5EF4-FFF2-40B4-BE49-F238E27FC236}">
                <a16:creationId xmlns:a16="http://schemas.microsoft.com/office/drawing/2014/main" id="{0D4007A2-2E48-A742-144B-A3DBB3BF735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BDE5215-2C0E-461A-88DB-B8E81353EDC1}"/>
              </a:ext>
            </a:extLst>
          </p:cNvPr>
          <p:cNvSpPr>
            <a:spLocks noGrp="1"/>
          </p:cNvSpPr>
          <p:nvPr>
            <p:ph type="sldNum" sz="quarter" idx="12"/>
          </p:nvPr>
        </p:nvSpPr>
        <p:spPr/>
        <p:txBody>
          <a:bodyPr/>
          <a:lstStyle/>
          <a:p>
            <a:fld id="{20802817-F0B7-4968-85E6-CCBB71D0EE64}" type="slidenum">
              <a:rPr lang="it-IT" smtClean="0"/>
              <a:t>‹N›</a:t>
            </a:fld>
            <a:endParaRPr lang="it-IT"/>
          </a:p>
        </p:txBody>
      </p:sp>
    </p:spTree>
    <p:extLst>
      <p:ext uri="{BB962C8B-B14F-4D97-AF65-F5344CB8AC3E}">
        <p14:creationId xmlns:p14="http://schemas.microsoft.com/office/powerpoint/2010/main" val="3785315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542527-E78D-7178-F097-42D3BEBE57B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839BD47-3350-9707-30AD-24E5399ED6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2F1FB87-A6D9-987A-0F27-E241D7CD2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333F648-FA75-B624-978C-9E287D1DC442}"/>
              </a:ext>
            </a:extLst>
          </p:cNvPr>
          <p:cNvSpPr>
            <a:spLocks noGrp="1"/>
          </p:cNvSpPr>
          <p:nvPr>
            <p:ph type="dt" sz="half" idx="10"/>
          </p:nvPr>
        </p:nvSpPr>
        <p:spPr/>
        <p:txBody>
          <a:bodyPr/>
          <a:lstStyle/>
          <a:p>
            <a:fld id="{D51C11F9-4525-4F84-9DCA-B43722997161}" type="datetimeFigureOut">
              <a:rPr lang="it-IT" smtClean="0"/>
              <a:t>14/04/2024</a:t>
            </a:fld>
            <a:endParaRPr lang="it-IT"/>
          </a:p>
        </p:txBody>
      </p:sp>
      <p:sp>
        <p:nvSpPr>
          <p:cNvPr id="6" name="Segnaposto piè di pagina 5">
            <a:extLst>
              <a:ext uri="{FF2B5EF4-FFF2-40B4-BE49-F238E27FC236}">
                <a16:creationId xmlns:a16="http://schemas.microsoft.com/office/drawing/2014/main" id="{175118D7-888F-D0F3-109D-EB252224B7C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3A7D865-85AE-62C0-1288-E38FD1901624}"/>
              </a:ext>
            </a:extLst>
          </p:cNvPr>
          <p:cNvSpPr>
            <a:spLocks noGrp="1"/>
          </p:cNvSpPr>
          <p:nvPr>
            <p:ph type="sldNum" sz="quarter" idx="12"/>
          </p:nvPr>
        </p:nvSpPr>
        <p:spPr/>
        <p:txBody>
          <a:bodyPr/>
          <a:lstStyle/>
          <a:p>
            <a:fld id="{20802817-F0B7-4968-85E6-CCBB71D0EE64}" type="slidenum">
              <a:rPr lang="it-IT" smtClean="0"/>
              <a:t>‹N›</a:t>
            </a:fld>
            <a:endParaRPr lang="it-IT"/>
          </a:p>
        </p:txBody>
      </p:sp>
    </p:spTree>
    <p:extLst>
      <p:ext uri="{BB962C8B-B14F-4D97-AF65-F5344CB8AC3E}">
        <p14:creationId xmlns:p14="http://schemas.microsoft.com/office/powerpoint/2010/main" val="288558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DBD2E67-E055-4FA7-2A54-9485D9486F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AEC0106-D4C4-0C1A-4ED3-C2AFB0919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A44251-DEAD-25E6-4994-F3CEAAEC90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1C11F9-4525-4F84-9DCA-B43722997161}" type="datetimeFigureOut">
              <a:rPr lang="it-IT" smtClean="0"/>
              <a:t>14/04/2024</a:t>
            </a:fld>
            <a:endParaRPr lang="it-IT"/>
          </a:p>
        </p:txBody>
      </p:sp>
      <p:sp>
        <p:nvSpPr>
          <p:cNvPr id="5" name="Segnaposto piè di pagina 4">
            <a:extLst>
              <a:ext uri="{FF2B5EF4-FFF2-40B4-BE49-F238E27FC236}">
                <a16:creationId xmlns:a16="http://schemas.microsoft.com/office/drawing/2014/main" id="{E5C9D544-5502-6E44-1634-1994661A39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B09BA8B7-D951-BCA7-B70F-6F255BAB1B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802817-F0B7-4968-85E6-CCBB71D0EE64}" type="slidenum">
              <a:rPr lang="it-IT" smtClean="0"/>
              <a:t>‹N›</a:t>
            </a:fld>
            <a:endParaRPr lang="it-IT"/>
          </a:p>
        </p:txBody>
      </p:sp>
    </p:spTree>
    <p:extLst>
      <p:ext uri="{BB962C8B-B14F-4D97-AF65-F5344CB8AC3E}">
        <p14:creationId xmlns:p14="http://schemas.microsoft.com/office/powerpoint/2010/main" val="3131170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9093FBA-0762-A148-EE11-D4B0BFAA54B7}"/>
              </a:ext>
            </a:extLst>
          </p:cNvPr>
          <p:cNvSpPr>
            <a:spLocks noGrp="1"/>
          </p:cNvSpPr>
          <p:nvPr>
            <p:ph type="ctrTitle"/>
          </p:nvPr>
        </p:nvSpPr>
        <p:spPr>
          <a:xfrm>
            <a:off x="890338" y="640080"/>
            <a:ext cx="3734014" cy="3566160"/>
          </a:xfrm>
        </p:spPr>
        <p:txBody>
          <a:bodyPr anchor="b">
            <a:normAutofit/>
          </a:bodyPr>
          <a:lstStyle/>
          <a:p>
            <a:pPr algn="l"/>
            <a:r>
              <a:rPr lang="it-IT" sz="5400" dirty="0"/>
              <a:t>Gli amori del Sole (parte I)</a:t>
            </a:r>
          </a:p>
        </p:txBody>
      </p:sp>
      <p:sp>
        <p:nvSpPr>
          <p:cNvPr id="3" name="Sottotitolo 2">
            <a:extLst>
              <a:ext uri="{FF2B5EF4-FFF2-40B4-BE49-F238E27FC236}">
                <a16:creationId xmlns:a16="http://schemas.microsoft.com/office/drawing/2014/main" id="{7645A73F-DE13-0871-7808-08AE741CDC6E}"/>
              </a:ext>
            </a:extLst>
          </p:cNvPr>
          <p:cNvSpPr>
            <a:spLocks noGrp="1"/>
          </p:cNvSpPr>
          <p:nvPr>
            <p:ph type="subTitle" idx="1"/>
          </p:nvPr>
        </p:nvSpPr>
        <p:spPr>
          <a:xfrm>
            <a:off x="890339" y="4636008"/>
            <a:ext cx="3734014" cy="1572768"/>
          </a:xfrm>
        </p:spPr>
        <p:txBody>
          <a:bodyPr>
            <a:normAutofit/>
          </a:bodyPr>
          <a:lstStyle/>
          <a:p>
            <a:pPr algn="l"/>
            <a:r>
              <a:rPr lang="it-IT" b="1" i="1"/>
              <a:t>Metamorfosi</a:t>
            </a:r>
            <a:r>
              <a:rPr lang="it-IT"/>
              <a:t>, IV, 167 - 270</a:t>
            </a:r>
            <a:endParaRPr lang="it-IT" b="1" i="1"/>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B12FA041-6060-D671-A692-E04D4125CD99}"/>
              </a:ext>
            </a:extLst>
          </p:cNvPr>
          <p:cNvPicPr>
            <a:picLocks noChangeAspect="1"/>
          </p:cNvPicPr>
          <p:nvPr/>
        </p:nvPicPr>
        <p:blipFill rotWithShape="1">
          <a:blip r:embed="rId2"/>
          <a:srcRect r="1" b="1824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4868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A89E5A7-D123-1BBE-F703-7520E4F548BC}"/>
              </a:ext>
            </a:extLst>
          </p:cNvPr>
          <p:cNvSpPr txBox="1"/>
          <p:nvPr/>
        </p:nvSpPr>
        <p:spPr>
          <a:xfrm>
            <a:off x="1458686" y="664029"/>
            <a:ext cx="9677400" cy="4401205"/>
          </a:xfrm>
          <a:prstGeom prst="rect">
            <a:avLst/>
          </a:prstGeom>
          <a:noFill/>
        </p:spPr>
        <p:txBody>
          <a:bodyPr wrap="square">
            <a:spAutoFit/>
          </a:bodyPr>
          <a:lstStyle/>
          <a:p>
            <a:r>
              <a:rPr lang="it-IT" sz="2800" dirty="0" err="1"/>
              <a:t>Nempe</a:t>
            </a:r>
            <a:r>
              <a:rPr lang="it-IT" sz="2800" dirty="0"/>
              <a:t>, </a:t>
            </a:r>
            <a:r>
              <a:rPr lang="it-IT" sz="2800" dirty="0" err="1"/>
              <a:t>tuis</a:t>
            </a:r>
            <a:r>
              <a:rPr lang="it-IT" sz="2800" dirty="0"/>
              <a:t> omnes qui </a:t>
            </a:r>
            <a:r>
              <a:rPr lang="it-IT" sz="2800" dirty="0" err="1"/>
              <a:t>terras</a:t>
            </a:r>
            <a:r>
              <a:rPr lang="it-IT" sz="2800" dirty="0"/>
              <a:t> </a:t>
            </a:r>
            <a:r>
              <a:rPr lang="it-IT" sz="2800" dirty="0" err="1"/>
              <a:t>ignibus</a:t>
            </a:r>
            <a:r>
              <a:rPr lang="it-IT" sz="2800" dirty="0"/>
              <a:t> </a:t>
            </a:r>
            <a:r>
              <a:rPr lang="it-IT" sz="2800" dirty="0" err="1"/>
              <a:t>uris</a:t>
            </a:r>
            <a:r>
              <a:rPr lang="it-IT" sz="2800" dirty="0"/>
              <a:t>,</a:t>
            </a:r>
          </a:p>
          <a:p>
            <a:r>
              <a:rPr lang="it-IT" sz="2800" dirty="0" err="1"/>
              <a:t>ureris</a:t>
            </a:r>
            <a:r>
              <a:rPr lang="it-IT" sz="2800" dirty="0"/>
              <a:t> </a:t>
            </a:r>
            <a:r>
              <a:rPr lang="it-IT" sz="2800" dirty="0" err="1"/>
              <a:t>igne</a:t>
            </a:r>
            <a:r>
              <a:rPr lang="it-IT" sz="2800" dirty="0"/>
              <a:t> novo; </a:t>
            </a:r>
            <a:r>
              <a:rPr lang="it-IT" sz="2800" dirty="0" err="1"/>
              <a:t>quique</a:t>
            </a:r>
            <a:r>
              <a:rPr lang="it-IT" sz="2800" dirty="0"/>
              <a:t> omnia cernere </a:t>
            </a:r>
            <a:r>
              <a:rPr lang="it-IT" sz="2800" dirty="0" err="1"/>
              <a:t>debes</a:t>
            </a:r>
            <a:r>
              <a:rPr lang="it-IT" sz="2800" dirty="0"/>
              <a:t>,               195</a:t>
            </a:r>
          </a:p>
          <a:p>
            <a:r>
              <a:rPr lang="it-IT" sz="2800" dirty="0" err="1"/>
              <a:t>Leucothoen</a:t>
            </a:r>
            <a:r>
              <a:rPr lang="it-IT" sz="2800" dirty="0"/>
              <a:t> </a:t>
            </a:r>
            <a:r>
              <a:rPr lang="it-IT" sz="2800" dirty="0" err="1"/>
              <a:t>spectas</a:t>
            </a:r>
            <a:r>
              <a:rPr lang="it-IT" sz="2800" dirty="0"/>
              <a:t> et virgine </a:t>
            </a:r>
            <a:r>
              <a:rPr lang="it-IT" sz="2800" dirty="0" err="1"/>
              <a:t>figis</a:t>
            </a:r>
            <a:r>
              <a:rPr lang="it-IT" sz="2800" dirty="0"/>
              <a:t> in una,</a:t>
            </a:r>
          </a:p>
          <a:p>
            <a:r>
              <a:rPr lang="it-IT" sz="2800" dirty="0" err="1"/>
              <a:t>quos</a:t>
            </a:r>
            <a:r>
              <a:rPr lang="it-IT" sz="2800" dirty="0"/>
              <a:t> </a:t>
            </a:r>
            <a:r>
              <a:rPr lang="it-IT" sz="2800" dirty="0" err="1"/>
              <a:t>mundo</a:t>
            </a:r>
            <a:r>
              <a:rPr lang="it-IT" sz="2800" dirty="0"/>
              <a:t> </a:t>
            </a:r>
            <a:r>
              <a:rPr lang="it-IT" sz="2800" dirty="0" err="1"/>
              <a:t>debes</a:t>
            </a:r>
            <a:r>
              <a:rPr lang="it-IT" sz="2800" dirty="0"/>
              <a:t>, </a:t>
            </a:r>
            <a:r>
              <a:rPr lang="it-IT" sz="2800" dirty="0" err="1"/>
              <a:t>oculos</a:t>
            </a:r>
            <a:r>
              <a:rPr lang="it-IT" sz="2800" dirty="0"/>
              <a:t>. modo </a:t>
            </a:r>
            <a:r>
              <a:rPr lang="it-IT" sz="2800" dirty="0" err="1"/>
              <a:t>surgis</a:t>
            </a:r>
            <a:r>
              <a:rPr lang="it-IT" sz="2800" dirty="0"/>
              <a:t> Eoo</a:t>
            </a:r>
          </a:p>
          <a:p>
            <a:r>
              <a:rPr lang="it-IT" sz="2800" dirty="0" err="1"/>
              <a:t>temperius</a:t>
            </a:r>
            <a:r>
              <a:rPr lang="it-IT" sz="2800" dirty="0"/>
              <a:t> </a:t>
            </a:r>
            <a:r>
              <a:rPr lang="it-IT" sz="2800" dirty="0" err="1"/>
              <a:t>caelo</a:t>
            </a:r>
            <a:r>
              <a:rPr lang="it-IT" sz="2800" dirty="0"/>
              <a:t>, modo </a:t>
            </a:r>
            <a:r>
              <a:rPr lang="it-IT" sz="2800" dirty="0" err="1"/>
              <a:t>serius</a:t>
            </a:r>
            <a:r>
              <a:rPr lang="it-IT" sz="2800" dirty="0"/>
              <a:t> </a:t>
            </a:r>
            <a:r>
              <a:rPr lang="it-IT" sz="2800" dirty="0" err="1"/>
              <a:t>incidis</a:t>
            </a:r>
            <a:r>
              <a:rPr lang="it-IT" sz="2800" dirty="0"/>
              <a:t> </a:t>
            </a:r>
            <a:r>
              <a:rPr lang="it-IT" sz="2800" dirty="0" err="1"/>
              <a:t>undis</a:t>
            </a:r>
            <a:r>
              <a:rPr lang="it-IT" sz="2800" dirty="0"/>
              <a:t>,</a:t>
            </a:r>
          </a:p>
          <a:p>
            <a:r>
              <a:rPr lang="it-IT" sz="2800" dirty="0" err="1"/>
              <a:t>spectandique</a:t>
            </a:r>
            <a:r>
              <a:rPr lang="it-IT" sz="2800" dirty="0"/>
              <a:t> mora </a:t>
            </a:r>
            <a:r>
              <a:rPr lang="it-IT" sz="2800" dirty="0" err="1"/>
              <a:t>brumalis</a:t>
            </a:r>
            <a:r>
              <a:rPr lang="it-IT" sz="2800" dirty="0"/>
              <a:t> </a:t>
            </a:r>
            <a:r>
              <a:rPr lang="it-IT" sz="2800" dirty="0" err="1"/>
              <a:t>porrigis</a:t>
            </a:r>
            <a:r>
              <a:rPr lang="it-IT" sz="2800" dirty="0"/>
              <a:t> </a:t>
            </a:r>
            <a:r>
              <a:rPr lang="it-IT" sz="2800" dirty="0" err="1"/>
              <a:t>horas</a:t>
            </a:r>
            <a:r>
              <a:rPr lang="it-IT" sz="2800" dirty="0"/>
              <a:t>;</a:t>
            </a:r>
          </a:p>
          <a:p>
            <a:r>
              <a:rPr lang="it-IT" sz="2800" dirty="0" err="1"/>
              <a:t>deficis</a:t>
            </a:r>
            <a:r>
              <a:rPr lang="it-IT" sz="2800" dirty="0"/>
              <a:t> </a:t>
            </a:r>
            <a:r>
              <a:rPr lang="it-IT" sz="2800" dirty="0" err="1"/>
              <a:t>interdum</a:t>
            </a:r>
            <a:r>
              <a:rPr lang="it-IT" sz="2800" dirty="0"/>
              <a:t>, </a:t>
            </a:r>
            <a:r>
              <a:rPr lang="it-IT" sz="2800" dirty="0" err="1"/>
              <a:t>vitiumque</a:t>
            </a:r>
            <a:r>
              <a:rPr lang="it-IT" sz="2800" dirty="0"/>
              <a:t> in lumina mentis               200</a:t>
            </a:r>
          </a:p>
          <a:p>
            <a:r>
              <a:rPr lang="it-IT" sz="2800" dirty="0" err="1"/>
              <a:t>transit</a:t>
            </a:r>
            <a:r>
              <a:rPr lang="it-IT" sz="2800" dirty="0"/>
              <a:t> et </a:t>
            </a:r>
            <a:r>
              <a:rPr lang="it-IT" sz="2800" dirty="0" err="1"/>
              <a:t>obscurus</a:t>
            </a:r>
            <a:r>
              <a:rPr lang="it-IT" sz="2800" dirty="0"/>
              <a:t> </a:t>
            </a:r>
            <a:r>
              <a:rPr lang="it-IT" sz="2800" dirty="0" err="1"/>
              <a:t>mortalia</a:t>
            </a:r>
            <a:r>
              <a:rPr lang="it-IT" sz="2800" dirty="0"/>
              <a:t> </a:t>
            </a:r>
            <a:r>
              <a:rPr lang="it-IT" sz="2800" dirty="0" err="1"/>
              <a:t>pectora</a:t>
            </a:r>
            <a:r>
              <a:rPr lang="it-IT" sz="2800" dirty="0"/>
              <a:t> </a:t>
            </a:r>
            <a:r>
              <a:rPr lang="it-IT" sz="2800" dirty="0" err="1"/>
              <a:t>terres</a:t>
            </a:r>
            <a:r>
              <a:rPr lang="it-IT" sz="2800" dirty="0"/>
              <a:t>.</a:t>
            </a:r>
          </a:p>
          <a:p>
            <a:r>
              <a:rPr lang="it-IT" sz="2800" dirty="0" err="1"/>
              <a:t>nec</a:t>
            </a:r>
            <a:r>
              <a:rPr lang="it-IT" sz="2800" dirty="0"/>
              <a:t> </a:t>
            </a:r>
            <a:r>
              <a:rPr lang="it-IT" sz="2800" dirty="0" err="1"/>
              <a:t>tibi</a:t>
            </a:r>
            <a:r>
              <a:rPr lang="it-IT" sz="2800" dirty="0"/>
              <a:t> </a:t>
            </a:r>
            <a:r>
              <a:rPr lang="it-IT" sz="2800" dirty="0" err="1"/>
              <a:t>quod</a:t>
            </a:r>
            <a:r>
              <a:rPr lang="it-IT" sz="2800" dirty="0"/>
              <a:t> </a:t>
            </a:r>
            <a:r>
              <a:rPr lang="it-IT" sz="2800" dirty="0" err="1"/>
              <a:t>lunae</a:t>
            </a:r>
            <a:r>
              <a:rPr lang="it-IT" sz="2800" dirty="0"/>
              <a:t> </a:t>
            </a:r>
            <a:r>
              <a:rPr lang="it-IT" sz="2800" dirty="0" err="1"/>
              <a:t>terris</a:t>
            </a:r>
            <a:r>
              <a:rPr lang="it-IT" sz="2800" dirty="0"/>
              <a:t> </a:t>
            </a:r>
            <a:r>
              <a:rPr lang="it-IT" sz="2800" dirty="0" err="1"/>
              <a:t>propioris</a:t>
            </a:r>
            <a:r>
              <a:rPr lang="it-IT" sz="2800" dirty="0"/>
              <a:t> imago</a:t>
            </a:r>
          </a:p>
          <a:p>
            <a:r>
              <a:rPr lang="it-IT" sz="2800" dirty="0" err="1"/>
              <a:t>obstiterit</a:t>
            </a:r>
            <a:r>
              <a:rPr lang="it-IT" sz="2800" dirty="0"/>
              <a:t>, </a:t>
            </a:r>
            <a:r>
              <a:rPr lang="it-IT" sz="2800" dirty="0" err="1"/>
              <a:t>palles</a:t>
            </a:r>
            <a:r>
              <a:rPr lang="it-IT" sz="2800" dirty="0"/>
              <a:t>: </a:t>
            </a:r>
            <a:r>
              <a:rPr lang="it-IT" sz="2800" dirty="0" err="1"/>
              <a:t>facit</a:t>
            </a:r>
            <a:r>
              <a:rPr lang="it-IT" sz="2800" dirty="0"/>
              <a:t> </a:t>
            </a:r>
            <a:r>
              <a:rPr lang="it-IT" sz="2800" dirty="0" err="1"/>
              <a:t>hunc</a:t>
            </a:r>
            <a:r>
              <a:rPr lang="it-IT" sz="2800" dirty="0"/>
              <a:t> amor </a:t>
            </a:r>
            <a:r>
              <a:rPr lang="it-IT" sz="2800" dirty="0" err="1"/>
              <a:t>iste</a:t>
            </a:r>
            <a:r>
              <a:rPr lang="it-IT" sz="2800" dirty="0"/>
              <a:t> </a:t>
            </a:r>
            <a:r>
              <a:rPr lang="it-IT" sz="2800" dirty="0" err="1"/>
              <a:t>colorem</a:t>
            </a:r>
            <a:r>
              <a:rPr lang="it-IT" sz="2800" dirty="0"/>
              <a:t>.</a:t>
            </a:r>
          </a:p>
        </p:txBody>
      </p:sp>
    </p:spTree>
    <p:extLst>
      <p:ext uri="{BB962C8B-B14F-4D97-AF65-F5344CB8AC3E}">
        <p14:creationId xmlns:p14="http://schemas.microsoft.com/office/powerpoint/2010/main" val="3752673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0B5F220-12C6-D62A-82F8-ACDC87E2D2C9}"/>
              </a:ext>
            </a:extLst>
          </p:cNvPr>
          <p:cNvSpPr txBox="1"/>
          <p:nvPr/>
        </p:nvSpPr>
        <p:spPr>
          <a:xfrm>
            <a:off x="402771" y="337457"/>
            <a:ext cx="11353799" cy="3970318"/>
          </a:xfrm>
          <a:prstGeom prst="rect">
            <a:avLst/>
          </a:prstGeom>
          <a:noFill/>
        </p:spPr>
        <p:txBody>
          <a:bodyPr wrap="square" rtlCol="0">
            <a:spAutoFit/>
          </a:bodyPr>
          <a:lstStyle/>
          <a:p>
            <a:pPr algn="just"/>
            <a:r>
              <a:rPr lang="it-IT" sz="2800" dirty="0"/>
              <a:t>Ecco che proprio tu che bruci la terra col tuo fuoco, ardi di un fuoco sconosciuto; proprio tu che devi controllare ogni cosa, contempli soltanto </a:t>
            </a:r>
            <a:r>
              <a:rPr lang="it-IT" sz="2800" dirty="0" err="1"/>
              <a:t>Leucotoe</a:t>
            </a:r>
            <a:r>
              <a:rPr lang="it-IT" sz="2800" dirty="0"/>
              <a:t> e concentri su lei sola quegli sguardi che dovresti distribuire su tutto il mondo. Ora ti levi da Oriente prima del dovuto, ora cali nel mare più tardi e, soffermandoti a contemplarla, protrai le ore invernali. Talora perfino ti eclissi e la malattia del tuo spirito si comunica alla tua luce, che sparisce, terrorizzando i cuori degli uomini. E questo appannarsi del tuo splendore non si deve al fatto che la luna si frappone fra te e la terra, accostandosi a essa: è l’amore che ti fa impallidire. </a:t>
            </a:r>
          </a:p>
        </p:txBody>
      </p:sp>
    </p:spTree>
    <p:extLst>
      <p:ext uri="{BB962C8B-B14F-4D97-AF65-F5344CB8AC3E}">
        <p14:creationId xmlns:p14="http://schemas.microsoft.com/office/powerpoint/2010/main" val="689939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A89E5A7-D123-1BBE-F703-7520E4F548BC}"/>
              </a:ext>
            </a:extLst>
          </p:cNvPr>
          <p:cNvSpPr txBox="1"/>
          <p:nvPr/>
        </p:nvSpPr>
        <p:spPr>
          <a:xfrm>
            <a:off x="587829" y="435429"/>
            <a:ext cx="10548257" cy="4401205"/>
          </a:xfrm>
          <a:prstGeom prst="rect">
            <a:avLst/>
          </a:prstGeom>
          <a:noFill/>
        </p:spPr>
        <p:txBody>
          <a:bodyPr wrap="square">
            <a:spAutoFit/>
          </a:bodyPr>
          <a:lstStyle/>
          <a:p>
            <a:r>
              <a:rPr lang="it-IT" sz="2800" dirty="0" err="1"/>
              <a:t>Diligis</a:t>
            </a:r>
            <a:r>
              <a:rPr lang="it-IT" sz="2800" dirty="0"/>
              <a:t> </a:t>
            </a:r>
            <a:r>
              <a:rPr lang="it-IT" sz="2800" dirty="0" err="1"/>
              <a:t>hanc</a:t>
            </a:r>
            <a:r>
              <a:rPr lang="it-IT" sz="2800" dirty="0"/>
              <a:t> </a:t>
            </a:r>
            <a:r>
              <a:rPr lang="it-IT" sz="2800" dirty="0" err="1"/>
              <a:t>unam</a:t>
            </a:r>
            <a:r>
              <a:rPr lang="it-IT" sz="2800" dirty="0"/>
              <a:t>, </a:t>
            </a:r>
            <a:r>
              <a:rPr lang="it-IT" sz="2800" dirty="0" err="1"/>
              <a:t>nec</a:t>
            </a:r>
            <a:r>
              <a:rPr lang="it-IT" sz="2800" dirty="0"/>
              <a:t> te </a:t>
            </a:r>
            <a:r>
              <a:rPr lang="it-IT" sz="2800" dirty="0" err="1"/>
              <a:t>Clymeneque</a:t>
            </a:r>
            <a:r>
              <a:rPr lang="it-IT" sz="2800" dirty="0"/>
              <a:t> </a:t>
            </a:r>
            <a:r>
              <a:rPr lang="it-IT" sz="2800" dirty="0" err="1"/>
              <a:t>Rhodosque</a:t>
            </a:r>
            <a:endParaRPr lang="it-IT" sz="2800" dirty="0"/>
          </a:p>
          <a:p>
            <a:r>
              <a:rPr lang="it-IT" sz="2800" dirty="0" err="1"/>
              <a:t>nec</a:t>
            </a:r>
            <a:r>
              <a:rPr lang="it-IT" sz="2800" dirty="0"/>
              <a:t> </a:t>
            </a:r>
            <a:r>
              <a:rPr lang="it-IT" sz="2800" dirty="0" err="1"/>
              <a:t>tenet</a:t>
            </a:r>
            <a:r>
              <a:rPr lang="it-IT" sz="2800" dirty="0"/>
              <a:t> </a:t>
            </a:r>
            <a:r>
              <a:rPr lang="it-IT" sz="2800" dirty="0" err="1"/>
              <a:t>Aeaeae</a:t>
            </a:r>
            <a:r>
              <a:rPr lang="it-IT" sz="2800" dirty="0"/>
              <a:t> </a:t>
            </a:r>
            <a:r>
              <a:rPr lang="it-IT" sz="2800" dirty="0" err="1"/>
              <a:t>genetrix</a:t>
            </a:r>
            <a:r>
              <a:rPr lang="it-IT" sz="2800" dirty="0"/>
              <a:t> </a:t>
            </a:r>
            <a:r>
              <a:rPr lang="it-IT" sz="2800" dirty="0" err="1"/>
              <a:t>pulcherrima</a:t>
            </a:r>
            <a:r>
              <a:rPr lang="it-IT" sz="2800" dirty="0"/>
              <a:t> </a:t>
            </a:r>
            <a:r>
              <a:rPr lang="it-IT" sz="2800" dirty="0" err="1"/>
              <a:t>Circes</a:t>
            </a:r>
            <a:r>
              <a:rPr lang="it-IT" sz="2800" dirty="0"/>
              <a:t>               205</a:t>
            </a:r>
          </a:p>
          <a:p>
            <a:r>
              <a:rPr lang="it-IT" sz="2800" dirty="0" err="1"/>
              <a:t>quaeque</a:t>
            </a:r>
            <a:r>
              <a:rPr lang="it-IT" sz="2800" dirty="0"/>
              <a:t> </a:t>
            </a:r>
            <a:r>
              <a:rPr lang="it-IT" sz="2800" dirty="0" err="1"/>
              <a:t>tuos</a:t>
            </a:r>
            <a:r>
              <a:rPr lang="it-IT" sz="2800" dirty="0"/>
              <a:t> </a:t>
            </a:r>
            <a:r>
              <a:rPr lang="it-IT" sz="2800" dirty="0" err="1"/>
              <a:t>Clytie</a:t>
            </a:r>
            <a:r>
              <a:rPr lang="it-IT" sz="2800" dirty="0"/>
              <a:t> </a:t>
            </a:r>
            <a:r>
              <a:rPr lang="it-IT" sz="2800" dirty="0" err="1"/>
              <a:t>quamvis</a:t>
            </a:r>
            <a:r>
              <a:rPr lang="it-IT" sz="2800" dirty="0"/>
              <a:t> </a:t>
            </a:r>
            <a:r>
              <a:rPr lang="it-IT" sz="2800" dirty="0" err="1"/>
              <a:t>despecta</a:t>
            </a:r>
            <a:r>
              <a:rPr lang="it-IT" sz="2800" dirty="0"/>
              <a:t> </a:t>
            </a:r>
            <a:r>
              <a:rPr lang="it-IT" sz="2800" dirty="0" err="1"/>
              <a:t>petebat</a:t>
            </a:r>
            <a:endParaRPr lang="it-IT" sz="2800" dirty="0"/>
          </a:p>
          <a:p>
            <a:r>
              <a:rPr lang="it-IT" sz="2800" dirty="0" err="1"/>
              <a:t>concubitus</a:t>
            </a:r>
            <a:r>
              <a:rPr lang="it-IT" sz="2800" dirty="0"/>
              <a:t> </a:t>
            </a:r>
            <a:r>
              <a:rPr lang="it-IT" sz="2800" dirty="0" err="1"/>
              <a:t>ipsoque</a:t>
            </a:r>
            <a:r>
              <a:rPr lang="it-IT" sz="2800" dirty="0"/>
              <a:t> </a:t>
            </a:r>
            <a:r>
              <a:rPr lang="it-IT" sz="2800" dirty="0" err="1"/>
              <a:t>illo</a:t>
            </a:r>
            <a:r>
              <a:rPr lang="it-IT" sz="2800" dirty="0"/>
              <a:t> grave vulnus </a:t>
            </a:r>
            <a:r>
              <a:rPr lang="it-IT" sz="2800" dirty="0" err="1"/>
              <a:t>habebat</a:t>
            </a:r>
            <a:endParaRPr lang="it-IT" sz="2800" dirty="0"/>
          </a:p>
          <a:p>
            <a:r>
              <a:rPr lang="it-IT" sz="2800" dirty="0"/>
              <a:t>tempore: </a:t>
            </a:r>
            <a:r>
              <a:rPr lang="it-IT" sz="2800" dirty="0" err="1"/>
              <a:t>Leucothoe</a:t>
            </a:r>
            <a:r>
              <a:rPr lang="it-IT" sz="2800" dirty="0"/>
              <a:t> </a:t>
            </a:r>
            <a:r>
              <a:rPr lang="it-IT" sz="2800" dirty="0" err="1"/>
              <a:t>multarum</a:t>
            </a:r>
            <a:r>
              <a:rPr lang="it-IT" sz="2800" dirty="0"/>
              <a:t> </a:t>
            </a:r>
            <a:r>
              <a:rPr lang="it-IT" sz="2800" dirty="0" err="1"/>
              <a:t>oblivia</a:t>
            </a:r>
            <a:r>
              <a:rPr lang="it-IT" sz="2800" dirty="0"/>
              <a:t> </a:t>
            </a:r>
            <a:r>
              <a:rPr lang="it-IT" sz="2800" dirty="0" err="1"/>
              <a:t>fecit</a:t>
            </a:r>
            <a:r>
              <a:rPr lang="it-IT" sz="2800" dirty="0"/>
              <a:t>,</a:t>
            </a:r>
          </a:p>
          <a:p>
            <a:r>
              <a:rPr lang="it-IT" sz="2800" dirty="0" err="1"/>
              <a:t>gentis</a:t>
            </a:r>
            <a:r>
              <a:rPr lang="it-IT" sz="2800" dirty="0"/>
              <a:t> </a:t>
            </a:r>
            <a:r>
              <a:rPr lang="it-IT" sz="2800" dirty="0" err="1"/>
              <a:t>odoriferae</a:t>
            </a:r>
            <a:r>
              <a:rPr lang="it-IT" sz="2800" dirty="0"/>
              <a:t> </a:t>
            </a:r>
            <a:r>
              <a:rPr lang="it-IT" sz="2800" dirty="0" err="1"/>
              <a:t>quam</a:t>
            </a:r>
            <a:r>
              <a:rPr lang="it-IT" sz="2800" dirty="0"/>
              <a:t> formosissima </a:t>
            </a:r>
            <a:r>
              <a:rPr lang="it-IT" sz="2800" dirty="0" err="1"/>
              <a:t>partu</a:t>
            </a:r>
            <a:endParaRPr lang="it-IT" sz="2800" dirty="0"/>
          </a:p>
          <a:p>
            <a:r>
              <a:rPr lang="it-IT" sz="2800" dirty="0" err="1"/>
              <a:t>edidit</a:t>
            </a:r>
            <a:r>
              <a:rPr lang="it-IT" sz="2800" dirty="0"/>
              <a:t> </a:t>
            </a:r>
            <a:r>
              <a:rPr lang="it-IT" sz="2800" dirty="0" err="1"/>
              <a:t>Eurynome</a:t>
            </a:r>
            <a:r>
              <a:rPr lang="it-IT" sz="2800" dirty="0"/>
              <a:t>; sed </a:t>
            </a:r>
            <a:r>
              <a:rPr lang="it-IT" sz="2800" dirty="0" err="1"/>
              <a:t>postquam</a:t>
            </a:r>
            <a:r>
              <a:rPr lang="it-IT" sz="2800" dirty="0"/>
              <a:t> </a:t>
            </a:r>
            <a:r>
              <a:rPr lang="it-IT" sz="2800" dirty="0" err="1"/>
              <a:t>filia</a:t>
            </a:r>
            <a:r>
              <a:rPr lang="it-IT" sz="2800" dirty="0"/>
              <a:t> </a:t>
            </a:r>
            <a:r>
              <a:rPr lang="it-IT" sz="2800" dirty="0" err="1"/>
              <a:t>crevit</a:t>
            </a:r>
            <a:r>
              <a:rPr lang="it-IT" sz="2800" dirty="0"/>
              <a:t>,               210</a:t>
            </a:r>
          </a:p>
          <a:p>
            <a:r>
              <a:rPr lang="it-IT" sz="2800" dirty="0" err="1"/>
              <a:t>quam</a:t>
            </a:r>
            <a:r>
              <a:rPr lang="it-IT" sz="2800" dirty="0"/>
              <a:t> mater </a:t>
            </a:r>
            <a:r>
              <a:rPr lang="it-IT" sz="2800" dirty="0" err="1"/>
              <a:t>cunctas</a:t>
            </a:r>
            <a:r>
              <a:rPr lang="it-IT" sz="2800" dirty="0"/>
              <a:t>, </a:t>
            </a:r>
            <a:r>
              <a:rPr lang="it-IT" sz="2800" dirty="0" err="1"/>
              <a:t>tam</a:t>
            </a:r>
            <a:r>
              <a:rPr lang="it-IT" sz="2800" dirty="0"/>
              <a:t> </a:t>
            </a:r>
            <a:r>
              <a:rPr lang="it-IT" sz="2800" dirty="0" err="1"/>
              <a:t>matrem</a:t>
            </a:r>
            <a:r>
              <a:rPr lang="it-IT" sz="2800" dirty="0"/>
              <a:t> </a:t>
            </a:r>
            <a:r>
              <a:rPr lang="it-IT" sz="2800" dirty="0" err="1"/>
              <a:t>filia</a:t>
            </a:r>
            <a:r>
              <a:rPr lang="it-IT" sz="2800" dirty="0"/>
              <a:t> </a:t>
            </a:r>
            <a:r>
              <a:rPr lang="it-IT" sz="2800" dirty="0" err="1"/>
              <a:t>vicit</a:t>
            </a:r>
            <a:r>
              <a:rPr lang="it-IT" sz="2800" dirty="0"/>
              <a:t>.</a:t>
            </a:r>
          </a:p>
          <a:p>
            <a:r>
              <a:rPr lang="it-IT" sz="2800" dirty="0" err="1"/>
              <a:t>rexit</a:t>
            </a:r>
            <a:r>
              <a:rPr lang="it-IT" sz="2800" dirty="0"/>
              <a:t> </a:t>
            </a:r>
            <a:r>
              <a:rPr lang="it-IT" sz="2800" dirty="0" err="1"/>
              <a:t>Achaemenias</a:t>
            </a:r>
            <a:r>
              <a:rPr lang="it-IT" sz="2800" dirty="0"/>
              <a:t> </a:t>
            </a:r>
            <a:r>
              <a:rPr lang="it-IT" sz="2800" dirty="0" err="1"/>
              <a:t>urbes</a:t>
            </a:r>
            <a:r>
              <a:rPr lang="it-IT" sz="2800" dirty="0"/>
              <a:t> pater </a:t>
            </a:r>
            <a:r>
              <a:rPr lang="it-IT" sz="2800" dirty="0" err="1"/>
              <a:t>Orchamus</a:t>
            </a:r>
            <a:r>
              <a:rPr lang="it-IT" sz="2800" dirty="0"/>
              <a:t> </a:t>
            </a:r>
            <a:r>
              <a:rPr lang="it-IT" sz="2800" dirty="0" err="1"/>
              <a:t>isque</a:t>
            </a:r>
            <a:endParaRPr lang="it-IT" sz="2800" dirty="0"/>
          </a:p>
          <a:p>
            <a:r>
              <a:rPr lang="it-IT" sz="2800" dirty="0" err="1"/>
              <a:t>septimus</a:t>
            </a:r>
            <a:r>
              <a:rPr lang="it-IT" sz="2800" dirty="0"/>
              <a:t> a prisco </a:t>
            </a:r>
            <a:r>
              <a:rPr lang="it-IT" sz="2800" dirty="0" err="1"/>
              <a:t>numeratur</a:t>
            </a:r>
            <a:r>
              <a:rPr lang="it-IT" sz="2800" dirty="0"/>
              <a:t> origine Belo.</a:t>
            </a:r>
          </a:p>
        </p:txBody>
      </p:sp>
    </p:spTree>
    <p:extLst>
      <p:ext uri="{BB962C8B-B14F-4D97-AF65-F5344CB8AC3E}">
        <p14:creationId xmlns:p14="http://schemas.microsoft.com/office/powerpoint/2010/main" val="715659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0B5F220-12C6-D62A-82F8-ACDC87E2D2C9}"/>
              </a:ext>
            </a:extLst>
          </p:cNvPr>
          <p:cNvSpPr txBox="1"/>
          <p:nvPr/>
        </p:nvSpPr>
        <p:spPr>
          <a:xfrm>
            <a:off x="402771" y="337457"/>
            <a:ext cx="11353799" cy="3970318"/>
          </a:xfrm>
          <a:prstGeom prst="rect">
            <a:avLst/>
          </a:prstGeom>
          <a:noFill/>
        </p:spPr>
        <p:txBody>
          <a:bodyPr wrap="square" rtlCol="0">
            <a:spAutoFit/>
          </a:bodyPr>
          <a:lstStyle/>
          <a:p>
            <a:pPr algn="just"/>
            <a:r>
              <a:rPr lang="it-IT" sz="2800" dirty="0"/>
              <a:t>Sei infatuato soltanto di </a:t>
            </a:r>
            <a:r>
              <a:rPr lang="it-IT" sz="2800" dirty="0" err="1"/>
              <a:t>Leucotoe</a:t>
            </a:r>
            <a:r>
              <a:rPr lang="it-IT" sz="2800" dirty="0"/>
              <a:t> e non ti attraggono più Climene e Rodo e la bellissima madre di Circe di </a:t>
            </a:r>
            <a:r>
              <a:rPr lang="it-IT" sz="2800" dirty="0" err="1"/>
              <a:t>Eea</a:t>
            </a:r>
            <a:r>
              <a:rPr lang="it-IT" sz="2800" dirty="0"/>
              <a:t>, e Clizia, che pur tenuta da te in dispregio, continua a desiderare i tuoi abbracci e soffre della ferita d’amore proprio mentre tu soffri per un’altra. La causa dell’oblio in cui tutte le altre sono cadute è dunque </a:t>
            </a:r>
            <a:r>
              <a:rPr lang="it-IT" sz="2800" dirty="0" err="1"/>
              <a:t>Leucotoe</a:t>
            </a:r>
            <a:r>
              <a:rPr lang="it-IT" sz="2800" dirty="0"/>
              <a:t>, nata nella terra dei profumi dalla splendida </a:t>
            </a:r>
            <a:r>
              <a:rPr lang="it-IT" sz="2800" dirty="0" err="1"/>
              <a:t>Eurinome</a:t>
            </a:r>
            <a:r>
              <a:rPr lang="it-IT" sz="2800" dirty="0"/>
              <a:t>; splendida sì, ma quando la figlia crebbe, la bellezza della madre ne fu eclissata, come quella aveva prima eclissato tutte le altre. Il padre della fanciulla, </a:t>
            </a:r>
            <a:r>
              <a:rPr lang="it-IT" sz="2800" dirty="0" err="1"/>
              <a:t>Orcamo</a:t>
            </a:r>
            <a:r>
              <a:rPr lang="it-IT" sz="2800" dirty="0"/>
              <a:t>, era re delle città degli Achemenidi, settimo in ordine di discendenza dall’antico Belo.</a:t>
            </a:r>
          </a:p>
        </p:txBody>
      </p:sp>
    </p:spTree>
    <p:extLst>
      <p:ext uri="{BB962C8B-B14F-4D97-AF65-F5344CB8AC3E}">
        <p14:creationId xmlns:p14="http://schemas.microsoft.com/office/powerpoint/2010/main" val="88486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0B5F220-12C6-D62A-82F8-ACDC87E2D2C9}"/>
              </a:ext>
            </a:extLst>
          </p:cNvPr>
          <p:cNvSpPr txBox="1"/>
          <p:nvPr/>
        </p:nvSpPr>
        <p:spPr>
          <a:xfrm>
            <a:off x="870858" y="337457"/>
            <a:ext cx="10374086" cy="6555641"/>
          </a:xfrm>
          <a:prstGeom prst="rect">
            <a:avLst/>
          </a:prstGeom>
          <a:noFill/>
        </p:spPr>
        <p:txBody>
          <a:bodyPr wrap="square" rtlCol="0">
            <a:spAutoFit/>
          </a:bodyPr>
          <a:lstStyle/>
          <a:p>
            <a:r>
              <a:rPr lang="it-IT" dirty="0"/>
              <a:t> </a:t>
            </a:r>
            <a:r>
              <a:rPr lang="it-IT" sz="2800" dirty="0" err="1"/>
              <a:t>Desierat</a:t>
            </a:r>
            <a:r>
              <a:rPr lang="it-IT" sz="2800" dirty="0"/>
              <a:t>: </a:t>
            </a:r>
            <a:r>
              <a:rPr lang="it-IT" sz="2800" dirty="0" err="1"/>
              <a:t>mediumque</a:t>
            </a:r>
            <a:r>
              <a:rPr lang="it-IT" sz="2800" dirty="0"/>
              <a:t> </a:t>
            </a:r>
            <a:r>
              <a:rPr lang="it-IT" sz="2800" dirty="0" err="1"/>
              <a:t>fuit</a:t>
            </a:r>
            <a:r>
              <a:rPr lang="it-IT" sz="2800" dirty="0"/>
              <a:t> breve tempus, et orsa est</a:t>
            </a:r>
          </a:p>
          <a:p>
            <a:r>
              <a:rPr lang="it-IT" sz="2800" dirty="0" err="1"/>
              <a:t>dicere</a:t>
            </a:r>
            <a:r>
              <a:rPr lang="it-IT" sz="2800" dirty="0"/>
              <a:t> Leuconoe: </a:t>
            </a:r>
            <a:r>
              <a:rPr lang="it-IT" sz="2800" dirty="0" err="1"/>
              <a:t>vocem</a:t>
            </a:r>
            <a:r>
              <a:rPr lang="it-IT" sz="2800" dirty="0"/>
              <a:t> </a:t>
            </a:r>
            <a:r>
              <a:rPr lang="it-IT" sz="2800" dirty="0" err="1"/>
              <a:t>tenuere</a:t>
            </a:r>
            <a:r>
              <a:rPr lang="it-IT" sz="2800" dirty="0"/>
              <a:t> </a:t>
            </a:r>
            <a:r>
              <a:rPr lang="it-IT" sz="2800" dirty="0" err="1"/>
              <a:t>sorores</a:t>
            </a:r>
            <a:r>
              <a:rPr lang="it-IT" sz="2800" dirty="0"/>
              <a:t>.</a:t>
            </a:r>
          </a:p>
          <a:p>
            <a:r>
              <a:rPr lang="it-IT" sz="2800" dirty="0"/>
              <a:t>'</a:t>
            </a:r>
            <a:r>
              <a:rPr lang="it-IT" sz="2800" dirty="0" err="1"/>
              <a:t>hunc</a:t>
            </a:r>
            <a:r>
              <a:rPr lang="it-IT" sz="2800" dirty="0"/>
              <a:t> </a:t>
            </a:r>
            <a:r>
              <a:rPr lang="it-IT" sz="2800" dirty="0" err="1"/>
              <a:t>quoque</a:t>
            </a:r>
            <a:r>
              <a:rPr lang="it-IT" sz="2800" dirty="0"/>
              <a:t>, siderea qui </a:t>
            </a:r>
            <a:r>
              <a:rPr lang="it-IT" sz="2800" dirty="0" err="1"/>
              <a:t>temperat</a:t>
            </a:r>
            <a:r>
              <a:rPr lang="it-IT" sz="2800" dirty="0"/>
              <a:t> omnia luce,</a:t>
            </a:r>
          </a:p>
          <a:p>
            <a:r>
              <a:rPr lang="it-IT" sz="2800" dirty="0" err="1"/>
              <a:t>cepit</a:t>
            </a:r>
            <a:r>
              <a:rPr lang="it-IT" sz="2800" dirty="0"/>
              <a:t> amor </a:t>
            </a:r>
            <a:r>
              <a:rPr lang="it-IT" sz="2800" dirty="0" err="1"/>
              <a:t>Solem</a:t>
            </a:r>
            <a:r>
              <a:rPr lang="it-IT" sz="2800" dirty="0"/>
              <a:t>: Solis </a:t>
            </a:r>
            <a:r>
              <a:rPr lang="it-IT" sz="2800" dirty="0" err="1"/>
              <a:t>referemus</a:t>
            </a:r>
            <a:r>
              <a:rPr lang="it-IT" sz="2800" dirty="0"/>
              <a:t> </a:t>
            </a:r>
            <a:r>
              <a:rPr lang="it-IT" sz="2800" dirty="0" err="1"/>
              <a:t>amores</a:t>
            </a:r>
            <a:r>
              <a:rPr lang="it-IT" sz="2800" dirty="0"/>
              <a:t>.               170</a:t>
            </a:r>
          </a:p>
          <a:p>
            <a:r>
              <a:rPr lang="it-IT" sz="2800" dirty="0" err="1"/>
              <a:t>primus</a:t>
            </a:r>
            <a:r>
              <a:rPr lang="it-IT" sz="2800" dirty="0"/>
              <a:t> </a:t>
            </a:r>
            <a:r>
              <a:rPr lang="it-IT" sz="2800" dirty="0" err="1"/>
              <a:t>adulterium</a:t>
            </a:r>
            <a:r>
              <a:rPr lang="it-IT" sz="2800" dirty="0"/>
              <a:t> </a:t>
            </a:r>
            <a:r>
              <a:rPr lang="it-IT" sz="2800" dirty="0" err="1"/>
              <a:t>Veneris</a:t>
            </a:r>
            <a:r>
              <a:rPr lang="it-IT" sz="2800" dirty="0"/>
              <a:t> </a:t>
            </a:r>
            <a:r>
              <a:rPr lang="it-IT" sz="2800" dirty="0" err="1"/>
              <a:t>cum</a:t>
            </a:r>
            <a:r>
              <a:rPr lang="it-IT" sz="2800" dirty="0"/>
              <a:t> Marte </a:t>
            </a:r>
            <a:r>
              <a:rPr lang="it-IT" sz="2800" dirty="0" err="1"/>
              <a:t>putatur</a:t>
            </a:r>
            <a:endParaRPr lang="it-IT" sz="2800" dirty="0"/>
          </a:p>
          <a:p>
            <a:r>
              <a:rPr lang="it-IT" sz="2800" dirty="0"/>
              <a:t>hic </a:t>
            </a:r>
            <a:r>
              <a:rPr lang="it-IT" sz="2800" dirty="0" err="1"/>
              <a:t>vidisse</a:t>
            </a:r>
            <a:r>
              <a:rPr lang="it-IT" sz="2800" dirty="0"/>
              <a:t> deus; </a:t>
            </a:r>
            <a:r>
              <a:rPr lang="it-IT" sz="2800" dirty="0" err="1"/>
              <a:t>videt</a:t>
            </a:r>
            <a:r>
              <a:rPr lang="it-IT" sz="2800" dirty="0"/>
              <a:t> hic deus omnia </a:t>
            </a:r>
            <a:r>
              <a:rPr lang="it-IT" sz="2800" dirty="0" err="1"/>
              <a:t>primus</a:t>
            </a:r>
            <a:r>
              <a:rPr lang="it-IT" sz="2800" dirty="0"/>
              <a:t>.</a:t>
            </a:r>
          </a:p>
          <a:p>
            <a:r>
              <a:rPr lang="it-IT" sz="2800" dirty="0" err="1"/>
              <a:t>Indoluit</a:t>
            </a:r>
            <a:r>
              <a:rPr lang="it-IT" sz="2800" dirty="0"/>
              <a:t> facto </a:t>
            </a:r>
            <a:r>
              <a:rPr lang="it-IT" sz="2800" dirty="0" err="1">
                <a:highlight>
                  <a:srgbClr val="FFFF00"/>
                </a:highlight>
              </a:rPr>
              <a:t>Iunonigenae</a:t>
            </a:r>
            <a:r>
              <a:rPr lang="it-IT" sz="2800" dirty="0" err="1"/>
              <a:t>que</a:t>
            </a:r>
            <a:r>
              <a:rPr lang="it-IT" sz="2800" dirty="0"/>
              <a:t> marito</a:t>
            </a:r>
          </a:p>
          <a:p>
            <a:r>
              <a:rPr lang="it-IT" sz="2800" dirty="0" err="1"/>
              <a:t>furta</a:t>
            </a:r>
            <a:r>
              <a:rPr lang="it-IT" sz="2800" dirty="0"/>
              <a:t> tori </a:t>
            </a:r>
            <a:r>
              <a:rPr lang="it-IT" sz="2800" dirty="0" err="1"/>
              <a:t>furtique</a:t>
            </a:r>
            <a:r>
              <a:rPr lang="it-IT" sz="2800" dirty="0"/>
              <a:t> locum </a:t>
            </a:r>
            <a:r>
              <a:rPr lang="it-IT" sz="2800" dirty="0" err="1"/>
              <a:t>monstravit</a:t>
            </a:r>
            <a:r>
              <a:rPr lang="it-IT" sz="2800" dirty="0"/>
              <a:t>, </a:t>
            </a:r>
            <a:r>
              <a:rPr lang="it-IT" sz="2800" dirty="0" err="1"/>
              <a:t>at</a:t>
            </a:r>
            <a:r>
              <a:rPr lang="it-IT" sz="2800" dirty="0"/>
              <a:t> </a:t>
            </a:r>
            <a:r>
              <a:rPr lang="it-IT" sz="2800" dirty="0" err="1"/>
              <a:t>illi</a:t>
            </a:r>
            <a:endParaRPr lang="it-IT" sz="2800" dirty="0"/>
          </a:p>
          <a:p>
            <a:r>
              <a:rPr lang="it-IT" sz="2800" dirty="0"/>
              <a:t>et </a:t>
            </a:r>
            <a:r>
              <a:rPr lang="it-IT" sz="2800" dirty="0" err="1"/>
              <a:t>mens</a:t>
            </a:r>
            <a:r>
              <a:rPr lang="it-IT" sz="2800" dirty="0"/>
              <a:t> et </a:t>
            </a:r>
            <a:r>
              <a:rPr lang="it-IT" sz="2800" dirty="0" err="1"/>
              <a:t>quod</a:t>
            </a:r>
            <a:r>
              <a:rPr lang="it-IT" sz="2800" dirty="0"/>
              <a:t> opus </a:t>
            </a:r>
            <a:r>
              <a:rPr lang="it-IT" sz="2800" dirty="0" err="1"/>
              <a:t>fabrilis</a:t>
            </a:r>
            <a:r>
              <a:rPr lang="it-IT" sz="2800" dirty="0"/>
              <a:t> </a:t>
            </a:r>
            <a:r>
              <a:rPr lang="it-IT" sz="2800" dirty="0" err="1"/>
              <a:t>dextra</a:t>
            </a:r>
            <a:r>
              <a:rPr lang="it-IT" sz="2800" dirty="0"/>
              <a:t> </a:t>
            </a:r>
            <a:r>
              <a:rPr lang="it-IT" sz="2800" dirty="0" err="1"/>
              <a:t>tenebat</a:t>
            </a:r>
            <a:r>
              <a:rPr lang="it-IT" sz="2800" dirty="0"/>
              <a:t>               175</a:t>
            </a:r>
          </a:p>
          <a:p>
            <a:r>
              <a:rPr lang="it-IT" sz="2800" dirty="0" err="1"/>
              <a:t>excidit</a:t>
            </a:r>
            <a:r>
              <a:rPr lang="it-IT" sz="2800" dirty="0"/>
              <a:t>: </a:t>
            </a:r>
            <a:r>
              <a:rPr lang="it-IT" sz="2800" dirty="0" err="1"/>
              <a:t>extemplo</a:t>
            </a:r>
            <a:r>
              <a:rPr lang="it-IT" sz="2800" dirty="0"/>
              <a:t> </a:t>
            </a:r>
            <a:r>
              <a:rPr lang="it-IT" sz="2800" dirty="0" err="1"/>
              <a:t>graciles</a:t>
            </a:r>
            <a:r>
              <a:rPr lang="it-IT" sz="2800" dirty="0"/>
              <a:t> ex aere </a:t>
            </a:r>
            <a:r>
              <a:rPr lang="it-IT" sz="2800" dirty="0" err="1"/>
              <a:t>catenas</a:t>
            </a:r>
            <a:endParaRPr lang="it-IT" sz="2800" dirty="0"/>
          </a:p>
          <a:p>
            <a:r>
              <a:rPr lang="it-IT" sz="2800" dirty="0" err="1"/>
              <a:t>retiaque</a:t>
            </a:r>
            <a:r>
              <a:rPr lang="it-IT" sz="2800" dirty="0"/>
              <a:t> et </a:t>
            </a:r>
            <a:r>
              <a:rPr lang="it-IT" sz="2800" dirty="0" err="1"/>
              <a:t>laqueos</a:t>
            </a:r>
            <a:r>
              <a:rPr lang="it-IT" sz="2800" dirty="0"/>
              <a:t>, </a:t>
            </a:r>
            <a:r>
              <a:rPr lang="it-IT" sz="2800" dirty="0" err="1"/>
              <a:t>quae</a:t>
            </a:r>
            <a:r>
              <a:rPr lang="it-IT" sz="2800" dirty="0"/>
              <a:t> lumina </a:t>
            </a:r>
            <a:r>
              <a:rPr lang="it-IT" sz="2800" dirty="0" err="1"/>
              <a:t>fallere</a:t>
            </a:r>
            <a:r>
              <a:rPr lang="it-IT" sz="2800" dirty="0"/>
              <a:t> </a:t>
            </a:r>
            <a:r>
              <a:rPr lang="it-IT" sz="2800" dirty="0" err="1"/>
              <a:t>possent</a:t>
            </a:r>
            <a:r>
              <a:rPr lang="it-IT" sz="2800" dirty="0"/>
              <a:t>,</a:t>
            </a:r>
          </a:p>
          <a:p>
            <a:r>
              <a:rPr lang="it-IT" sz="2800" dirty="0" err="1"/>
              <a:t>elimat</a:t>
            </a:r>
            <a:r>
              <a:rPr lang="it-IT" sz="2800" dirty="0"/>
              <a:t>. non </a:t>
            </a:r>
            <a:r>
              <a:rPr lang="it-IT" sz="2800" dirty="0" err="1"/>
              <a:t>illud</a:t>
            </a:r>
            <a:r>
              <a:rPr lang="it-IT" sz="2800" dirty="0"/>
              <a:t> opus tenuissima </a:t>
            </a:r>
            <a:r>
              <a:rPr lang="it-IT" sz="2800" dirty="0" err="1"/>
              <a:t>vincant</a:t>
            </a:r>
            <a:endParaRPr lang="it-IT" sz="2800" dirty="0"/>
          </a:p>
          <a:p>
            <a:r>
              <a:rPr lang="it-IT" sz="2800" dirty="0"/>
              <a:t>stamina, non </a:t>
            </a:r>
            <a:r>
              <a:rPr lang="it-IT" sz="2800" dirty="0" err="1"/>
              <a:t>summo</a:t>
            </a:r>
            <a:r>
              <a:rPr lang="it-IT" sz="2800" dirty="0"/>
              <a:t> </a:t>
            </a:r>
            <a:r>
              <a:rPr lang="it-IT" sz="2800" dirty="0" err="1"/>
              <a:t>quae</a:t>
            </a:r>
            <a:r>
              <a:rPr lang="it-IT" sz="2800" dirty="0"/>
              <a:t> </a:t>
            </a:r>
            <a:r>
              <a:rPr lang="it-IT" sz="2800" dirty="0" err="1"/>
              <a:t>pendet</a:t>
            </a:r>
            <a:r>
              <a:rPr lang="it-IT" sz="2800" dirty="0"/>
              <a:t> </a:t>
            </a:r>
            <a:r>
              <a:rPr lang="it-IT" sz="2800" dirty="0" err="1"/>
              <a:t>aranea</a:t>
            </a:r>
            <a:r>
              <a:rPr lang="it-IT" sz="2800" dirty="0"/>
              <a:t> tigno;</a:t>
            </a:r>
          </a:p>
          <a:p>
            <a:r>
              <a:rPr lang="it-IT" sz="2800" dirty="0" err="1"/>
              <a:t>utque</a:t>
            </a:r>
            <a:r>
              <a:rPr lang="it-IT" sz="2800" dirty="0"/>
              <a:t> </a:t>
            </a:r>
            <a:r>
              <a:rPr lang="it-IT" sz="2800" dirty="0" err="1"/>
              <a:t>levis</a:t>
            </a:r>
            <a:r>
              <a:rPr lang="it-IT" sz="2800" dirty="0"/>
              <a:t> </a:t>
            </a:r>
            <a:r>
              <a:rPr lang="it-IT" sz="2800" dirty="0" err="1"/>
              <a:t>tactus</a:t>
            </a:r>
            <a:r>
              <a:rPr lang="it-IT" sz="2800" dirty="0"/>
              <a:t> </a:t>
            </a:r>
            <a:r>
              <a:rPr lang="it-IT" sz="2800" dirty="0" err="1"/>
              <a:t>momentaque</a:t>
            </a:r>
            <a:r>
              <a:rPr lang="it-IT" sz="2800" dirty="0"/>
              <a:t> parva </a:t>
            </a:r>
            <a:r>
              <a:rPr lang="it-IT" sz="2800" dirty="0" err="1"/>
              <a:t>sequantur</a:t>
            </a:r>
            <a:r>
              <a:rPr lang="it-IT" sz="2800" dirty="0"/>
              <a:t>,               180</a:t>
            </a:r>
          </a:p>
          <a:p>
            <a:r>
              <a:rPr lang="it-IT" sz="2800" dirty="0" err="1"/>
              <a:t>efficit</a:t>
            </a:r>
            <a:r>
              <a:rPr lang="it-IT" sz="2800" dirty="0"/>
              <a:t> et </a:t>
            </a:r>
            <a:r>
              <a:rPr lang="it-IT" sz="2800" dirty="0" err="1"/>
              <a:t>lecto</a:t>
            </a:r>
            <a:r>
              <a:rPr lang="it-IT" sz="2800" dirty="0"/>
              <a:t> </a:t>
            </a:r>
            <a:r>
              <a:rPr lang="it-IT" sz="2800" dirty="0" err="1"/>
              <a:t>circumdata</a:t>
            </a:r>
            <a:r>
              <a:rPr lang="it-IT" sz="2800" dirty="0"/>
              <a:t> </a:t>
            </a:r>
            <a:r>
              <a:rPr lang="it-IT" sz="2800" dirty="0" err="1"/>
              <a:t>collocat</a:t>
            </a:r>
            <a:r>
              <a:rPr lang="it-IT" sz="2800" dirty="0"/>
              <a:t> arte.</a:t>
            </a:r>
          </a:p>
        </p:txBody>
      </p:sp>
    </p:spTree>
    <p:extLst>
      <p:ext uri="{BB962C8B-B14F-4D97-AF65-F5344CB8AC3E}">
        <p14:creationId xmlns:p14="http://schemas.microsoft.com/office/powerpoint/2010/main" val="3463149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0B5F220-12C6-D62A-82F8-ACDC87E2D2C9}"/>
              </a:ext>
            </a:extLst>
          </p:cNvPr>
          <p:cNvSpPr txBox="1"/>
          <p:nvPr/>
        </p:nvSpPr>
        <p:spPr>
          <a:xfrm>
            <a:off x="402771" y="337457"/>
            <a:ext cx="11353799" cy="6124754"/>
          </a:xfrm>
          <a:prstGeom prst="rect">
            <a:avLst/>
          </a:prstGeom>
          <a:noFill/>
        </p:spPr>
        <p:txBody>
          <a:bodyPr wrap="square" rtlCol="0">
            <a:spAutoFit/>
          </a:bodyPr>
          <a:lstStyle/>
          <a:p>
            <a:pPr algn="just"/>
            <a:r>
              <a:rPr lang="it-IT" sz="2800" dirty="0"/>
              <a:t>Alla fine del racconto successe un breve intervallo; poi toccò a Leuconoe che così esordì in mezzo al silenzio delle sorelle: «Nemmeno colui che tutto governa con la sua luce siderale, il Sole, fu risparmiato dall’amore: saranno gli amori del Sole che io racconterò. Si pensa che sia stato lui per primo a scoprire la tresca di Venere e Marte: ed è logico, perché questo dio è il primo a vedere tutto. Se ne adontò e andò a riferire dell’adulterio al marito di Venere, il figlio di Giunone, e gli mostrò anche il luogo dove i due si incontravano. Costui si sentì mancare e gli caddero di mano gli strumenti della sua arte di fabbro; reagì subito però e si mise a costruire con estrema raffinatezza delle sottilissime catene di rame, delle reti e dei cappi che non si potevano nemmeno scorgere perché erano più tenui dei fragili fili di una tela e delle ragnatele tese tra le travi di un tetto. Ottenne che rispondessero al più lieve tocco, al minimo movimento e le dispose con cura intorno al letto.</a:t>
            </a:r>
          </a:p>
        </p:txBody>
      </p:sp>
    </p:spTree>
    <p:extLst>
      <p:ext uri="{BB962C8B-B14F-4D97-AF65-F5344CB8AC3E}">
        <p14:creationId xmlns:p14="http://schemas.microsoft.com/office/powerpoint/2010/main" val="1688517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EDACFDA-27A2-99E9-AC01-2503069281B9}"/>
              </a:ext>
            </a:extLst>
          </p:cNvPr>
          <p:cNvPicPr>
            <a:picLocks noChangeAspect="1"/>
          </p:cNvPicPr>
          <p:nvPr/>
        </p:nvPicPr>
        <p:blipFill>
          <a:blip r:embed="rId2"/>
          <a:stretch>
            <a:fillRect/>
          </a:stretch>
        </p:blipFill>
        <p:spPr>
          <a:xfrm>
            <a:off x="643467" y="1247986"/>
            <a:ext cx="10905066" cy="4362026"/>
          </a:xfrm>
          <a:prstGeom prst="rect">
            <a:avLst/>
          </a:prstGeom>
        </p:spPr>
      </p:pic>
    </p:spTree>
    <p:extLst>
      <p:ext uri="{BB962C8B-B14F-4D97-AF65-F5344CB8AC3E}">
        <p14:creationId xmlns:p14="http://schemas.microsoft.com/office/powerpoint/2010/main" val="353880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0B5F220-12C6-D62A-82F8-ACDC87E2D2C9}"/>
              </a:ext>
            </a:extLst>
          </p:cNvPr>
          <p:cNvSpPr txBox="1"/>
          <p:nvPr/>
        </p:nvSpPr>
        <p:spPr>
          <a:xfrm>
            <a:off x="870858" y="337457"/>
            <a:ext cx="10374086" cy="5262979"/>
          </a:xfrm>
          <a:prstGeom prst="rect">
            <a:avLst/>
          </a:prstGeom>
          <a:noFill/>
        </p:spPr>
        <p:txBody>
          <a:bodyPr wrap="square" rtlCol="0">
            <a:spAutoFit/>
          </a:bodyPr>
          <a:lstStyle/>
          <a:p>
            <a:r>
              <a:rPr lang="it-IT" sz="2800" dirty="0"/>
              <a:t>ut venere </a:t>
            </a:r>
            <a:r>
              <a:rPr lang="it-IT" sz="2800" dirty="0" err="1"/>
              <a:t>torum</a:t>
            </a:r>
            <a:r>
              <a:rPr lang="it-IT" sz="2800" dirty="0"/>
              <a:t> </a:t>
            </a:r>
            <a:r>
              <a:rPr lang="it-IT" sz="2800" dirty="0" err="1"/>
              <a:t>coniunx</a:t>
            </a:r>
            <a:r>
              <a:rPr lang="it-IT" sz="2800" dirty="0"/>
              <a:t> et </a:t>
            </a:r>
            <a:r>
              <a:rPr lang="it-IT" sz="2800" dirty="0" err="1"/>
              <a:t>adulter</a:t>
            </a:r>
            <a:r>
              <a:rPr lang="it-IT" sz="2800" dirty="0"/>
              <a:t> in unum,</a:t>
            </a:r>
          </a:p>
          <a:p>
            <a:r>
              <a:rPr lang="it-IT" sz="2800" dirty="0"/>
              <a:t>arte viri </a:t>
            </a:r>
            <a:r>
              <a:rPr lang="it-IT" sz="2800" dirty="0" err="1"/>
              <a:t>vinclisque</a:t>
            </a:r>
            <a:r>
              <a:rPr lang="it-IT" sz="2800" dirty="0"/>
              <a:t> nova ratione </a:t>
            </a:r>
            <a:r>
              <a:rPr lang="it-IT" sz="2800" dirty="0" err="1"/>
              <a:t>paratis</a:t>
            </a:r>
            <a:endParaRPr lang="it-IT" sz="2800" dirty="0"/>
          </a:p>
          <a:p>
            <a:r>
              <a:rPr lang="it-IT" sz="2800" dirty="0"/>
              <a:t>in </a:t>
            </a:r>
            <a:r>
              <a:rPr lang="it-IT" sz="2800" dirty="0" err="1"/>
              <a:t>mediis</a:t>
            </a:r>
            <a:r>
              <a:rPr lang="it-IT" sz="2800" dirty="0"/>
              <a:t> ambo </a:t>
            </a:r>
            <a:r>
              <a:rPr lang="it-IT" sz="2800" dirty="0" err="1"/>
              <a:t>deprensi</a:t>
            </a:r>
            <a:r>
              <a:rPr lang="it-IT" sz="2800" dirty="0"/>
              <a:t> </a:t>
            </a:r>
            <a:r>
              <a:rPr lang="it-IT" sz="2800" dirty="0" err="1"/>
              <a:t>amplexibus</a:t>
            </a:r>
            <a:r>
              <a:rPr lang="it-IT" sz="2800" dirty="0"/>
              <a:t> </a:t>
            </a:r>
            <a:r>
              <a:rPr lang="it-IT" sz="2800" dirty="0" err="1"/>
              <a:t>haerent</a:t>
            </a:r>
            <a:r>
              <a:rPr lang="it-IT" sz="2800" dirty="0"/>
              <a:t>.</a:t>
            </a:r>
          </a:p>
          <a:p>
            <a:r>
              <a:rPr lang="it-IT" sz="2800" dirty="0" err="1"/>
              <a:t>Lemnius</a:t>
            </a:r>
            <a:r>
              <a:rPr lang="it-IT" sz="2800" dirty="0"/>
              <a:t> </a:t>
            </a:r>
            <a:r>
              <a:rPr lang="it-IT" sz="2800" dirty="0" err="1"/>
              <a:t>extemplo</a:t>
            </a:r>
            <a:r>
              <a:rPr lang="it-IT" sz="2800" dirty="0"/>
              <a:t> </a:t>
            </a:r>
            <a:r>
              <a:rPr lang="it-IT" sz="2800" dirty="0" err="1"/>
              <a:t>valvas</a:t>
            </a:r>
            <a:r>
              <a:rPr lang="it-IT" sz="2800" dirty="0"/>
              <a:t> </a:t>
            </a:r>
            <a:r>
              <a:rPr lang="it-IT" sz="2800" dirty="0" err="1"/>
              <a:t>patefecit</a:t>
            </a:r>
            <a:r>
              <a:rPr lang="it-IT" sz="2800" dirty="0"/>
              <a:t> </a:t>
            </a:r>
            <a:r>
              <a:rPr lang="it-IT" sz="2800" dirty="0" err="1"/>
              <a:t>eburnas</a:t>
            </a:r>
            <a:r>
              <a:rPr lang="it-IT" sz="2800" dirty="0"/>
              <a:t>               185</a:t>
            </a:r>
          </a:p>
          <a:p>
            <a:r>
              <a:rPr lang="it-IT" sz="2800" dirty="0" err="1"/>
              <a:t>inmisitque</a:t>
            </a:r>
            <a:r>
              <a:rPr lang="it-IT" sz="2800" dirty="0"/>
              <a:t> </a:t>
            </a:r>
            <a:r>
              <a:rPr lang="it-IT" sz="2800" dirty="0" err="1"/>
              <a:t>deos</a:t>
            </a:r>
            <a:r>
              <a:rPr lang="it-IT" sz="2800" dirty="0"/>
              <a:t>; </a:t>
            </a:r>
            <a:r>
              <a:rPr lang="it-IT" sz="2800" dirty="0" err="1"/>
              <a:t>illi</a:t>
            </a:r>
            <a:r>
              <a:rPr lang="it-IT" sz="2800" dirty="0"/>
              <a:t> </a:t>
            </a:r>
            <a:r>
              <a:rPr lang="it-IT" sz="2800" dirty="0" err="1"/>
              <a:t>iacuere</a:t>
            </a:r>
            <a:r>
              <a:rPr lang="it-IT" sz="2800" dirty="0"/>
              <a:t> </a:t>
            </a:r>
            <a:r>
              <a:rPr lang="it-IT" sz="2800" dirty="0" err="1"/>
              <a:t>ligati</a:t>
            </a:r>
            <a:endParaRPr lang="it-IT" sz="2800" dirty="0"/>
          </a:p>
          <a:p>
            <a:r>
              <a:rPr lang="it-IT" sz="2800" dirty="0" err="1"/>
              <a:t>turpiter</a:t>
            </a:r>
            <a:r>
              <a:rPr lang="it-IT" sz="2800" dirty="0"/>
              <a:t>, </a:t>
            </a:r>
            <a:r>
              <a:rPr lang="it-IT" sz="2800" dirty="0" err="1"/>
              <a:t>atque</a:t>
            </a:r>
            <a:r>
              <a:rPr lang="it-IT" sz="2800" dirty="0"/>
              <a:t> </a:t>
            </a:r>
            <a:r>
              <a:rPr lang="it-IT" sz="2800" dirty="0" err="1"/>
              <a:t>aliquis</a:t>
            </a:r>
            <a:r>
              <a:rPr lang="it-IT" sz="2800" dirty="0"/>
              <a:t> de </a:t>
            </a:r>
            <a:r>
              <a:rPr lang="it-IT" sz="2800" dirty="0" err="1"/>
              <a:t>dis</a:t>
            </a:r>
            <a:r>
              <a:rPr lang="it-IT" sz="2800" dirty="0"/>
              <a:t> non </a:t>
            </a:r>
            <a:r>
              <a:rPr lang="it-IT" sz="2800" dirty="0" err="1"/>
              <a:t>tristibus</a:t>
            </a:r>
            <a:r>
              <a:rPr lang="it-IT" sz="2800" dirty="0"/>
              <a:t> </a:t>
            </a:r>
            <a:r>
              <a:rPr lang="it-IT" sz="2800" dirty="0" err="1"/>
              <a:t>optat</a:t>
            </a:r>
            <a:endParaRPr lang="it-IT" sz="2800" dirty="0"/>
          </a:p>
          <a:p>
            <a:r>
              <a:rPr lang="it-IT" sz="2800" dirty="0"/>
              <a:t>sic fieri </a:t>
            </a:r>
            <a:r>
              <a:rPr lang="it-IT" sz="2800" dirty="0" err="1"/>
              <a:t>turpis</a:t>
            </a:r>
            <a:r>
              <a:rPr lang="it-IT" sz="2800" dirty="0"/>
              <a:t>; superi </a:t>
            </a:r>
            <a:r>
              <a:rPr lang="it-IT" sz="2800" dirty="0" err="1"/>
              <a:t>risere</a:t>
            </a:r>
            <a:r>
              <a:rPr lang="it-IT" sz="2800" dirty="0"/>
              <a:t>, </a:t>
            </a:r>
            <a:r>
              <a:rPr lang="it-IT" sz="2800" dirty="0" err="1"/>
              <a:t>diuque</a:t>
            </a:r>
            <a:endParaRPr lang="it-IT" sz="2800" dirty="0"/>
          </a:p>
          <a:p>
            <a:r>
              <a:rPr lang="it-IT" sz="2800" dirty="0" err="1"/>
              <a:t>haec</a:t>
            </a:r>
            <a:r>
              <a:rPr lang="it-IT" sz="2800" dirty="0"/>
              <a:t> </a:t>
            </a:r>
            <a:r>
              <a:rPr lang="it-IT" sz="2800" dirty="0" err="1"/>
              <a:t>fuit</a:t>
            </a:r>
            <a:r>
              <a:rPr lang="it-IT" sz="2800" dirty="0"/>
              <a:t> in toto notissima fabula </a:t>
            </a:r>
            <a:r>
              <a:rPr lang="it-IT" sz="2800" dirty="0" err="1"/>
              <a:t>caelo</a:t>
            </a:r>
            <a:r>
              <a:rPr lang="it-IT" sz="2800" dirty="0"/>
              <a:t>.</a:t>
            </a:r>
          </a:p>
          <a:p>
            <a:r>
              <a:rPr lang="it-IT" sz="2800" dirty="0" err="1"/>
              <a:t>Exigit</a:t>
            </a:r>
            <a:r>
              <a:rPr lang="it-IT" sz="2800" dirty="0"/>
              <a:t> </a:t>
            </a:r>
            <a:r>
              <a:rPr lang="it-IT" sz="2800" dirty="0" err="1"/>
              <a:t>indicii</a:t>
            </a:r>
            <a:r>
              <a:rPr lang="it-IT" sz="2800" dirty="0"/>
              <a:t> </a:t>
            </a:r>
            <a:r>
              <a:rPr lang="it-IT" sz="2800" dirty="0" err="1"/>
              <a:t>memorem</a:t>
            </a:r>
            <a:r>
              <a:rPr lang="it-IT" sz="2800" dirty="0"/>
              <a:t> </a:t>
            </a:r>
            <a:r>
              <a:rPr lang="it-IT" sz="2800" dirty="0" err="1"/>
              <a:t>Cythereia</a:t>
            </a:r>
            <a:r>
              <a:rPr lang="it-IT" sz="2800" dirty="0"/>
              <a:t> </a:t>
            </a:r>
            <a:r>
              <a:rPr lang="it-IT" sz="2800" dirty="0" err="1"/>
              <a:t>poenam</a:t>
            </a:r>
            <a:r>
              <a:rPr lang="it-IT" sz="2800" dirty="0"/>
              <a:t>                190</a:t>
            </a:r>
          </a:p>
          <a:p>
            <a:r>
              <a:rPr lang="it-IT" sz="2800" dirty="0" err="1"/>
              <a:t>inque</a:t>
            </a:r>
            <a:r>
              <a:rPr lang="it-IT" sz="2800" dirty="0"/>
              <a:t> </a:t>
            </a:r>
            <a:r>
              <a:rPr lang="it-IT" sz="2800" dirty="0" err="1"/>
              <a:t>vices</a:t>
            </a:r>
            <a:r>
              <a:rPr lang="it-IT" sz="2800" dirty="0"/>
              <a:t> </a:t>
            </a:r>
            <a:r>
              <a:rPr lang="it-IT" sz="2800" dirty="0" err="1"/>
              <a:t>illum</a:t>
            </a:r>
            <a:r>
              <a:rPr lang="it-IT" sz="2800" dirty="0"/>
              <a:t>, </a:t>
            </a:r>
            <a:r>
              <a:rPr lang="it-IT" sz="2800" dirty="0" err="1"/>
              <a:t>tectos</a:t>
            </a:r>
            <a:r>
              <a:rPr lang="it-IT" sz="2800" dirty="0"/>
              <a:t> qui </a:t>
            </a:r>
            <a:r>
              <a:rPr lang="it-IT" sz="2800" dirty="0" err="1"/>
              <a:t>laesit</a:t>
            </a:r>
            <a:r>
              <a:rPr lang="it-IT" sz="2800" dirty="0"/>
              <a:t> </a:t>
            </a:r>
            <a:r>
              <a:rPr lang="it-IT" sz="2800" dirty="0" err="1"/>
              <a:t>amores</a:t>
            </a:r>
            <a:r>
              <a:rPr lang="it-IT" sz="2800" dirty="0"/>
              <a:t>,</a:t>
            </a:r>
          </a:p>
          <a:p>
            <a:r>
              <a:rPr lang="it-IT" sz="2800" dirty="0" err="1"/>
              <a:t>laedit</a:t>
            </a:r>
            <a:r>
              <a:rPr lang="it-IT" sz="2800" dirty="0"/>
              <a:t> amore pari. quid nunc, </a:t>
            </a:r>
            <a:r>
              <a:rPr lang="it-IT" sz="2800" dirty="0" err="1"/>
              <a:t>Hyperione</a:t>
            </a:r>
            <a:r>
              <a:rPr lang="it-IT" sz="2800" dirty="0"/>
              <a:t> nate,</a:t>
            </a:r>
          </a:p>
          <a:p>
            <a:r>
              <a:rPr lang="it-IT" sz="2800" dirty="0"/>
              <a:t>forma </a:t>
            </a:r>
            <a:r>
              <a:rPr lang="it-IT" sz="2800" dirty="0" err="1"/>
              <a:t>colorque</a:t>
            </a:r>
            <a:r>
              <a:rPr lang="it-IT" sz="2800" dirty="0"/>
              <a:t> </a:t>
            </a:r>
            <a:r>
              <a:rPr lang="it-IT" sz="2800" dirty="0" err="1"/>
              <a:t>tibi</a:t>
            </a:r>
            <a:r>
              <a:rPr lang="it-IT" sz="2800" dirty="0"/>
              <a:t> </a:t>
            </a:r>
            <a:r>
              <a:rPr lang="it-IT" sz="2800" dirty="0" err="1"/>
              <a:t>radiataque</a:t>
            </a:r>
            <a:r>
              <a:rPr lang="it-IT" sz="2800" dirty="0"/>
              <a:t> lumina </a:t>
            </a:r>
            <a:r>
              <a:rPr lang="it-IT" sz="2800" dirty="0" err="1"/>
              <a:t>prosunt</a:t>
            </a:r>
            <a:r>
              <a:rPr lang="it-IT" sz="2800" dirty="0"/>
              <a:t>?</a:t>
            </a:r>
          </a:p>
        </p:txBody>
      </p:sp>
    </p:spTree>
    <p:extLst>
      <p:ext uri="{BB962C8B-B14F-4D97-AF65-F5344CB8AC3E}">
        <p14:creationId xmlns:p14="http://schemas.microsoft.com/office/powerpoint/2010/main" val="226276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0B5F220-12C6-D62A-82F8-ACDC87E2D2C9}"/>
              </a:ext>
            </a:extLst>
          </p:cNvPr>
          <p:cNvSpPr txBox="1"/>
          <p:nvPr/>
        </p:nvSpPr>
        <p:spPr>
          <a:xfrm>
            <a:off x="402771" y="337457"/>
            <a:ext cx="11353799" cy="5262979"/>
          </a:xfrm>
          <a:prstGeom prst="rect">
            <a:avLst/>
          </a:prstGeom>
          <a:noFill/>
        </p:spPr>
        <p:txBody>
          <a:bodyPr wrap="square" rtlCol="0">
            <a:spAutoFit/>
          </a:bodyPr>
          <a:lstStyle/>
          <a:p>
            <a:pPr algn="just"/>
            <a:r>
              <a:rPr lang="it-IT" sz="2800" dirty="0"/>
              <a:t>Non appena sua moglie e l’adultero si coricarono su di esso, furono sorpresi e bloccati nel bel mezzo dell’amplesso da quelle catene preparate con tecnica eccezionale dalla perizia del marito. Il dio di Lemno allora aprì le porte d’avorio e fece entrare gli altri dei. I due giacevano vergognosamente legati: ciò nonostante qualche dio, fra i più spiritosi, si sarebbe volentieri assoggettato a quella vergogna. Tutti risero e il fatto divenne per lungo tempo una favola sulla bocca di tutti gli abitanti del cielo. Citerea però architettò una pena che facesse pentire della delazione colui che aveva rivelato brutalmente il suo segreto d’amore e colpì il Sole, facendolo innamorare a sua volta. E adesso a che cosa ti servono, o figlio di Iperione, il tuo aspetto splendente e i tuoi raggi luminosi?</a:t>
            </a:r>
          </a:p>
        </p:txBody>
      </p:sp>
    </p:spTree>
    <p:extLst>
      <p:ext uri="{BB962C8B-B14F-4D97-AF65-F5344CB8AC3E}">
        <p14:creationId xmlns:p14="http://schemas.microsoft.com/office/powerpoint/2010/main" val="138922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3D0712-8910-1FD5-7DED-AFDFFD9171CA}"/>
              </a:ext>
            </a:extLst>
          </p:cNvPr>
          <p:cNvSpPr>
            <a:spLocks noGrp="1"/>
          </p:cNvSpPr>
          <p:nvPr>
            <p:ph type="title"/>
          </p:nvPr>
        </p:nvSpPr>
        <p:spPr/>
        <p:txBody>
          <a:bodyPr/>
          <a:lstStyle/>
          <a:p>
            <a:r>
              <a:rPr lang="it-IT" dirty="0"/>
              <a:t>Omero, </a:t>
            </a:r>
            <a:r>
              <a:rPr lang="it-IT" i="1" dirty="0"/>
              <a:t>Odissea </a:t>
            </a:r>
            <a:r>
              <a:rPr lang="it-IT" dirty="0"/>
              <a:t>VIII, 266 - 366</a:t>
            </a:r>
          </a:p>
        </p:txBody>
      </p:sp>
      <p:sp>
        <p:nvSpPr>
          <p:cNvPr id="3" name="Segnaposto contenuto 2">
            <a:extLst>
              <a:ext uri="{FF2B5EF4-FFF2-40B4-BE49-F238E27FC236}">
                <a16:creationId xmlns:a16="http://schemas.microsoft.com/office/drawing/2014/main" id="{D56F7737-686B-840C-2950-C5BFFEF6B640}"/>
              </a:ext>
            </a:extLst>
          </p:cNvPr>
          <p:cNvSpPr>
            <a:spLocks noGrp="1"/>
          </p:cNvSpPr>
          <p:nvPr>
            <p:ph idx="1"/>
          </p:nvPr>
        </p:nvSpPr>
        <p:spPr>
          <a:xfrm>
            <a:off x="838200" y="1825625"/>
            <a:ext cx="10515600" cy="5032376"/>
          </a:xfrm>
        </p:spPr>
        <p:txBody>
          <a:bodyPr>
            <a:normAutofit fontScale="40000" lnSpcReduction="20000"/>
          </a:bodyPr>
          <a:lstStyle/>
          <a:p>
            <a:pPr marL="0" indent="0">
              <a:lnSpc>
                <a:spcPct val="120000"/>
              </a:lnSpc>
              <a:buNone/>
            </a:pPr>
            <a:r>
              <a:rPr lang="it-IT" sz="6000" dirty="0"/>
              <a:t>L’aedo iniziò sulla cetra a cantare con arte</a:t>
            </a:r>
          </a:p>
          <a:p>
            <a:pPr marL="0" indent="0">
              <a:lnSpc>
                <a:spcPct val="120000"/>
              </a:lnSpc>
              <a:buNone/>
            </a:pPr>
            <a:r>
              <a:rPr lang="it-IT" sz="6000" dirty="0"/>
              <a:t>gli amori di Ares e Afrodite dal bel diadema,</a:t>
            </a:r>
          </a:p>
          <a:p>
            <a:pPr marL="0" indent="0">
              <a:lnSpc>
                <a:spcPct val="120000"/>
              </a:lnSpc>
              <a:buNone/>
            </a:pPr>
            <a:r>
              <a:rPr lang="it-IT" sz="6000" dirty="0"/>
              <a:t>come in segreto si unirono la prima volta</a:t>
            </a:r>
          </a:p>
          <a:p>
            <a:pPr marL="0" indent="0">
              <a:lnSpc>
                <a:spcPct val="120000"/>
              </a:lnSpc>
              <a:buNone/>
            </a:pPr>
            <a:r>
              <a:rPr lang="it-IT" sz="6000" dirty="0"/>
              <a:t>nelle case di Efesto: molti doni le diede il marito</a:t>
            </a:r>
          </a:p>
          <a:p>
            <a:pPr marL="0" indent="0">
              <a:lnSpc>
                <a:spcPct val="120000"/>
              </a:lnSpc>
              <a:buNone/>
            </a:pPr>
            <a:r>
              <a:rPr lang="it-IT" sz="6000" dirty="0"/>
              <a:t>ma ella lo oltraggiò. Subito venne da lui come nunzio                                                             </a:t>
            </a:r>
          </a:p>
          <a:p>
            <a:pPr marL="0" indent="0">
              <a:lnSpc>
                <a:spcPct val="120000"/>
              </a:lnSpc>
              <a:buNone/>
            </a:pPr>
            <a:r>
              <a:rPr lang="it-IT" sz="6000" dirty="0"/>
              <a:t>Helios (il Sole), che li vide unirsi in amore.</a:t>
            </a:r>
          </a:p>
          <a:p>
            <a:pPr marL="0" indent="0">
              <a:lnSpc>
                <a:spcPct val="120000"/>
              </a:lnSpc>
              <a:buNone/>
            </a:pPr>
            <a:r>
              <a:rPr lang="it-IT" sz="6000" dirty="0"/>
              <a:t>Quando Efesto udì l’annuncio doloroso,</a:t>
            </a:r>
          </a:p>
          <a:p>
            <a:pPr marL="0" indent="0">
              <a:lnSpc>
                <a:spcPct val="120000"/>
              </a:lnSpc>
              <a:buNone/>
            </a:pPr>
            <a:r>
              <a:rPr lang="it-IT" sz="6000" dirty="0"/>
              <a:t>corse alla sua fucina, macchinando vendetta nell’animo.</a:t>
            </a:r>
          </a:p>
          <a:p>
            <a:pPr marL="0" indent="0">
              <a:lnSpc>
                <a:spcPct val="120000"/>
              </a:lnSpc>
              <a:buNone/>
            </a:pPr>
            <a:r>
              <a:rPr lang="it-IT" sz="6000" dirty="0"/>
              <a:t>Sul ceppo piantò una grande incudine; e forgiava catene</a:t>
            </a:r>
          </a:p>
          <a:p>
            <a:pPr marL="0" indent="0">
              <a:lnSpc>
                <a:spcPct val="120000"/>
              </a:lnSpc>
              <a:buNone/>
            </a:pPr>
            <a:r>
              <a:rPr lang="it-IT" sz="6000" dirty="0"/>
              <a:t>salde ed infrangibili per imprigionarli.                                                                                       </a:t>
            </a:r>
            <a:r>
              <a:rPr lang="it-IT" dirty="0"/>
              <a:t>2</a:t>
            </a:r>
          </a:p>
        </p:txBody>
      </p:sp>
    </p:spTree>
    <p:extLst>
      <p:ext uri="{BB962C8B-B14F-4D97-AF65-F5344CB8AC3E}">
        <p14:creationId xmlns:p14="http://schemas.microsoft.com/office/powerpoint/2010/main" val="32573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0B5F220-12C6-D62A-82F8-ACDC87E2D2C9}"/>
              </a:ext>
            </a:extLst>
          </p:cNvPr>
          <p:cNvSpPr txBox="1"/>
          <p:nvPr/>
        </p:nvSpPr>
        <p:spPr>
          <a:xfrm>
            <a:off x="870858" y="337457"/>
            <a:ext cx="10374086" cy="5693866"/>
          </a:xfrm>
          <a:prstGeom prst="rect">
            <a:avLst/>
          </a:prstGeom>
          <a:noFill/>
        </p:spPr>
        <p:txBody>
          <a:bodyPr wrap="square" rtlCol="0">
            <a:spAutoFit/>
          </a:bodyPr>
          <a:lstStyle/>
          <a:p>
            <a:r>
              <a:rPr lang="it-IT" sz="2800" dirty="0"/>
              <a:t>Quando costruì la trappola, irato con Ares,</a:t>
            </a:r>
          </a:p>
          <a:p>
            <a:r>
              <a:rPr lang="it-IT" sz="2800" dirty="0"/>
              <a:t>andò verso il talamo dove vi era il caro letto:</a:t>
            </a:r>
          </a:p>
          <a:p>
            <a:r>
              <a:rPr lang="it-IT" sz="2800" dirty="0"/>
              <a:t>attorno alla bella lettiera sparse intorno i fini lacci;</a:t>
            </a:r>
          </a:p>
          <a:p>
            <a:r>
              <a:rPr lang="it-IT" sz="2800" dirty="0"/>
              <a:t>molti erano sparsi sopra dal tetto,</a:t>
            </a:r>
          </a:p>
          <a:p>
            <a:r>
              <a:rPr lang="it-IT" sz="2800" dirty="0"/>
              <a:t>come sottili ragnatele: nessuno poteva vederli,                                                                        </a:t>
            </a:r>
          </a:p>
          <a:p>
            <a:r>
              <a:rPr lang="it-IT" sz="2800" dirty="0"/>
              <a:t>neppure gli Dei beati, perché frutto di ingegnosa frode.</a:t>
            </a:r>
          </a:p>
          <a:p>
            <a:r>
              <a:rPr lang="it-IT" sz="2800" dirty="0"/>
              <a:t>Dopo avere messo la rete tutta attorno al letto,</a:t>
            </a:r>
          </a:p>
          <a:p>
            <a:r>
              <a:rPr lang="it-IT" sz="2800" dirty="0"/>
              <a:t>finse di andare a Lemno, città ben costruita,</a:t>
            </a:r>
          </a:p>
          <a:p>
            <a:r>
              <a:rPr lang="it-IT" sz="2800" dirty="0"/>
              <a:t>città a lui cara più che ogni altra.</a:t>
            </a:r>
          </a:p>
          <a:p>
            <a:r>
              <a:rPr lang="it-IT" sz="2800" dirty="0"/>
              <a:t>Ares dalle redini d’oro non stava invano di vedetta,                                                                 </a:t>
            </a:r>
          </a:p>
          <a:p>
            <a:r>
              <a:rPr lang="it-IT" sz="2800" dirty="0"/>
              <a:t>quando vide partire l’illustre fabbro Efesto.</a:t>
            </a:r>
          </a:p>
          <a:p>
            <a:r>
              <a:rPr lang="it-IT" sz="2800" dirty="0"/>
              <a:t>Si avviò alla casa dell’assai famoso Efesto</a:t>
            </a:r>
          </a:p>
          <a:p>
            <a:r>
              <a:rPr lang="it-IT" sz="2800" dirty="0"/>
              <a:t>bramando l’amore di Citerea dal bel diadema. […]</a:t>
            </a:r>
          </a:p>
        </p:txBody>
      </p:sp>
    </p:spTree>
    <p:extLst>
      <p:ext uri="{BB962C8B-B14F-4D97-AF65-F5344CB8AC3E}">
        <p14:creationId xmlns:p14="http://schemas.microsoft.com/office/powerpoint/2010/main" val="119606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4C65280-8122-872F-D25A-B622EEF58B67}"/>
              </a:ext>
            </a:extLst>
          </p:cNvPr>
          <p:cNvSpPr txBox="1"/>
          <p:nvPr/>
        </p:nvSpPr>
        <p:spPr>
          <a:xfrm>
            <a:off x="402771" y="0"/>
            <a:ext cx="10406743" cy="6555641"/>
          </a:xfrm>
          <a:prstGeom prst="rect">
            <a:avLst/>
          </a:prstGeom>
          <a:noFill/>
        </p:spPr>
        <p:txBody>
          <a:bodyPr wrap="square">
            <a:spAutoFit/>
          </a:bodyPr>
          <a:lstStyle/>
          <a:p>
            <a:r>
              <a:rPr lang="it-IT" sz="2000" dirty="0"/>
              <a:t>Tutti gli Dei si riunirono nella casa dalle soglie di bronzo:</a:t>
            </a:r>
          </a:p>
          <a:p>
            <a:r>
              <a:rPr lang="it-IT" sz="2000" dirty="0"/>
              <a:t>c’era Poseidone che sostiene la terra, c’era il veloce</a:t>
            </a:r>
          </a:p>
          <a:p>
            <a:r>
              <a:rPr lang="it-IT" sz="2000" dirty="0"/>
              <a:t>Hermes, c’era il potente Apollo saettatore;</a:t>
            </a:r>
          </a:p>
          <a:p>
            <a:r>
              <a:rPr lang="it-IT" sz="2000" dirty="0"/>
              <a:t>le Dee, per pudore, rimasero ciascuna a casa sua.</a:t>
            </a:r>
          </a:p>
          <a:p>
            <a:r>
              <a:rPr lang="it-IT" sz="2000" dirty="0"/>
              <a:t>Gli Dei dispensatori di beni si fermarono sulla soglia;                                                             </a:t>
            </a:r>
          </a:p>
          <a:p>
            <a:r>
              <a:rPr lang="it-IT" sz="2000" dirty="0"/>
              <a:t>un riso irresistibile si levò tra gli Dei beati,</a:t>
            </a:r>
          </a:p>
          <a:p>
            <a:r>
              <a:rPr lang="it-IT" sz="2000" dirty="0"/>
              <a:t>quando videro i trucchi dell’ingegnoso Efesto.</a:t>
            </a:r>
          </a:p>
          <a:p>
            <a:r>
              <a:rPr lang="it-IT" sz="2000" dirty="0"/>
              <a:t>Vedendoli, qualcuno disse a chi gli stava vicino:</a:t>
            </a:r>
          </a:p>
          <a:p>
            <a:r>
              <a:rPr lang="it-IT" sz="2000" dirty="0"/>
              <a:t>– Le cattive azioni non pagano, il lento agguanta il veloce;</a:t>
            </a:r>
          </a:p>
          <a:p>
            <a:r>
              <a:rPr lang="it-IT" sz="2000" dirty="0"/>
              <a:t>così adesso il lento Efesto ha catturato Ares                                                                              </a:t>
            </a:r>
          </a:p>
          <a:p>
            <a:r>
              <a:rPr lang="it-IT" sz="2000" dirty="0"/>
              <a:t>(il più veloce degli Dei che abitano l’Olimpo)</a:t>
            </a:r>
          </a:p>
          <a:p>
            <a:r>
              <a:rPr lang="it-IT" sz="2000" dirty="0"/>
              <a:t>con le sue arti: e lui dovrà pagare la pena dell’adulterio –.</a:t>
            </a:r>
          </a:p>
          <a:p>
            <a:r>
              <a:rPr lang="it-IT" sz="2000" dirty="0"/>
              <a:t>Così dicevano queste cose tra di loro;</a:t>
            </a:r>
          </a:p>
          <a:p>
            <a:r>
              <a:rPr lang="it-IT" sz="2000" dirty="0"/>
              <a:t>Apollo, il potente figlio di Zeus, disse a Hermes:</a:t>
            </a:r>
          </a:p>
          <a:p>
            <a:r>
              <a:rPr lang="it-IT" sz="2000" dirty="0"/>
              <a:t>– Hermes, figlio di Zeus, messaggero benefico,                                                                        </a:t>
            </a:r>
          </a:p>
          <a:p>
            <a:r>
              <a:rPr lang="it-IT" sz="2000" dirty="0"/>
              <a:t>ti piacerebbe giacere nel letto accanto all’aurea</a:t>
            </a:r>
          </a:p>
          <a:p>
            <a:r>
              <a:rPr lang="it-IT" sz="2000" dirty="0"/>
              <a:t>Afrodite, anche se avvolto in pesanti catene? –. Gli rispose allora il veloce messaggero: – Potente Apollo lanciatore di dardi, magari fosse!</a:t>
            </a:r>
          </a:p>
          <a:p>
            <a:r>
              <a:rPr lang="it-IT" sz="2000" dirty="0"/>
              <a:t>Se anche se mi stringessero catene tre volte più lunghe                                                          </a:t>
            </a:r>
          </a:p>
          <a:p>
            <a:r>
              <a:rPr lang="it-IT" sz="2000" dirty="0"/>
              <a:t>e robuste, se poi mi guardassero tutti gli Dei e le Dee,</a:t>
            </a:r>
          </a:p>
          <a:p>
            <a:r>
              <a:rPr lang="it-IT" sz="2000" dirty="0"/>
              <a:t>anche così mi stenderei accanto all’aurea Afrodite! –. </a:t>
            </a:r>
          </a:p>
        </p:txBody>
      </p:sp>
    </p:spTree>
    <p:extLst>
      <p:ext uri="{BB962C8B-B14F-4D97-AF65-F5344CB8AC3E}">
        <p14:creationId xmlns:p14="http://schemas.microsoft.com/office/powerpoint/2010/main" val="84195304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171</TotalTime>
  <Words>1411</Words>
  <Application>Microsoft Office PowerPoint</Application>
  <PresentationFormat>Widescreen</PresentationFormat>
  <Paragraphs>99</Paragraphs>
  <Slides>13</Slides>
  <Notes>2</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Aptos</vt:lpstr>
      <vt:lpstr>Aptos Display</vt:lpstr>
      <vt:lpstr>Arial</vt:lpstr>
      <vt:lpstr>Tema di Office</vt:lpstr>
      <vt:lpstr>Gli amori del Sole (parte I)</vt:lpstr>
      <vt:lpstr>Presentazione standard di PowerPoint</vt:lpstr>
      <vt:lpstr>Presentazione standard di PowerPoint</vt:lpstr>
      <vt:lpstr>Presentazione standard di PowerPoint</vt:lpstr>
      <vt:lpstr>Presentazione standard di PowerPoint</vt:lpstr>
      <vt:lpstr>Presentazione standard di PowerPoint</vt:lpstr>
      <vt:lpstr>Omero, Odissea VIII, 266 - 366</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amori del Sole (parte I)</dc:title>
  <dc:creator>Tancredi Greco</dc:creator>
  <cp:lastModifiedBy>Tancredi Greco</cp:lastModifiedBy>
  <cp:revision>1</cp:revision>
  <dcterms:created xsi:type="dcterms:W3CDTF">2024-04-14T08:48:09Z</dcterms:created>
  <dcterms:modified xsi:type="dcterms:W3CDTF">2024-04-14T11:39:19Z</dcterms:modified>
</cp:coreProperties>
</file>