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9"/>
  </p:notesMasterIdLst>
  <p:sldIdLst>
    <p:sldId id="256" r:id="rId2"/>
    <p:sldId id="905" r:id="rId3"/>
    <p:sldId id="941" r:id="rId4"/>
    <p:sldId id="945" r:id="rId5"/>
    <p:sldId id="910" r:id="rId6"/>
    <p:sldId id="913" r:id="rId7"/>
    <p:sldId id="942" r:id="rId8"/>
    <p:sldId id="943" r:id="rId9"/>
    <p:sldId id="918" r:id="rId10"/>
    <p:sldId id="944" r:id="rId11"/>
    <p:sldId id="914" r:id="rId12"/>
    <p:sldId id="921" r:id="rId13"/>
    <p:sldId id="919" r:id="rId14"/>
    <p:sldId id="906" r:id="rId15"/>
    <p:sldId id="911" r:id="rId16"/>
    <p:sldId id="907" r:id="rId17"/>
    <p:sldId id="972" r:id="rId18"/>
    <p:sldId id="879" r:id="rId19"/>
    <p:sldId id="973" r:id="rId20"/>
    <p:sldId id="952" r:id="rId21"/>
    <p:sldId id="955" r:id="rId22"/>
    <p:sldId id="946" r:id="rId23"/>
    <p:sldId id="827" r:id="rId24"/>
    <p:sldId id="922" r:id="rId25"/>
    <p:sldId id="847" r:id="rId26"/>
    <p:sldId id="845" r:id="rId27"/>
    <p:sldId id="882" r:id="rId28"/>
    <p:sldId id="844" r:id="rId29"/>
    <p:sldId id="956" r:id="rId30"/>
    <p:sldId id="971" r:id="rId31"/>
    <p:sldId id="954" r:id="rId32"/>
    <p:sldId id="953" r:id="rId33"/>
    <p:sldId id="832" r:id="rId34"/>
    <p:sldId id="970" r:id="rId35"/>
    <p:sldId id="948" r:id="rId36"/>
    <p:sldId id="949" r:id="rId37"/>
    <p:sldId id="830" r:id="rId38"/>
    <p:sldId id="947" r:id="rId39"/>
    <p:sldId id="923" r:id="rId40"/>
    <p:sldId id="951" r:id="rId41"/>
    <p:sldId id="957" r:id="rId42"/>
    <p:sldId id="958" r:id="rId43"/>
    <p:sldId id="950" r:id="rId44"/>
    <p:sldId id="960" r:id="rId45"/>
    <p:sldId id="924" r:id="rId46"/>
    <p:sldId id="959" r:id="rId47"/>
    <p:sldId id="925" r:id="rId48"/>
    <p:sldId id="927" r:id="rId49"/>
    <p:sldId id="928" r:id="rId50"/>
    <p:sldId id="856" r:id="rId51"/>
    <p:sldId id="926" r:id="rId52"/>
    <p:sldId id="961" r:id="rId53"/>
    <p:sldId id="841" r:id="rId54"/>
    <p:sldId id="903" r:id="rId55"/>
    <p:sldId id="862" r:id="rId56"/>
    <p:sldId id="889" r:id="rId57"/>
    <p:sldId id="964" r:id="rId58"/>
    <p:sldId id="885" r:id="rId59"/>
    <p:sldId id="967" r:id="rId60"/>
    <p:sldId id="968" r:id="rId61"/>
    <p:sldId id="962" r:id="rId62"/>
    <p:sldId id="963" r:id="rId63"/>
    <p:sldId id="969" r:id="rId64"/>
    <p:sldId id="966" r:id="rId65"/>
    <p:sldId id="965" r:id="rId66"/>
    <p:sldId id="854" r:id="rId67"/>
    <p:sldId id="940" r:id="rId68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D4917"/>
    <a:srgbClr val="944D16"/>
    <a:srgbClr val="6E3614"/>
    <a:srgbClr val="103E0F"/>
    <a:srgbClr val="E973CB"/>
    <a:srgbClr val="EF5929"/>
    <a:srgbClr val="2700F8"/>
    <a:srgbClr val="FB8A07"/>
    <a:srgbClr val="E00EDF"/>
    <a:srgbClr val="8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2310"/>
    <p:restoredTop sz="50000"/>
  </p:normalViewPr>
  <p:slideViewPr>
    <p:cSldViewPr>
      <p:cViewPr varScale="1">
        <p:scale>
          <a:sx n="110" d="100"/>
          <a:sy n="110" d="100"/>
        </p:scale>
        <p:origin x="192" y="28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7" name="AutoShape 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8" name="AutoShape 1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9" name="AutoShape 1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0" name="AutoShape 1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1" name="AutoShape 1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2" name="AutoShape 1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3" name="AutoShape 1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4" name="AutoShape 1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5" name="AutoShape 1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6" name="AutoShape 1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7" name="AutoShape 1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8" name="AutoShape 2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9" name="AutoShape 2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0" name="AutoShape 2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1" name="AutoShape 2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2" name="AutoShape 2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3" name="AutoShape 2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4" name="AutoShape 2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5" name="AutoShape 2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6" name="AutoShape 2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7" name="AutoShape 2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8" name="AutoShape 3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9" name="AutoShape 3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0" name="AutoShape 3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1" name="AutoShape 3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2" name="AutoShape 3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3" name="AutoShape 3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4" name="AutoShape 3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5" name="AutoShape 3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6" name="AutoShape 3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7" name="AutoShape 3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8" name="AutoShape 4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9" name="AutoShape 4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0" name="AutoShape 4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1" name="AutoShape 4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2" name="AutoShape 4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3" name="AutoShape 4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4" name="AutoShape 4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5" name="AutoShape 4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6" name="AutoShape 4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7" name="AutoShape 4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8" name="AutoShape 5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9" name="AutoShape 5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0" name="AutoShape 5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1" name="AutoShape 5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2" name="AutoShape 5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3" name="AutoShape 5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4" name="AutoShape 5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5" name="AutoShape 5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6" name="AutoShape 5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7" name="Rectangle 59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1798300" y="-11796713"/>
            <a:ext cx="11706225" cy="1239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08" name="Rectangle 60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392738" cy="402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21160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11300" y="-11796713"/>
            <a:ext cx="16533813" cy="124015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035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394325" cy="40227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673454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2FAB655-9CAD-AF45-8241-9DE76063C10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28797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0A0BF20-594C-F644-B55A-3A19BFBEBA0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4634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59550" y="128588"/>
            <a:ext cx="2033588" cy="5903912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5949950" cy="5903912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AAE6731-4C57-384E-A906-BCA107A0D95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5294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CDE883A-5A8C-444E-8595-C4438413C84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28964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D015200-09B4-8440-BCEC-725053F781F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89374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990975" cy="44323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00575" y="1600200"/>
            <a:ext cx="3992563" cy="44323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626CB32-32A5-7649-BC69-7243AFE46DB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9663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26BD7C7-FFC6-0E4D-A4C5-7D48E0947B8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65399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EFF5648-AEC7-5C4A-8812-3C07A044906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2976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7E15C66-A26B-F342-80F4-C59735B2B58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05713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C30FA44-AA31-0647-9A92-63B6B98A049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50809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996666E-C024-D741-8B15-BF9388EBED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27814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135938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135938" cy="443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039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it-IT" altLang="it-IT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01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039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fld id="{E0CA8541-11AF-064D-998C-02BE8F2C47DF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2pPr>
      <a:lvl3pPr marL="1143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3pPr>
      <a:lvl4pPr marL="1600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4pPr>
      <a:lvl5pPr marL="20574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9pPr>
    </p:titleStyle>
    <p:bodyStyle>
      <a:lvl1pPr marL="342900" indent="-342900" algn="l" defTabSz="449263" rtl="0" eaLnBrk="1" fontAlgn="base" hangingPunct="1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9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UTE – Cardinal Colombo - MILANO</a:t>
            </a:r>
            <a:br>
              <a:rPr lang="it-IT" altLang="it-IT" sz="26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</a:br>
            <a:r>
              <a:rPr lang="it-IT" altLang="it-IT" sz="22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Giovedì,  11 aprile 2024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FEFB1-8AAD-5A4F-9047-0AB3B2F28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628800"/>
            <a:ext cx="5364089" cy="5229199"/>
          </a:xfrm>
        </p:spPr>
        <p:txBody>
          <a:bodyPr/>
          <a:lstStyle/>
          <a:p>
            <a:pPr algn="ctr"/>
            <a:endParaRPr lang="it-IT" sz="1800" dirty="0">
              <a:solidFill>
                <a:schemeClr val="accent1">
                  <a:lumMod val="50000"/>
                </a:schemeClr>
              </a:solidFill>
            </a:endParaRPr>
          </a:p>
          <a:p>
            <a:pPr lvl="0" algn="ctr">
              <a:lnSpc>
                <a:spcPct val="80000"/>
              </a:lnSpc>
            </a:pPr>
            <a:r>
              <a:rPr lang="it-IT" sz="5400" b="1" dirty="0">
                <a:solidFill>
                  <a:srgbClr val="C00000"/>
                </a:solidFill>
              </a:rPr>
              <a:t>«</a:t>
            </a:r>
            <a:r>
              <a:rPr lang="it-IT" sz="4800" b="1" dirty="0">
                <a:solidFill>
                  <a:srgbClr val="C00000"/>
                </a:solidFill>
              </a:rPr>
              <a:t>LA CIOCIARA</a:t>
            </a:r>
            <a:r>
              <a:rPr lang="it-IT" sz="5400" b="1" dirty="0">
                <a:solidFill>
                  <a:srgbClr val="C00000"/>
                </a:solidFill>
              </a:rPr>
              <a:t>»</a:t>
            </a:r>
          </a:p>
          <a:p>
            <a:pPr lvl="0" algn="ctr">
              <a:lnSpc>
                <a:spcPct val="80000"/>
              </a:lnSpc>
            </a:pPr>
            <a:endParaRPr lang="it-IT" sz="4800" i="1" dirty="0">
              <a:solidFill>
                <a:schemeClr val="accent1">
                  <a:lumMod val="75000"/>
                </a:schemeClr>
              </a:solidFill>
            </a:endParaRPr>
          </a:p>
          <a:p>
            <a:pPr lvl="0" algn="ctr">
              <a:lnSpc>
                <a:spcPct val="80000"/>
              </a:lnSpc>
            </a:pPr>
            <a:r>
              <a:rPr lang="it-IT" sz="4800" i="1" dirty="0">
                <a:solidFill>
                  <a:srgbClr val="EF5929"/>
                </a:solidFill>
              </a:rPr>
              <a:t>Una brutta pagina di storia patria </a:t>
            </a:r>
          </a:p>
          <a:p>
            <a:pPr lvl="0" algn="ctr">
              <a:lnSpc>
                <a:spcPct val="80000"/>
              </a:lnSpc>
            </a:pPr>
            <a:r>
              <a:rPr lang="it-IT" sz="4800" i="1" dirty="0">
                <a:solidFill>
                  <a:srgbClr val="EF5929"/>
                </a:solidFill>
              </a:rPr>
              <a:t>nel Centro Sud, dilaniato </a:t>
            </a:r>
          </a:p>
          <a:p>
            <a:pPr lvl="0" algn="ctr">
              <a:lnSpc>
                <a:spcPct val="80000"/>
              </a:lnSpc>
            </a:pPr>
            <a:r>
              <a:rPr lang="it-IT" sz="4800" i="1" dirty="0">
                <a:solidFill>
                  <a:srgbClr val="EF5929"/>
                </a:solidFill>
              </a:rPr>
              <a:t>dalla guerra.</a:t>
            </a:r>
          </a:p>
          <a:p>
            <a:pPr lvl="0" algn="ctr">
              <a:lnSpc>
                <a:spcPct val="80000"/>
              </a:lnSpc>
            </a:pPr>
            <a:r>
              <a:rPr lang="it-IT" sz="5400" i="1" dirty="0">
                <a:solidFill>
                  <a:srgbClr val="FC5502"/>
                </a:solidFill>
              </a:rPr>
              <a:t>.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862395C-6A23-F026-DBD3-3A210775E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1844824"/>
            <a:ext cx="3779912" cy="544522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FC3D85-736A-7098-D35F-ADF761031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864" y="5157192"/>
            <a:ext cx="5245274" cy="1700808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002060"/>
                </a:solidFill>
              </a:rPr>
              <a:t>Il Generale Adolph Juin,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comandante del Cef,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le Truppe coloniali francesi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nella Campagna d’Italia.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F3DBE78-634E-6963-3164-57D244222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0674"/>
            <a:ext cx="3263900" cy="50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667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A22478-195F-956C-D4D4-5952A6966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13176"/>
            <a:ext cx="8291264" cy="1656184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La deputata PCI Maria Maddalena Rossi e i numeri delle violenze in Ciociaria:</a:t>
            </a:r>
            <a:br>
              <a:rPr lang="it-IT" sz="1600" dirty="0">
                <a:solidFill>
                  <a:srgbClr val="002060"/>
                </a:solidFill>
              </a:rPr>
            </a:b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944D16"/>
                </a:solidFill>
              </a:rPr>
              <a:t>60.000 violenze da parte delle truppe marocchine del generale Juin.</a:t>
            </a:r>
            <a:br>
              <a:rPr lang="it-IT" sz="1600" dirty="0">
                <a:solidFill>
                  <a:srgbClr val="944D16"/>
                </a:solidFill>
              </a:rPr>
            </a:br>
            <a:br>
              <a:rPr lang="it-IT" sz="1600" dirty="0">
                <a:solidFill>
                  <a:srgbClr val="944D16"/>
                </a:solidFill>
              </a:rPr>
            </a:br>
            <a:endParaRPr lang="it-IT" sz="1600" dirty="0">
              <a:solidFill>
                <a:srgbClr val="944D16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645404B-EB3D-DCDA-6082-DA723E363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332656"/>
            <a:ext cx="7512834" cy="450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057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BD50F5-94E5-A933-132C-2FAE8B993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016" y="170926"/>
            <a:ext cx="3096344" cy="5805264"/>
          </a:xfrm>
        </p:spPr>
        <p:txBody>
          <a:bodyPr/>
          <a:lstStyle/>
          <a:p>
            <a:pPr algn="just">
              <a:lnSpc>
                <a:spcPct val="110000"/>
              </a:lnSpc>
            </a:pPr>
            <a:r>
              <a:rPr lang="it-IT" sz="1600" dirty="0">
                <a:solidFill>
                  <a:srgbClr val="944D16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“I soldati marocchini che avevano bussato alla porta e che non venne aperta, abbattuta la porta stessa colpivano la </a:t>
            </a:r>
            <a:r>
              <a:rPr lang="it-IT" sz="1600" dirty="0">
                <a:solidFill>
                  <a:srgbClr val="944D16"/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donna</a:t>
            </a:r>
            <a:r>
              <a:rPr lang="it-IT" sz="1600" dirty="0">
                <a:solidFill>
                  <a:srgbClr val="944D16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Rocca con il calcio del moschetto alla testa facendola cadere a terra priva di sensi, quindi veniva trasportata di peso a circa 30 metri dalla casa e violentata mentre il padre (…) da altri militari marocchini veniva trascinato, malmenato e legato </a:t>
            </a:r>
            <a:br>
              <a:rPr lang="it-IT" sz="1600" dirty="0">
                <a:solidFill>
                  <a:srgbClr val="944D16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600" dirty="0">
                <a:solidFill>
                  <a:srgbClr val="944D16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un albero.	 </a:t>
            </a:r>
            <a:br>
              <a:rPr lang="it-IT" sz="1600" dirty="0">
                <a:solidFill>
                  <a:srgbClr val="944D16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600" dirty="0">
                <a:solidFill>
                  <a:srgbClr val="944D16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Gli astanti terrorizzati non potettero arrecare nessun aiuto alla ragazza e al genitore in quanto un soldato rimase di guardia con il moschetto puntato sugli stessi…”</a:t>
            </a:r>
            <a:endParaRPr lang="it-IT" sz="1600" dirty="0">
              <a:solidFill>
                <a:srgbClr val="944D1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CD4EAE6E-3C2A-7D02-FFAC-9420B549A7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6165304"/>
            <a:ext cx="8341618" cy="692696"/>
          </a:xfrm>
        </p:spPr>
        <p:txBody>
          <a:bodyPr/>
          <a:lstStyle/>
          <a:p>
            <a:pPr algn="ctr"/>
            <a:r>
              <a:rPr lang="it-IT" sz="1600" dirty="0">
                <a:solidFill>
                  <a:srgbClr val="C00000"/>
                </a:solidFill>
              </a:rPr>
              <a:t>18 maggio 1944. Una testimonianza di quelle inaudite violenze.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EA1A274-3AA6-12E1-B2A4-D73265004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005" y="0"/>
            <a:ext cx="4211960" cy="593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2908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74BFCBD-96CE-8670-6217-C7725AF25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7693" y="17473"/>
            <a:ext cx="3998971" cy="5715000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6843876E-4EA4-9D92-F19E-6656764BF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17232"/>
            <a:ext cx="8135938" cy="1340768"/>
          </a:xfrm>
        </p:spPr>
        <p:txBody>
          <a:bodyPr/>
          <a:lstStyle/>
          <a:p>
            <a:r>
              <a:rPr lang="it-IT" sz="2000" b="1" dirty="0">
                <a:solidFill>
                  <a:srgbClr val="C00000"/>
                </a:solidFill>
              </a:rPr>
              <a:t>Anno</a:t>
            </a:r>
            <a:r>
              <a:rPr lang="it-IT" sz="2000" b="1" dirty="0"/>
              <a:t> </a:t>
            </a:r>
            <a:r>
              <a:rPr lang="it-IT" sz="2000" b="1" dirty="0">
                <a:solidFill>
                  <a:srgbClr val="FFC000"/>
                </a:solidFill>
              </a:rPr>
              <a:t>1960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525C8B5-56C4-BEC1-19EB-68DD20C5B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358" y="17474"/>
            <a:ext cx="4132642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359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344394-1F6E-9E0C-0796-713AB8465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01208"/>
            <a:ext cx="7859216" cy="1556792"/>
          </a:xfrm>
        </p:spPr>
        <p:txBody>
          <a:bodyPr/>
          <a:lstStyle/>
          <a:p>
            <a:r>
              <a:rPr lang="it-IT" sz="1800" dirty="0">
                <a:solidFill>
                  <a:srgbClr val="002060"/>
                </a:solidFill>
              </a:rPr>
              <a:t>Vittorio De Sica e Cesare Zavattini sul set del film.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E080938-818B-2C16-9157-1A7325625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32656"/>
            <a:ext cx="7772400" cy="530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286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252874-B6E4-8A08-2DD7-CBE250024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016" y="5517232"/>
            <a:ext cx="3672408" cy="1340768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002060"/>
                </a:solidFill>
              </a:rPr>
              <a:t>…i due in un’altra immagine!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0364357-AD80-F349-1ACF-BED365D6E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54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400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748C30-5D93-CF6A-7370-8443CF01A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5589240"/>
            <a:ext cx="8496944" cy="1152128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Alberto Moravia, Carlo Ponti, Sophia Loren, Jean Paul Belmondo, Vittorio de Sica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e altri membri del cast del film </a:t>
            </a:r>
            <a:r>
              <a:rPr lang="it-IT" sz="1600" b="1" dirty="0">
                <a:solidFill>
                  <a:srgbClr val="002060"/>
                </a:solidFill>
              </a:rPr>
              <a:t>«La Ciociara».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64CA960-732D-2E60-2F78-DFEF2A55B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" y="548680"/>
            <a:ext cx="7940796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99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A CIOCIARA de Vittiorio DE SICA - Official trailer - 1960.mp4">
            <a:hlinkClick r:id="" action="ppaction://media"/>
            <a:extLst>
              <a:ext uri="{FF2B5EF4-FFF2-40B4-BE49-F238E27FC236}">
                <a16:creationId xmlns:a16="http://schemas.microsoft.com/office/drawing/2014/main" id="{769885B2-0711-548E-0B36-F93B696224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71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9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FC78B2-88EC-CB15-3C8B-E6D545187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57192"/>
            <a:ext cx="4114800" cy="1700808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C00000"/>
                </a:solidFill>
              </a:rPr>
              <a:t>Miniserie di due puntate </a:t>
            </a:r>
            <a:br>
              <a:rPr lang="it-IT" sz="1600" dirty="0">
                <a:solidFill>
                  <a:srgbClr val="C00000"/>
                </a:solidFill>
              </a:rPr>
            </a:br>
            <a:r>
              <a:rPr lang="it-IT" sz="1600" dirty="0">
                <a:solidFill>
                  <a:srgbClr val="C00000"/>
                </a:solidFill>
              </a:rPr>
              <a:t>su Canale5</a:t>
            </a:r>
            <a:br>
              <a:rPr lang="it-IT" sz="1600" dirty="0">
                <a:solidFill>
                  <a:srgbClr val="C00000"/>
                </a:solidFill>
              </a:rPr>
            </a:br>
            <a:r>
              <a:rPr lang="it-IT" sz="1600" dirty="0">
                <a:solidFill>
                  <a:srgbClr val="C00000"/>
                </a:solidFill>
              </a:rPr>
              <a:t>Regia di Dino Risi</a:t>
            </a:r>
            <a:br>
              <a:rPr lang="it-IT" sz="1600" dirty="0">
                <a:solidFill>
                  <a:srgbClr val="C00000"/>
                </a:solidFill>
              </a:rPr>
            </a:br>
            <a:r>
              <a:rPr lang="it-IT" sz="1800" b="1" dirty="0">
                <a:solidFill>
                  <a:srgbClr val="C00000"/>
                </a:solidFill>
              </a:rPr>
              <a:t>Anno, 1988.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C375735-54B5-E316-6B10-B2E7193FF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1130093"/>
            <a:ext cx="4000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3425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a ciociara 1988 versione integrale.mp4">
            <a:hlinkClick r:id="" action="ppaction://media"/>
            <a:extLst>
              <a:ext uri="{FF2B5EF4-FFF2-40B4-BE49-F238E27FC236}">
                <a16:creationId xmlns:a16="http://schemas.microsoft.com/office/drawing/2014/main" id="{84229386-E86F-CA99-76E6-B5F6E29DEF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26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6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788A034-E93B-457E-45D5-F55EFC822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1"/>
            <a:ext cx="4499992" cy="6021288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94A9AA64-530A-54B3-0F8D-0B71590B4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5949281"/>
            <a:ext cx="8125594" cy="854056"/>
          </a:xfrm>
        </p:spPr>
        <p:txBody>
          <a:bodyPr/>
          <a:lstStyle/>
          <a:p>
            <a:r>
              <a:rPr lang="it-IT" sz="1600" dirty="0">
                <a:solidFill>
                  <a:srgbClr val="C00000"/>
                </a:solidFill>
              </a:rPr>
              <a:t>«LA CIOCIARA», romanzo del 1957                                </a:t>
            </a:r>
            <a:r>
              <a:rPr lang="it-IT" sz="1600" dirty="0">
                <a:solidFill>
                  <a:srgbClr val="002060"/>
                </a:solidFill>
              </a:rPr>
              <a:t>L’autore Alberto Moravia.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EF3E42D-4F65-B0D6-513C-03F15A9CC2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"/>
            <a:ext cx="4248473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7953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D1F7B0-8C46-3AA8-E040-263432DF7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09120"/>
            <a:ext cx="2458616" cy="2348880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C00000"/>
                </a:solidFill>
              </a:rPr>
              <a:t>Il melodramma </a:t>
            </a:r>
            <a:br>
              <a:rPr lang="it-IT" sz="1600" dirty="0">
                <a:solidFill>
                  <a:srgbClr val="C00000"/>
                </a:solidFill>
              </a:rPr>
            </a:br>
            <a:r>
              <a:rPr lang="it-IT" sz="1600" dirty="0">
                <a:solidFill>
                  <a:srgbClr val="C00000"/>
                </a:solidFill>
              </a:rPr>
              <a:t>di Marco Tutino, </a:t>
            </a:r>
            <a:br>
              <a:rPr lang="it-IT" sz="1600" dirty="0">
                <a:solidFill>
                  <a:srgbClr val="C00000"/>
                </a:solidFill>
              </a:rPr>
            </a:br>
            <a:r>
              <a:rPr lang="it-IT" sz="1600" dirty="0">
                <a:solidFill>
                  <a:srgbClr val="C00000"/>
                </a:solidFill>
              </a:rPr>
              <a:t>prima rappresentazione</a:t>
            </a:r>
            <a:br>
              <a:rPr lang="it-IT" sz="1600" dirty="0">
                <a:solidFill>
                  <a:srgbClr val="C00000"/>
                </a:solidFill>
              </a:rPr>
            </a:br>
            <a:r>
              <a:rPr lang="it-IT" sz="1600" dirty="0">
                <a:solidFill>
                  <a:srgbClr val="C00000"/>
                </a:solidFill>
              </a:rPr>
              <a:t>San Francisco Opera, </a:t>
            </a:r>
            <a:br>
              <a:rPr lang="it-IT" sz="1600" dirty="0">
                <a:solidFill>
                  <a:srgbClr val="C00000"/>
                </a:solidFill>
              </a:rPr>
            </a:br>
            <a:r>
              <a:rPr lang="it-IT" sz="1600" dirty="0">
                <a:solidFill>
                  <a:srgbClr val="C00000"/>
                </a:solidFill>
              </a:rPr>
              <a:t>19 giugno 1015.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4B2DFD6-C9F3-2842-D10E-2AE13C64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762000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8462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35B53F5-FED6-2472-ED71-7108EEC91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652513"/>
            <a:ext cx="4762500" cy="6184900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B8B6E1D8-3F61-93E7-D24D-462D6F71D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45224"/>
            <a:ext cx="3538736" cy="1412776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00B0F0"/>
                </a:solidFill>
              </a:rPr>
              <a:t>Cesira, la protagonista </a:t>
            </a:r>
            <a:br>
              <a:rPr lang="it-IT" sz="1600" dirty="0">
                <a:solidFill>
                  <a:srgbClr val="00B0F0"/>
                </a:solidFill>
              </a:rPr>
            </a:br>
            <a:r>
              <a:rPr lang="it-IT" sz="1600" dirty="0">
                <a:solidFill>
                  <a:srgbClr val="00B0F0"/>
                </a:solidFill>
              </a:rPr>
              <a:t>del romanzo </a:t>
            </a:r>
            <a:br>
              <a:rPr lang="it-IT" sz="1600" dirty="0">
                <a:solidFill>
                  <a:srgbClr val="00B0F0"/>
                </a:solidFill>
              </a:rPr>
            </a:br>
            <a:r>
              <a:rPr lang="it-IT" sz="1600" dirty="0">
                <a:solidFill>
                  <a:srgbClr val="00B0F0"/>
                </a:solidFill>
              </a:rPr>
              <a:t>e del film omonimo.</a:t>
            </a:r>
          </a:p>
        </p:txBody>
      </p:sp>
    </p:spTree>
    <p:extLst>
      <p:ext uri="{BB962C8B-B14F-4D97-AF65-F5344CB8AC3E}">
        <p14:creationId xmlns:p14="http://schemas.microsoft.com/office/powerpoint/2010/main" val="25025697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05E1E2-E089-7F7F-C724-8F12DE09B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17232"/>
            <a:ext cx="8135938" cy="1340768"/>
          </a:xfrm>
        </p:spPr>
        <p:txBody>
          <a:bodyPr/>
          <a:lstStyle/>
          <a:p>
            <a:r>
              <a:rPr lang="it-IT" sz="1600" dirty="0"/>
              <a:t>Cesira, Sophia Loren, con la figlia Rosetta, l’attrice Eleonora Brown.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1AEE849-7B36-9423-E00F-5A73944EF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404664"/>
            <a:ext cx="7068390" cy="54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681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44A30B-C9D0-3940-A0C1-8B02443D3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1960" y="5085184"/>
            <a:ext cx="3240360" cy="1772816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002060"/>
                </a:solidFill>
              </a:rPr>
              <a:t>Il Duce, Benito Mussolini,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capo del governo italiano.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55208F6-10E4-1BC7-3510-8AD1B41B4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1457400"/>
            <a:ext cx="3853875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1761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179830-2DFF-5D58-93A1-EECCF0001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25144"/>
            <a:ext cx="8135938" cy="2132856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1° settembre 1939. Le truppe tedesche invadono la Polonia.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3E76A4B-3F4E-544E-7D8B-54C9155789B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55701" y="1542780"/>
            <a:ext cx="8137437" cy="377243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3297697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357518B2-25E1-8FF4-A01B-53AC728AD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42836"/>
            <a:ext cx="4114800" cy="1515164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002060"/>
                </a:solidFill>
              </a:rPr>
              <a:t>Adolf Hitler e Benito Mussolini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uniti nel Patto d’acciaio del 1939.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9F6F90C-2681-5F88-EEA4-DC9E797ECA53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 bwMode="auto">
          <a:xfrm>
            <a:off x="4716016" y="1412776"/>
            <a:ext cx="4427984" cy="544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21679274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13EFE428-40CA-43A6-B36F-C3412716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7153"/>
            <a:ext cx="8135938" cy="2060848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13 agosto 1943. Bombardamento del quartiere San Lorenzo.</a:t>
            </a:r>
            <a:endParaRPr lang="it-IT" sz="1600" i="1" dirty="0">
              <a:solidFill>
                <a:srgbClr val="00206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A05846A-39E2-6EE9-E420-D5447943D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41" y="692696"/>
            <a:ext cx="8028459" cy="465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3562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C04536-A172-559A-8885-C9D2592AA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5085184"/>
            <a:ext cx="7776864" cy="1769821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Sulla città eterna piovono le bombe degli Alleati.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E768201-6467-136F-C403-760C1C488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08720"/>
            <a:ext cx="8406528" cy="465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657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A4D1E8F1-357E-8585-8B51-53D0BC788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985" y="5517232"/>
            <a:ext cx="6521999" cy="1340768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Il Colosseo in una foto del 1944.</a:t>
            </a:r>
            <a:br>
              <a:rPr lang="it-IT" sz="1600" dirty="0"/>
            </a:br>
            <a:endParaRPr lang="it-IT" sz="1600" dirty="0">
              <a:solidFill>
                <a:srgbClr val="00206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0CCBF84-2743-24EF-E676-CDC8B06A3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108" y="188640"/>
            <a:ext cx="6123784" cy="542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6917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a ciociara - Il bombardamento.mp4">
            <a:hlinkClick r:id="" action="ppaction://media"/>
            <a:extLst>
              <a:ext uri="{FF2B5EF4-FFF2-40B4-BE49-F238E27FC236}">
                <a16:creationId xmlns:a16="http://schemas.microsoft.com/office/drawing/2014/main" id="{8AB874F1-9F94-AF05-76CE-9D2DB591B5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2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2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6A99B42-CD32-9450-A7AF-70C81350E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0687"/>
            <a:ext cx="4572000" cy="6218579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98BBB277-B7B4-2BC0-2039-F90600A10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016" y="4797152"/>
            <a:ext cx="3877122" cy="2042114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C00000"/>
                </a:solidFill>
              </a:rPr>
              <a:t>In NUMERI:</a:t>
            </a:r>
            <a:br>
              <a:rPr lang="it-IT" sz="1600" dirty="0">
                <a:solidFill>
                  <a:srgbClr val="C00000"/>
                </a:solidFill>
              </a:rPr>
            </a:br>
            <a:r>
              <a:rPr lang="it-IT" sz="1600" dirty="0">
                <a:solidFill>
                  <a:srgbClr val="C00000"/>
                </a:solidFill>
              </a:rPr>
              <a:t>Dal 1943 al 1944 </a:t>
            </a:r>
            <a:br>
              <a:rPr lang="it-IT" sz="1600" dirty="0">
                <a:solidFill>
                  <a:srgbClr val="C00000"/>
                </a:solidFill>
              </a:rPr>
            </a:br>
            <a:r>
              <a:rPr lang="it-IT" sz="1600" dirty="0">
                <a:solidFill>
                  <a:srgbClr val="C00000"/>
                </a:solidFill>
              </a:rPr>
              <a:t>dalla Sicilia a Firenze</a:t>
            </a:r>
            <a:br>
              <a:rPr lang="it-IT" sz="1600" dirty="0">
                <a:solidFill>
                  <a:srgbClr val="C00000"/>
                </a:solidFill>
              </a:rPr>
            </a:br>
            <a:r>
              <a:rPr lang="it-IT" sz="1600" dirty="0">
                <a:solidFill>
                  <a:srgbClr val="C00000"/>
                </a:solidFill>
              </a:rPr>
              <a:t>60.000 donne stuprate</a:t>
            </a:r>
            <a:br>
              <a:rPr lang="it-IT" sz="1600" dirty="0">
                <a:solidFill>
                  <a:srgbClr val="C00000"/>
                </a:solidFill>
              </a:rPr>
            </a:br>
            <a:r>
              <a:rPr lang="it-IT" sz="1600" dirty="0">
                <a:solidFill>
                  <a:srgbClr val="C00000"/>
                </a:solidFill>
              </a:rPr>
              <a:t>con 180.000 violenze carnali.</a:t>
            </a:r>
          </a:p>
        </p:txBody>
      </p:sp>
    </p:spTree>
    <p:extLst>
      <p:ext uri="{BB962C8B-B14F-4D97-AF65-F5344CB8AC3E}">
        <p14:creationId xmlns:p14="http://schemas.microsoft.com/office/powerpoint/2010/main" val="23110752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AF0931-1359-7B6B-FF62-4FA23FD52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57192"/>
            <a:ext cx="8135938" cy="1700808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8 settembre 1943. L'armistizio di Cassibile.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Stretta di mano tra il gen. Castellano per l'Italia e il gen. Eisenhower per gli Alleati.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4FFCA05-FE19-885F-9FEC-D29A1CE50CB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 bwMode="auto">
          <a:xfrm>
            <a:off x="1763687" y="404664"/>
            <a:ext cx="6557903" cy="4938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1926116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E0EF34-D3E1-ABCF-1BCE-8BB55C3F4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13176"/>
            <a:ext cx="8135938" cy="1844824"/>
          </a:xfrm>
        </p:spPr>
        <p:txBody>
          <a:bodyPr/>
          <a:lstStyle/>
          <a:p>
            <a:r>
              <a:rPr lang="it-IT" sz="1600" dirty="0">
                <a:solidFill>
                  <a:srgbClr val="7D4917"/>
                </a:solidFill>
              </a:rPr>
              <a:t>10 settembre 1943. Data di inizio dell’occupazione tedesca di Roma.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EE7559C-840F-1194-9496-0E2555644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08720"/>
            <a:ext cx="8167712" cy="446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298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CD03FF40-36D3-21AB-816F-D8A27FC85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311150"/>
            <a:ext cx="7772400" cy="596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5184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9384DA-41AF-9E4C-7A2A-159724026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57192"/>
            <a:ext cx="3970784" cy="1700808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002060"/>
                </a:solidFill>
              </a:rPr>
              <a:t>Cesira con Giovanni,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l’attore </a:t>
            </a:r>
            <a:r>
              <a:rPr lang="it-IT" sz="1600" dirty="0" err="1">
                <a:solidFill>
                  <a:srgbClr val="002060"/>
                </a:solidFill>
              </a:rPr>
              <a:t>Raf</a:t>
            </a:r>
            <a:r>
              <a:rPr lang="it-IT" sz="1600" dirty="0">
                <a:solidFill>
                  <a:srgbClr val="002060"/>
                </a:solidFill>
              </a:rPr>
              <a:t> Vallone</a:t>
            </a:r>
            <a:r>
              <a:rPr lang="it-IT" sz="1600" dirty="0"/>
              <a:t>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6338CC8-C3C6-2B93-B9D1-920FB2411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276873"/>
            <a:ext cx="4607644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4219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5BF47F9-19CB-2934-C733-543F3991B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88640"/>
            <a:ext cx="5326262" cy="746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524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2AA838-AC6B-8277-620B-655BE5A70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85184"/>
            <a:ext cx="8135938" cy="1772816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Madre e figlia in cammino verso Sant’Eufemia con i pacchi sulla testa.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0C09B59-B792-9645-1642-2396B8F76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692696"/>
            <a:ext cx="7772400" cy="481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5445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2931DA-9DB8-DFC8-A9B7-2895A1825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5220072" y="5157192"/>
            <a:ext cx="2808312" cy="1700808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002060"/>
                </a:solidFill>
              </a:rPr>
              <a:t>Un momento drammatico durante il viaggio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con le valigie a terra.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0E3ED5D-379B-3A93-287E-00994E358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8760"/>
            <a:ext cx="5004048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563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D11C95C-7BCE-C87C-7708-5DC05E073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-531440"/>
            <a:ext cx="6048672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952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072B74-7B42-ABA7-9E76-66FD9BB79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17232"/>
            <a:ext cx="8135938" cy="1224136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Il paese di Sant’Eufemia, in Ciociaria, negli anni ‘30.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0D57093-D619-7C4D-070E-B33657E00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39" y="332656"/>
            <a:ext cx="8368122" cy="538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8846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BD3AB3-B1DC-65FA-8FA9-525C9CD02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41168"/>
            <a:ext cx="8135938" cy="1916832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Michele, un giovane intellettuale antifascista anch’egli fuggiasco, l’attore Paul Belmondo.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ADDDDA4-9875-21E0-14A3-619839A2E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62" y="476672"/>
            <a:ext cx="7772400" cy="507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802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C42E634-5415-DB0C-8228-F7536C665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-603448"/>
            <a:ext cx="6048672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849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BF8CC6-C470-1572-CD71-7F9D7003E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05264"/>
            <a:ext cx="8135938" cy="1052736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Cesira e Michele sorridenti e felici</a:t>
            </a:r>
            <a:r>
              <a:rPr lang="it-IT" sz="1600" dirty="0"/>
              <a:t>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59D440D-158D-EFC8-41AF-B29D901CD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60648"/>
            <a:ext cx="7916894" cy="571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4541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98E526-A647-8292-BDAE-58DFFBB85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61248"/>
            <a:ext cx="8135938" cy="1196752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Cesira abbraccia la figlia Rosetta vicino a Michele che sorride.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F711731-8D81-A798-BB7E-0F07460D5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-10126"/>
            <a:ext cx="8290788" cy="587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1537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B1A32AE-A527-C18A-FCB8-CE695A622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647467"/>
            <a:ext cx="7772400" cy="587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048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2AAA08-74BD-879D-8FEE-3FE3B8FCE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969" y="4797152"/>
            <a:ext cx="7772400" cy="2060849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Madre e figlia per una foto su un carro armato americano.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9AE1196-6773-5C3A-0E29-6D0A4F00D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969" y="620688"/>
            <a:ext cx="7772400" cy="469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3068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95FA9CF-895C-CB7D-53DC-87EAC5DB5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238" y="620688"/>
            <a:ext cx="8465523" cy="4392488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4E2C1FC8-38FF-9A00-884B-40C042682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7" y="5157192"/>
            <a:ext cx="8409224" cy="864096"/>
          </a:xfrm>
        </p:spPr>
        <p:txBody>
          <a:bodyPr/>
          <a:lstStyle/>
          <a:p>
            <a:r>
              <a:rPr lang="it-IT" sz="1600" dirty="0"/>
              <a:t>La madre porta anche la valigia della figlia affaticata.</a:t>
            </a:r>
          </a:p>
        </p:txBody>
      </p:sp>
    </p:spTree>
    <p:extLst>
      <p:ext uri="{BB962C8B-B14F-4D97-AF65-F5344CB8AC3E}">
        <p14:creationId xmlns:p14="http://schemas.microsoft.com/office/powerpoint/2010/main" val="4721185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AD0585-0255-3DF4-F5C0-266EE03BC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81128"/>
            <a:ext cx="8135938" cy="2276872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Le due donne con le valigie in testa presso la chiesa diroccata</a:t>
            </a:r>
            <a:r>
              <a:rPr lang="it-IT" sz="1600" dirty="0"/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93A3C35-2413-F4A4-D633-95AD7831D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7" y="980728"/>
            <a:ext cx="8041751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7361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ACA99A-EFE9-FF4E-419A-6B51C8CF0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45224"/>
            <a:ext cx="8135938" cy="1412776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…all’ingresso della chiesa.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8848954-99E4-460A-CA99-2AE176448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91" y="1268760"/>
            <a:ext cx="8586954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0906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151E93-98EF-9C08-6A4E-069BE506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53136"/>
            <a:ext cx="8135938" cy="2204864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Sistemazione di fortuna dentro la chiesa diroccata.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4775FBB-F542-BF69-ECDB-09973AC29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628" y="1052736"/>
            <a:ext cx="8326744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4370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A6518A-3644-16C3-9F91-78EA05F9B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13176"/>
            <a:ext cx="8135938" cy="1844824"/>
          </a:xfrm>
        </p:spPr>
        <p:txBody>
          <a:bodyPr/>
          <a:lstStyle/>
          <a:p>
            <a:r>
              <a:rPr lang="it-IT" sz="1600" dirty="0"/>
              <a:t>Un gruppo di </a:t>
            </a:r>
            <a:r>
              <a:rPr lang="it-IT" sz="1600" dirty="0" err="1"/>
              <a:t>Goumiers</a:t>
            </a:r>
            <a:r>
              <a:rPr lang="it-IT" sz="1600" dirty="0"/>
              <a:t> marocchini.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13F592A-00F1-A10E-C2B0-3A06835F0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993" y="1319240"/>
            <a:ext cx="6900352" cy="412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7109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19471E44-5747-FEEB-C97F-75F77C829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548680"/>
            <a:ext cx="6705600" cy="4699000"/>
          </a:xfrm>
          <a:prstGeom prst="rect">
            <a:avLst/>
          </a:prstGeom>
        </p:spPr>
      </p:pic>
      <p:sp>
        <p:nvSpPr>
          <p:cNvPr id="8" name="Titolo 7">
            <a:extLst>
              <a:ext uri="{FF2B5EF4-FFF2-40B4-BE49-F238E27FC236}">
                <a16:creationId xmlns:a16="http://schemas.microsoft.com/office/drawing/2014/main" id="{99A50781-FA05-E153-6ADC-9E24BB60F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41168"/>
            <a:ext cx="8135938" cy="1440160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Lo stupro.</a:t>
            </a:r>
          </a:p>
        </p:txBody>
      </p:sp>
    </p:spTree>
    <p:extLst>
      <p:ext uri="{BB962C8B-B14F-4D97-AF65-F5344CB8AC3E}">
        <p14:creationId xmlns:p14="http://schemas.microsoft.com/office/powerpoint/2010/main" val="2707793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13608A-7311-1860-76B6-2CF98C463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337" y="4941168"/>
            <a:ext cx="7951741" cy="1916832"/>
          </a:xfrm>
        </p:spPr>
        <p:txBody>
          <a:bodyPr/>
          <a:lstStyle/>
          <a:p>
            <a:r>
              <a:rPr lang="it-IT" sz="1600" dirty="0">
                <a:solidFill>
                  <a:srgbClr val="6E3614"/>
                </a:solidFill>
              </a:rPr>
              <a:t>14 maggio 1944. </a:t>
            </a:r>
            <a:r>
              <a:rPr lang="it-IT" sz="1600" b="1" dirty="0">
                <a:solidFill>
                  <a:srgbClr val="6E3614"/>
                </a:solidFill>
              </a:rPr>
              <a:t>Le «Marocchinate» </a:t>
            </a:r>
            <a:r>
              <a:rPr lang="it-IT" sz="1600" dirty="0">
                <a:solidFill>
                  <a:srgbClr val="6E3614"/>
                </a:solidFill>
              </a:rPr>
              <a:t>in Ciociaria.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5F94F1B-D1E2-5177-0799-258F2287D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700808"/>
            <a:ext cx="6674456" cy="376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3195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0CC1452B-A9CC-0644-B070-C9AA73383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656" y="4797153"/>
            <a:ext cx="5832648" cy="2060848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Primo piano di Cesira svenuta durante lo stupro.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486C88C-C371-DA2F-7A42-51DE94174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00" y="1644650"/>
            <a:ext cx="5207000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9318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F24ACA4B-A064-B7C7-EBC1-1C16A6331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628800"/>
            <a:ext cx="7200800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9044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4B36AD-19FD-E691-FE92-0C6B04D05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89240"/>
            <a:ext cx="8135938" cy="1268760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Primo piano del volto tumefatto di Cesira dopo la violenza.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AD43547-D722-E190-93CD-F1C8DB19C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387" y="332656"/>
            <a:ext cx="7772400" cy="552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9652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5CDE06-6BE3-141F-15DB-90E3BFEBB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229200"/>
            <a:ext cx="8135938" cy="1628800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Cesira, stuprata, si occupa della figlia Rosetta.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11642B6-4411-0765-181D-2CBA2FF66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7772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3965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7E939C-F5B2-5037-7708-B32CED7D9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53136"/>
            <a:ext cx="8135938" cy="2204864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Cesira sostiene la figlia Rosetta, stuprata come lei.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34966B9-46E7-DE94-E322-DB1F06601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648339"/>
            <a:ext cx="6928688" cy="464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6098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a scena delle due donne violentate.mp4">
            <a:hlinkClick r:id="" action="ppaction://media"/>
            <a:extLst>
              <a:ext uri="{FF2B5EF4-FFF2-40B4-BE49-F238E27FC236}">
                <a16:creationId xmlns:a16="http://schemas.microsoft.com/office/drawing/2014/main" id="{C5FF13F0-338A-7D1B-B314-A53C2F9015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30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2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80A4A3-1750-6A67-D364-CE07CCDD4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53136"/>
            <a:ext cx="8363272" cy="2204864"/>
          </a:xfrm>
        </p:spPr>
        <p:txBody>
          <a:bodyPr/>
          <a:lstStyle/>
          <a:p>
            <a:r>
              <a:rPr lang="it-IT" sz="1600" dirty="0"/>
              <a:t>Cesira e Rosetta dopo le violenze subite.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CF78AE0-BD4F-0410-2D02-5FA69D2D1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548680"/>
            <a:ext cx="6273444" cy="472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16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094EC8-80FB-DA85-6CFB-0DD86FA9E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5229200"/>
            <a:ext cx="1944216" cy="1628800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002060"/>
                </a:solidFill>
              </a:rPr>
              <a:t>Florindo,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il camionista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senza scrupoli, l’attore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Renato Salvatori.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6D752DE-4D34-0251-A131-63056695E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1196752"/>
            <a:ext cx="5076056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0421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4875E2D7-C477-81EB-899B-2B4738A79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5301208"/>
            <a:ext cx="6916437" cy="1556792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Cesira cerca di consolare la figlia Rosetta.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93F0457-4E88-23E4-108D-A1DF0A6FE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800" y="1143000"/>
            <a:ext cx="67564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0540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E62B97-633E-ECE1-8230-B80A1AF07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33256"/>
            <a:ext cx="8135938" cy="1124744"/>
          </a:xfrm>
        </p:spPr>
        <p:txBody>
          <a:bodyPr/>
          <a:lstStyle/>
          <a:p>
            <a:r>
              <a:rPr lang="it-IT" sz="1600" dirty="0"/>
              <a:t>Cesira inveisce contro i soldati americani, per lei responsabili dello stupro.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F18CE0D-EA4F-034D-D148-70177B1FB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62" y="998730"/>
            <a:ext cx="7776864" cy="486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784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CCE59E-8E0E-1CB7-F4A3-435866B14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4941168"/>
            <a:ext cx="7670800" cy="1916832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“</a:t>
            </a:r>
            <a:r>
              <a:rPr lang="it-IT" sz="1600" dirty="0" err="1">
                <a:solidFill>
                  <a:srgbClr val="002060"/>
                </a:solidFill>
              </a:rPr>
              <a:t>Goumiers</a:t>
            </a:r>
            <a:r>
              <a:rPr lang="it-IT" sz="1600" dirty="0">
                <a:solidFill>
                  <a:srgbClr val="002060"/>
                </a:solidFill>
              </a:rPr>
              <a:t>” del </a:t>
            </a:r>
            <a:r>
              <a:rPr lang="it-IT" sz="1600" dirty="0" err="1">
                <a:solidFill>
                  <a:srgbClr val="002060"/>
                </a:solidFill>
              </a:rPr>
              <a:t>Corps</a:t>
            </a:r>
            <a:r>
              <a:rPr lang="it-IT" sz="1600" dirty="0">
                <a:solidFill>
                  <a:srgbClr val="002060"/>
                </a:solidFill>
              </a:rPr>
              <a:t> </a:t>
            </a:r>
            <a:r>
              <a:rPr lang="it-IT" sz="1600" dirty="0" err="1">
                <a:solidFill>
                  <a:srgbClr val="002060"/>
                </a:solidFill>
              </a:rPr>
              <a:t>expéditionnaire</a:t>
            </a:r>
            <a:r>
              <a:rPr lang="it-IT" sz="1600" dirty="0">
                <a:solidFill>
                  <a:srgbClr val="002060"/>
                </a:solidFill>
              </a:rPr>
              <a:t> </a:t>
            </a:r>
            <a:r>
              <a:rPr lang="it-IT" sz="1600" dirty="0" err="1">
                <a:solidFill>
                  <a:srgbClr val="002060"/>
                </a:solidFill>
              </a:rPr>
              <a:t>français</a:t>
            </a:r>
            <a:r>
              <a:rPr lang="it-IT" sz="1600" dirty="0">
                <a:solidFill>
                  <a:srgbClr val="002060"/>
                </a:solidFill>
              </a:rPr>
              <a:t> en Italie.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Soldati francesi più un  60% di soldati marocchini, algerini, tunisini e senegalesi.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E2A504A-4022-839A-FFCA-CAE19C1BF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041" y="1628800"/>
            <a:ext cx="7920821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8992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a Loren lancia il sasso contro i soldati  e si accascia - La Ciociara (1960) di V. De Sica.mp4">
            <a:hlinkClick r:id="" action="ppaction://media"/>
            <a:extLst>
              <a:ext uri="{FF2B5EF4-FFF2-40B4-BE49-F238E27FC236}">
                <a16:creationId xmlns:a16="http://schemas.microsoft.com/office/drawing/2014/main" id="{7F948C10-B3CD-B2BD-15FE-7F08EC1798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46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C910B9-55E2-1FDA-7F12-BC7972098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41168"/>
            <a:ext cx="8135938" cy="1916832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La disperazione di Cesira.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6CA42A4-EB1C-D4B0-E76E-494A00304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143" y="764704"/>
            <a:ext cx="8427255" cy="463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9227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078988-6337-3891-33C2-784AD707C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7152"/>
            <a:ext cx="8135938" cy="2060848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La disperazione in primo piano.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FC63693-0D9A-7DFE-CDF6-D9E8BD3E5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300" y="836712"/>
            <a:ext cx="7873400" cy="447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8230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69D503A-AD72-5C56-8BFA-4C278F5E9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692696"/>
            <a:ext cx="4197960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6189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44E4FE9-8A8A-0920-F647-3A52D7B52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746" y="764704"/>
            <a:ext cx="7136508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57372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1F17EB1-AA37-FC55-074B-9EBE3F93D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0" y="336550"/>
            <a:ext cx="47625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403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E087C695-E8D4-6838-5D94-D4A0BD8E7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124744"/>
            <a:ext cx="8208912" cy="495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0631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192CFC-4BF5-F09C-AC70-649D34021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8000" dirty="0">
                <a:solidFill>
                  <a:srgbClr val="2700F8"/>
                </a:solidFill>
              </a:rPr>
              <a:t>GRAZIE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66BA8BF-D067-7390-8A9F-A226A917F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1484784"/>
            <a:ext cx="7476556" cy="4968552"/>
          </a:xfrm>
        </p:spPr>
        <p:txBody>
          <a:bodyPr/>
          <a:lstStyle/>
          <a:p>
            <a:pPr algn="ctr"/>
            <a:r>
              <a:rPr lang="it-IT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Alla prossima</a:t>
            </a:r>
          </a:p>
          <a:p>
            <a:pPr algn="ctr"/>
            <a:r>
              <a:rPr lang="it-IT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Giovedì, 18 aprile 2024</a:t>
            </a:r>
          </a:p>
          <a:p>
            <a:pPr algn="ctr"/>
            <a:endParaRPr lang="it-IT" dirty="0"/>
          </a:p>
          <a:p>
            <a:pPr algn="ctr"/>
            <a:r>
              <a:rPr lang="it-IT" sz="5400" dirty="0">
                <a:solidFill>
                  <a:srgbClr val="E00EDF"/>
                </a:solidFill>
              </a:rPr>
              <a:t>“EDDA CIANO e </a:t>
            </a:r>
          </a:p>
          <a:p>
            <a:pPr algn="ctr"/>
            <a:r>
              <a:rPr lang="it-IT" sz="5400">
                <a:solidFill>
                  <a:srgbClr val="E00EDF"/>
                </a:solidFill>
              </a:rPr>
              <a:t>IL COMUNISTA” </a:t>
            </a:r>
            <a:endParaRPr lang="it-IT" sz="5400" dirty="0">
              <a:solidFill>
                <a:srgbClr val="E00EDF"/>
              </a:solidFill>
            </a:endParaRPr>
          </a:p>
          <a:p>
            <a:pPr algn="ctr"/>
            <a:r>
              <a:rPr lang="it-IT" sz="4000" i="1" dirty="0">
                <a:solidFill>
                  <a:srgbClr val="E973CB"/>
                </a:solidFill>
              </a:rPr>
              <a:t>Vicenda privata </a:t>
            </a:r>
          </a:p>
          <a:p>
            <a:pPr algn="ctr"/>
            <a:r>
              <a:rPr lang="it-IT" sz="4000" i="1" dirty="0">
                <a:solidFill>
                  <a:srgbClr val="E973CB"/>
                </a:solidFill>
              </a:rPr>
              <a:t>di una famosa donna pubblica.</a:t>
            </a:r>
            <a:endParaRPr lang="it-IT" sz="4000" i="1" kern="100" dirty="0">
              <a:solidFill>
                <a:srgbClr val="E97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524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4333AE-9C15-751E-D64A-C9C7E3D3F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69160"/>
            <a:ext cx="8135938" cy="1988840"/>
          </a:xfrm>
        </p:spPr>
        <p:txBody>
          <a:bodyPr/>
          <a:lstStyle/>
          <a:p>
            <a:r>
              <a:rPr lang="it-IT" sz="1600" dirty="0" err="1">
                <a:solidFill>
                  <a:srgbClr val="002060"/>
                </a:solidFill>
              </a:rPr>
              <a:t>Goumiers</a:t>
            </a:r>
            <a:r>
              <a:rPr lang="it-IT" sz="1600" dirty="0">
                <a:solidFill>
                  <a:srgbClr val="002060"/>
                </a:solidFill>
              </a:rPr>
              <a:t> marocchini in un bivacco.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131D1BB-9240-E476-51E3-EC7260E1E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98" y="476672"/>
            <a:ext cx="8248640" cy="49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858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5D0928-A07D-F883-25F2-41476AE79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229200"/>
            <a:ext cx="8135938" cy="1628800"/>
          </a:xfrm>
        </p:spPr>
        <p:txBody>
          <a:bodyPr/>
          <a:lstStyle/>
          <a:p>
            <a:r>
              <a:rPr lang="it-IT" sz="1600" dirty="0"/>
              <a:t>…in una pausa (a dx col coltello tra i denti!).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0BB9C40-90F6-36A4-0938-CC2F90F96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772" y="640953"/>
            <a:ext cx="8135938" cy="494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03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BD50F5-94E5-A933-132C-2FAE8B993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53136"/>
            <a:ext cx="8135938" cy="2204864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16 maggio 1944, due giorni prima delle violenze in Ciociaria,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il generale Charles De Gaulle incontro il gen. Alphonse Juin.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166A2A6-A471-FE67-A9F5-D9B00D8C8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307" y="908720"/>
            <a:ext cx="7689734" cy="430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64395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it-IT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it-IT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Enrico Berlinguer. Il "comunismo dal volto umano"</Template>
  <TotalTime>6688</TotalTime>
  <Words>777</Words>
  <Application>Microsoft Macintosh PowerPoint</Application>
  <PresentationFormat>Presentazione su schermo (4:3)</PresentationFormat>
  <Paragraphs>67</Paragraphs>
  <Slides>67</Slides>
  <Notes>1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67</vt:i4>
      </vt:variant>
    </vt:vector>
  </HeadingPairs>
  <TitlesOfParts>
    <vt:vector size="72" baseType="lpstr">
      <vt:lpstr>Arial</vt:lpstr>
      <vt:lpstr>Calibri</vt:lpstr>
      <vt:lpstr>Geneva</vt:lpstr>
      <vt:lpstr>Times New Roman</vt:lpstr>
      <vt:lpstr>Tema di Office</vt:lpstr>
      <vt:lpstr>UTE – Cardinal Colombo - MILANO Giovedì,  11 aprile 2024</vt:lpstr>
      <vt:lpstr>«LA CIOCIARA», romanzo del 1957                                L’autore Alberto Moravia. </vt:lpstr>
      <vt:lpstr>In NUMERI: Dal 1943 al 1944  dalla Sicilia a Firenze 60.000 donne stuprate con 180.000 violenze carnali.</vt:lpstr>
      <vt:lpstr>Presentazione standard di PowerPoint</vt:lpstr>
      <vt:lpstr>14 maggio 1944. Le «Marocchinate» in Ciociaria.</vt:lpstr>
      <vt:lpstr>“Goumiers” del Corps expéditionnaire français en Italie. Soldati francesi più un  60% di soldati marocchini, algerini, tunisini e senegalesi.</vt:lpstr>
      <vt:lpstr>Goumiers marocchini in un bivacco.</vt:lpstr>
      <vt:lpstr>…in una pausa (a dx col coltello tra i denti!).</vt:lpstr>
      <vt:lpstr>16 maggio 1944, due giorni prima delle violenze in Ciociaria, il generale Charles De Gaulle incontro il gen. Alphonse Juin.</vt:lpstr>
      <vt:lpstr>Il Generale Adolph Juin,  comandante del Cef,  le Truppe coloniali francesi nella Campagna d’Italia. </vt:lpstr>
      <vt:lpstr>La deputata PCI Maria Maddalena Rossi e i numeri delle violenze in Ciociaria:  60.000 violenze da parte delle truppe marocchine del generale Juin.  </vt:lpstr>
      <vt:lpstr>“I soldati marocchini che avevano bussato alla porta e che non venne aperta, abbattuta la porta stessa colpivano la donna Rocca con il calcio del moschetto alla testa facendola cadere a terra priva di sensi, quindi veniva trasportata di peso a circa 30 metri dalla casa e violentata mentre il padre (…) da altri militari marocchini veniva trascinato, malmenato e legato  a un albero.   Gli astanti terrorizzati non potettero arrecare nessun aiuto alla ragazza e al genitore in quanto un soldato rimase di guardia con il moschetto puntato sugli stessi…”</vt:lpstr>
      <vt:lpstr>Anno 1960</vt:lpstr>
      <vt:lpstr>Vittorio De Sica e Cesare Zavattini sul set del film.</vt:lpstr>
      <vt:lpstr>…i due in un’altra immagine!</vt:lpstr>
      <vt:lpstr>Alberto Moravia, Carlo Ponti, Sophia Loren, Jean Paul Belmondo, Vittorio de Sica e altri membri del cast del film «La Ciociara».</vt:lpstr>
      <vt:lpstr>Presentazione standard di PowerPoint</vt:lpstr>
      <vt:lpstr>Miniserie di due puntate  su Canale5 Regia di Dino Risi Anno, 1988.</vt:lpstr>
      <vt:lpstr>Presentazione standard di PowerPoint</vt:lpstr>
      <vt:lpstr>Il melodramma  di Marco Tutino,  prima rappresentazione San Francisco Opera,  19 giugno 1015.</vt:lpstr>
      <vt:lpstr>Cesira, la protagonista  del romanzo  e del film omonimo.</vt:lpstr>
      <vt:lpstr>Cesira, Sophia Loren, con la figlia Rosetta, l’attrice Eleonora Brown. </vt:lpstr>
      <vt:lpstr>Il Duce, Benito Mussolini, capo del governo italiano.</vt:lpstr>
      <vt:lpstr>1° settembre 1939. Le truppe tedesche invadono la Polonia. </vt:lpstr>
      <vt:lpstr>Adolf Hitler e Benito Mussolini  uniti nel Patto d’acciaio del 1939.</vt:lpstr>
      <vt:lpstr>13 agosto 1943. Bombardamento del quartiere San Lorenzo.</vt:lpstr>
      <vt:lpstr>Sulla città eterna piovono le bombe degli Alleati.</vt:lpstr>
      <vt:lpstr>Il Colosseo in una foto del 1944. </vt:lpstr>
      <vt:lpstr>Presentazione standard di PowerPoint</vt:lpstr>
      <vt:lpstr>8 settembre 1943. L'armistizio di Cassibile. Stretta di mano tra il gen. Castellano per l'Italia e il gen. Eisenhower per gli Alleati.</vt:lpstr>
      <vt:lpstr>10 settembre 1943. Data di inizio dell’occupazione tedesca di Roma.</vt:lpstr>
      <vt:lpstr>Presentazione standard di PowerPoint</vt:lpstr>
      <vt:lpstr>Cesira con Giovanni, l’attore Raf Vallone.</vt:lpstr>
      <vt:lpstr>Presentazione standard di PowerPoint</vt:lpstr>
      <vt:lpstr>Madre e figlia in cammino verso Sant’Eufemia con i pacchi sulla testa.</vt:lpstr>
      <vt:lpstr>Un momento drammatico durante il viaggio  con le valigie a terra.</vt:lpstr>
      <vt:lpstr>Presentazione standard di PowerPoint</vt:lpstr>
      <vt:lpstr>Il paese di Sant’Eufemia, in Ciociaria, negli anni ‘30.</vt:lpstr>
      <vt:lpstr>Michele, un giovane intellettuale antifascista anch’egli fuggiasco, l’attore Paul Belmondo.</vt:lpstr>
      <vt:lpstr>Cesira e Michele sorridenti e felici.</vt:lpstr>
      <vt:lpstr>Cesira abbraccia la figlia Rosetta vicino a Michele che sorride. </vt:lpstr>
      <vt:lpstr>Presentazione standard di PowerPoint</vt:lpstr>
      <vt:lpstr>Madre e figlia per una foto su un carro armato americano. </vt:lpstr>
      <vt:lpstr>La madre porta anche la valigia della figlia affaticata.</vt:lpstr>
      <vt:lpstr>Le due donne con le valigie in testa presso la chiesa diroccata.</vt:lpstr>
      <vt:lpstr>…all’ingresso della chiesa.</vt:lpstr>
      <vt:lpstr>Sistemazione di fortuna dentro la chiesa diroccata.</vt:lpstr>
      <vt:lpstr>Un gruppo di Goumiers marocchini.</vt:lpstr>
      <vt:lpstr>Lo stupro.</vt:lpstr>
      <vt:lpstr>Primo piano di Cesira svenuta durante lo stupro.</vt:lpstr>
      <vt:lpstr>Presentazione standard di PowerPoint</vt:lpstr>
      <vt:lpstr>Primo piano del volto tumefatto di Cesira dopo la violenza.</vt:lpstr>
      <vt:lpstr>Cesira, stuprata, si occupa della figlia Rosetta.</vt:lpstr>
      <vt:lpstr>Cesira sostiene la figlia Rosetta, stuprata come lei.</vt:lpstr>
      <vt:lpstr>Presentazione standard di PowerPoint</vt:lpstr>
      <vt:lpstr>Cesira e Rosetta dopo le violenze subite.</vt:lpstr>
      <vt:lpstr>Florindo,  il camionista  senza scrupoli, l’attore  Renato Salvatori.</vt:lpstr>
      <vt:lpstr>Cesira cerca di consolare la figlia Rosetta.</vt:lpstr>
      <vt:lpstr>Cesira inveisce contro i soldati americani, per lei responsabili dello stupro.</vt:lpstr>
      <vt:lpstr>Presentazione standard di PowerPoint</vt:lpstr>
      <vt:lpstr>La disperazione di Cesira.</vt:lpstr>
      <vt:lpstr>La disperazione in primo piano.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UTE Cardinal Colombo – MI Giovedì, 12 dicembre 2019 </dc:title>
  <dc:creator>Utente di Microsoft Office</dc:creator>
  <cp:lastModifiedBy>Microsoft Office User</cp:lastModifiedBy>
  <cp:revision>717</cp:revision>
  <cp:lastPrinted>1601-01-01T00:00:00Z</cp:lastPrinted>
  <dcterms:created xsi:type="dcterms:W3CDTF">2019-12-08T15:27:53Z</dcterms:created>
  <dcterms:modified xsi:type="dcterms:W3CDTF">2024-04-09T18:42:10Z</dcterms:modified>
</cp:coreProperties>
</file>