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5FE184-5518-6112-590F-80B44784B05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70A983-7BB5-F58C-19E5-57DB75D01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83E2CBA-2C63-7620-AA93-0BE2FC337D1D}"/>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4599885A-4103-3F29-71F6-5CA28B80B7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D5701D-C100-78FE-718B-4C3D1203FF77}"/>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77196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339C5-F072-CBF9-EAF6-8F4ABE78BB3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17C3414-5218-A689-D8E9-A3011429A20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0F29ED-91FB-B880-4EE9-2D775925F101}"/>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9B53F8F8-E06A-8A44-BF3E-51C3BA7B03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31576F-0DD7-7F0C-29C6-07600FB88E05}"/>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19075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DE74076-FA95-6D09-1A5F-FD1BB052413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DD3CC2-EF3E-33C2-AE24-80E424D0853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17EA6D-C065-F6A9-454B-39768F1A54D4}"/>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0A8EC930-1007-657A-A3D7-EE7F9F2C64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930C14-82B6-9BEA-6B01-1DBFD271A790}"/>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12430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4C45DF-CC56-D1E7-8ABB-FA0166A241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C646B7-1627-5232-4D14-7136DC42BC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1720364-9957-9AF8-E9B7-AFC61D2D6BB5}"/>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B9E00D1C-C974-D95B-4EE6-BA32502765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934B31-A7B3-4381-34E5-9E6201C32D85}"/>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99593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9111B-6684-FCDB-146B-7BB30E50C8D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99D4F4E-C726-A521-53B3-8D7081D9B4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09534C8-6F5B-53F3-9FEC-BDF0DA755FC9}"/>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57E05C05-7B74-5F3D-4FBB-C0011F823C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BCC09B-2FF5-0548-4451-27651BAB16E7}"/>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408915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4DF3D-4354-2D49-1D0F-86D61B7455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C8D494-9711-38F9-A882-883009D6B1A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874B486-952A-BC97-E7CF-D6354B6765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41BE29D-7CAF-0ADF-1AEB-259A9875C6C9}"/>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6" name="Segnaposto piè di pagina 5">
            <a:extLst>
              <a:ext uri="{FF2B5EF4-FFF2-40B4-BE49-F238E27FC236}">
                <a16:creationId xmlns:a16="http://schemas.microsoft.com/office/drawing/2014/main" id="{48F591D0-0274-A9EE-1395-AB2DBC4B5F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0D9326B-18A1-3530-7798-C1A337719C89}"/>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70225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B0E186-4FDF-ECAE-0004-51DEB52E14F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6CE1EB-E958-B217-53C4-8210795742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5DB93DF-41AA-F240-2C7C-41ABC1EC44C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17B34FC-67CA-650A-9F26-905E97684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59B530-F030-B0DB-BBD1-1793BEACBC1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FD38B9-8EB0-7457-89C6-CD0BC1A307E0}"/>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8" name="Segnaposto piè di pagina 7">
            <a:extLst>
              <a:ext uri="{FF2B5EF4-FFF2-40B4-BE49-F238E27FC236}">
                <a16:creationId xmlns:a16="http://schemas.microsoft.com/office/drawing/2014/main" id="{31EAC8E9-2A16-9235-6C9D-41A53F279D2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672601-3667-8493-1D73-83BFB2E23163}"/>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282208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AA1551-686B-32F7-4F48-1D952D02EAC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71D2A21-2E45-0493-1FED-DC312C799A1E}"/>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4" name="Segnaposto piè di pagina 3">
            <a:extLst>
              <a:ext uri="{FF2B5EF4-FFF2-40B4-BE49-F238E27FC236}">
                <a16:creationId xmlns:a16="http://schemas.microsoft.com/office/drawing/2014/main" id="{95A8CBA4-C48B-2E08-966C-1E13BA55A58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3CEFA6D-8653-9E4C-9DA4-E55C686EC065}"/>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40960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D96943C-50C5-4DCC-5198-12329D579914}"/>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3" name="Segnaposto piè di pagina 2">
            <a:extLst>
              <a:ext uri="{FF2B5EF4-FFF2-40B4-BE49-F238E27FC236}">
                <a16:creationId xmlns:a16="http://schemas.microsoft.com/office/drawing/2014/main" id="{F363B4D8-BA43-3180-0668-8C0BF48433E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BE2CFB6-6C59-E09F-4D62-11BBE66ECABA}"/>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79801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181DE-7F74-58EF-CE2B-5D6D5A215C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9B6B1E-3C54-54B8-E7C6-A93B6A5A0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167369-3D23-6A7B-7DD3-3DC7BB9AE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9A92540-C08B-3780-E248-D9CE8F66CD21}"/>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6" name="Segnaposto piè di pagina 5">
            <a:extLst>
              <a:ext uri="{FF2B5EF4-FFF2-40B4-BE49-F238E27FC236}">
                <a16:creationId xmlns:a16="http://schemas.microsoft.com/office/drawing/2014/main" id="{97BC2E50-F9D7-EEDE-5224-FBBABEF7EE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DDD692-ADE7-4863-6F31-306C0D7F7965}"/>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305161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38DEA-4F96-8231-7F7C-3D90CB537C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FD5086-3CFF-F556-8A31-7F324F98D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3E061F-C85C-BA18-2FD8-554787999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F7F2F4-ECFD-6D30-D685-2AD5D281234A}"/>
              </a:ext>
            </a:extLst>
          </p:cNvPr>
          <p:cNvSpPr>
            <a:spLocks noGrp="1"/>
          </p:cNvSpPr>
          <p:nvPr>
            <p:ph type="dt" sz="half" idx="10"/>
          </p:nvPr>
        </p:nvSpPr>
        <p:spPr/>
        <p:txBody>
          <a:bodyPr/>
          <a:lstStyle/>
          <a:p>
            <a:fld id="{7B7292D7-9BEF-40DA-871C-007B5724BA77}" type="datetimeFigureOut">
              <a:rPr lang="it-IT" smtClean="0"/>
              <a:t>07/04/2024</a:t>
            </a:fld>
            <a:endParaRPr lang="it-IT"/>
          </a:p>
        </p:txBody>
      </p:sp>
      <p:sp>
        <p:nvSpPr>
          <p:cNvPr id="6" name="Segnaposto piè di pagina 5">
            <a:extLst>
              <a:ext uri="{FF2B5EF4-FFF2-40B4-BE49-F238E27FC236}">
                <a16:creationId xmlns:a16="http://schemas.microsoft.com/office/drawing/2014/main" id="{B80A630D-6FEC-025B-4203-1A5E0F8884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D91FF1-07E5-1E1C-EE59-DB84747793E0}"/>
              </a:ext>
            </a:extLst>
          </p:cNvPr>
          <p:cNvSpPr>
            <a:spLocks noGrp="1"/>
          </p:cNvSpPr>
          <p:nvPr>
            <p:ph type="sldNum" sz="quarter" idx="12"/>
          </p:nvPr>
        </p:nvSpPr>
        <p:spPr/>
        <p:txBody>
          <a:bodyPr/>
          <a:lstStyle/>
          <a:p>
            <a:fld id="{136FB9EB-3216-4351-B22D-12F5AC7232BE}" type="slidenum">
              <a:rPr lang="it-IT" smtClean="0"/>
              <a:t>‹N›</a:t>
            </a:fld>
            <a:endParaRPr lang="it-IT"/>
          </a:p>
        </p:txBody>
      </p:sp>
    </p:spTree>
    <p:extLst>
      <p:ext uri="{BB962C8B-B14F-4D97-AF65-F5344CB8AC3E}">
        <p14:creationId xmlns:p14="http://schemas.microsoft.com/office/powerpoint/2010/main" val="62642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488DF70-4236-E06D-8D14-EBA25FE69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C1E32A-B2A1-94F4-50EC-632462146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6FE0CD-6EB8-84D6-C923-5A12CA322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7292D7-9BEF-40DA-871C-007B5724BA77}" type="datetimeFigureOut">
              <a:rPr lang="it-IT" smtClean="0"/>
              <a:t>07/04/2024</a:t>
            </a:fld>
            <a:endParaRPr lang="it-IT"/>
          </a:p>
        </p:txBody>
      </p:sp>
      <p:sp>
        <p:nvSpPr>
          <p:cNvPr id="5" name="Segnaposto piè di pagina 4">
            <a:extLst>
              <a:ext uri="{FF2B5EF4-FFF2-40B4-BE49-F238E27FC236}">
                <a16:creationId xmlns:a16="http://schemas.microsoft.com/office/drawing/2014/main" id="{FB7F5E5C-1038-3275-8F0C-1BFE43AE2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7230BEDD-6E28-25A8-3B0E-59114A50A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6FB9EB-3216-4351-B22D-12F5AC7232BE}" type="slidenum">
              <a:rPr lang="it-IT" smtClean="0"/>
              <a:t>‹N›</a:t>
            </a:fld>
            <a:endParaRPr lang="it-IT"/>
          </a:p>
        </p:txBody>
      </p:sp>
    </p:spTree>
    <p:extLst>
      <p:ext uri="{BB962C8B-B14F-4D97-AF65-F5344CB8AC3E}">
        <p14:creationId xmlns:p14="http://schemas.microsoft.com/office/powerpoint/2010/main" val="42134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34D6A6-B348-2471-AE77-31302755EF08}"/>
              </a:ext>
            </a:extLst>
          </p:cNvPr>
          <p:cNvSpPr>
            <a:spLocks noGrp="1"/>
          </p:cNvSpPr>
          <p:nvPr>
            <p:ph type="title"/>
          </p:nvPr>
        </p:nvSpPr>
        <p:spPr>
          <a:xfrm>
            <a:off x="838200" y="557189"/>
            <a:ext cx="3966463" cy="5571900"/>
          </a:xfrm>
        </p:spPr>
        <p:txBody>
          <a:bodyPr anchor="ctr">
            <a:normAutofit/>
          </a:bodyPr>
          <a:lstStyle/>
          <a:p>
            <a:r>
              <a:rPr lang="it-IT" sz="5200" dirty="0"/>
              <a:t>Piramo e Tisbe (II parte)</a:t>
            </a:r>
          </a:p>
        </p:txBody>
      </p:sp>
      <p:pic>
        <p:nvPicPr>
          <p:cNvPr id="3" name="Immagine 2">
            <a:extLst>
              <a:ext uri="{FF2B5EF4-FFF2-40B4-BE49-F238E27FC236}">
                <a16:creationId xmlns:a16="http://schemas.microsoft.com/office/drawing/2014/main" id="{D1CD66DC-1835-F7ED-D957-F547503FA153}"/>
              </a:ext>
            </a:extLst>
          </p:cNvPr>
          <p:cNvPicPr>
            <a:picLocks noChangeAspect="1"/>
          </p:cNvPicPr>
          <p:nvPr/>
        </p:nvPicPr>
        <p:blipFill rotWithShape="1">
          <a:blip r:embed="rId2"/>
          <a:srcRect t="2136" r="2" b="2"/>
          <a:stretch/>
        </p:blipFill>
        <p:spPr>
          <a:xfrm>
            <a:off x="5176911" y="720190"/>
            <a:ext cx="6833848" cy="5584353"/>
          </a:xfrm>
          <a:prstGeom prst="rect">
            <a:avLst/>
          </a:prstGeom>
        </p:spPr>
      </p:pic>
    </p:spTree>
    <p:extLst>
      <p:ext uri="{BB962C8B-B14F-4D97-AF65-F5344CB8AC3E}">
        <p14:creationId xmlns:p14="http://schemas.microsoft.com/office/powerpoint/2010/main" val="182774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FB53E98-7356-21D3-B063-A3B130001191}"/>
              </a:ext>
            </a:extLst>
          </p:cNvPr>
          <p:cNvSpPr txBox="1"/>
          <p:nvPr/>
        </p:nvSpPr>
        <p:spPr>
          <a:xfrm>
            <a:off x="990600" y="457200"/>
            <a:ext cx="10395857" cy="5262979"/>
          </a:xfrm>
          <a:prstGeom prst="rect">
            <a:avLst/>
          </a:prstGeom>
          <a:noFill/>
        </p:spPr>
        <p:txBody>
          <a:bodyPr wrap="square" rtlCol="0">
            <a:spAutoFit/>
          </a:bodyPr>
          <a:lstStyle/>
          <a:p>
            <a:pPr algn="just"/>
            <a:r>
              <a:rPr lang="it-IT" sz="2500" dirty="0"/>
              <a:t>"</a:t>
            </a:r>
            <a:r>
              <a:rPr lang="it-IT" sz="2800" dirty="0" err="1">
                <a:highlight>
                  <a:srgbClr val="FFFF00"/>
                </a:highlight>
              </a:rPr>
              <a:t>Pyrame</a:t>
            </a:r>
            <a:r>
              <a:rPr lang="it-IT" sz="2800" dirty="0"/>
              <a:t>," </a:t>
            </a:r>
            <a:r>
              <a:rPr lang="it-IT" sz="2800" dirty="0" err="1"/>
              <a:t>clamavit</a:t>
            </a:r>
            <a:r>
              <a:rPr lang="it-IT" sz="2800" dirty="0"/>
              <a:t>, "</a:t>
            </a:r>
            <a:r>
              <a:rPr lang="it-IT" sz="2800" dirty="0" err="1"/>
              <a:t>quis</a:t>
            </a:r>
            <a:r>
              <a:rPr lang="it-IT" sz="2800" dirty="0"/>
              <a:t> te </a:t>
            </a:r>
            <a:r>
              <a:rPr lang="it-IT" sz="2800" dirty="0" err="1"/>
              <a:t>mihi</a:t>
            </a:r>
            <a:r>
              <a:rPr lang="it-IT" sz="2800" dirty="0"/>
              <a:t> casus </a:t>
            </a:r>
            <a:r>
              <a:rPr lang="it-IT" sz="2800" dirty="0" err="1"/>
              <a:t>ademit</a:t>
            </a:r>
            <a:r>
              <a:rPr lang="it-IT" sz="2800" dirty="0"/>
              <a:t>?</a:t>
            </a:r>
          </a:p>
          <a:p>
            <a:pPr algn="just"/>
            <a:r>
              <a:rPr lang="it-IT" sz="2800" dirty="0" err="1">
                <a:highlight>
                  <a:srgbClr val="FFFF00"/>
                </a:highlight>
              </a:rPr>
              <a:t>Pyrame</a:t>
            </a:r>
            <a:r>
              <a:rPr lang="it-IT" sz="2800" dirty="0"/>
              <a:t>, </a:t>
            </a:r>
            <a:r>
              <a:rPr lang="it-IT" sz="2800" dirty="0" err="1"/>
              <a:t>responde</a:t>
            </a:r>
            <a:r>
              <a:rPr lang="it-IT" sz="2800" dirty="0"/>
              <a:t>! tua te carissima </a:t>
            </a:r>
            <a:r>
              <a:rPr lang="it-IT" sz="2800" dirty="0" err="1">
                <a:highlight>
                  <a:srgbClr val="FFFF00"/>
                </a:highlight>
              </a:rPr>
              <a:t>Thisbe</a:t>
            </a:r>
            <a:endParaRPr lang="it-IT" sz="2800" dirty="0">
              <a:highlight>
                <a:srgbClr val="FFFF00"/>
              </a:highlight>
            </a:endParaRPr>
          </a:p>
          <a:p>
            <a:pPr algn="just"/>
            <a:r>
              <a:rPr lang="it-IT" sz="2800" dirty="0" err="1"/>
              <a:t>nominat</a:t>
            </a:r>
            <a:r>
              <a:rPr lang="it-IT" sz="2800" dirty="0"/>
              <a:t>; </a:t>
            </a:r>
            <a:r>
              <a:rPr lang="it-IT" sz="2800" dirty="0" err="1"/>
              <a:t>exaudi</a:t>
            </a:r>
            <a:r>
              <a:rPr lang="it-IT" sz="2800" dirty="0"/>
              <a:t> </a:t>
            </a:r>
            <a:r>
              <a:rPr lang="it-IT" sz="2800" dirty="0" err="1"/>
              <a:t>vultusque</a:t>
            </a:r>
            <a:r>
              <a:rPr lang="it-IT" sz="2800" dirty="0"/>
              <a:t> attolle </a:t>
            </a:r>
            <a:r>
              <a:rPr lang="it-IT" sz="2800" dirty="0" err="1"/>
              <a:t>iacentes</a:t>
            </a:r>
            <a:r>
              <a:rPr lang="it-IT" sz="2800" dirty="0"/>
              <a:t>!"</a:t>
            </a:r>
          </a:p>
          <a:p>
            <a:pPr algn="just"/>
            <a:r>
              <a:rPr lang="it-IT" sz="2800" dirty="0"/>
              <a:t>ad </a:t>
            </a:r>
            <a:r>
              <a:rPr lang="it-IT" sz="2800" dirty="0" err="1"/>
              <a:t>nomen</a:t>
            </a:r>
            <a:r>
              <a:rPr lang="it-IT" sz="2800" dirty="0"/>
              <a:t> </a:t>
            </a:r>
            <a:r>
              <a:rPr lang="it-IT" sz="2800" dirty="0" err="1"/>
              <a:t>Thisbes</a:t>
            </a:r>
            <a:r>
              <a:rPr lang="it-IT" sz="2800" dirty="0"/>
              <a:t> </a:t>
            </a:r>
            <a:r>
              <a:rPr lang="it-IT" sz="2800" dirty="0" err="1"/>
              <a:t>oculos</a:t>
            </a:r>
            <a:r>
              <a:rPr lang="it-IT" sz="2800" dirty="0"/>
              <a:t> a morte </a:t>
            </a:r>
            <a:r>
              <a:rPr lang="it-IT" sz="2800" dirty="0" err="1"/>
              <a:t>gravatos</a:t>
            </a:r>
            <a:r>
              <a:rPr lang="it-IT" sz="2800" dirty="0"/>
              <a:t>               145</a:t>
            </a:r>
          </a:p>
          <a:p>
            <a:pPr algn="just"/>
            <a:r>
              <a:rPr lang="it-IT" sz="2800" dirty="0" err="1"/>
              <a:t>Pyramus</a:t>
            </a:r>
            <a:r>
              <a:rPr lang="it-IT" sz="2800" dirty="0"/>
              <a:t> </a:t>
            </a:r>
            <a:r>
              <a:rPr lang="it-IT" sz="2800" dirty="0" err="1"/>
              <a:t>erexit</a:t>
            </a:r>
            <a:r>
              <a:rPr lang="it-IT" sz="2800" dirty="0"/>
              <a:t> </a:t>
            </a:r>
            <a:r>
              <a:rPr lang="it-IT" sz="2800" dirty="0" err="1"/>
              <a:t>visaque</a:t>
            </a:r>
            <a:r>
              <a:rPr lang="it-IT" sz="2800" dirty="0"/>
              <a:t> </a:t>
            </a:r>
            <a:r>
              <a:rPr lang="it-IT" sz="2800" dirty="0" err="1"/>
              <a:t>recondidit</a:t>
            </a:r>
            <a:r>
              <a:rPr lang="it-IT" sz="2800" dirty="0"/>
              <a:t> </a:t>
            </a:r>
            <a:r>
              <a:rPr lang="it-IT" sz="2800" dirty="0" err="1"/>
              <a:t>illa</a:t>
            </a:r>
            <a:r>
              <a:rPr lang="it-IT" sz="2800" dirty="0"/>
              <a:t>.</a:t>
            </a:r>
          </a:p>
          <a:p>
            <a:pPr algn="just"/>
            <a:r>
              <a:rPr lang="it-IT" sz="2800" dirty="0"/>
              <a:t>'</a:t>
            </a:r>
            <a:r>
              <a:rPr lang="it-IT" sz="2800" dirty="0" err="1"/>
              <a:t>Quae</a:t>
            </a:r>
            <a:r>
              <a:rPr lang="it-IT" sz="2800" dirty="0"/>
              <a:t> </a:t>
            </a:r>
            <a:r>
              <a:rPr lang="it-IT" sz="2800" dirty="0" err="1"/>
              <a:t>postquam</a:t>
            </a:r>
            <a:r>
              <a:rPr lang="it-IT" sz="2800" dirty="0"/>
              <a:t> </a:t>
            </a:r>
            <a:r>
              <a:rPr lang="it-IT" sz="2800" dirty="0" err="1"/>
              <a:t>vestemque</a:t>
            </a:r>
            <a:r>
              <a:rPr lang="it-IT" sz="2800" dirty="0"/>
              <a:t> </a:t>
            </a:r>
            <a:r>
              <a:rPr lang="it-IT" sz="2800" dirty="0" err="1"/>
              <a:t>suam</a:t>
            </a:r>
            <a:r>
              <a:rPr lang="it-IT" sz="2800" dirty="0"/>
              <a:t> </a:t>
            </a:r>
            <a:r>
              <a:rPr lang="it-IT" sz="2800" dirty="0" err="1"/>
              <a:t>cognovit</a:t>
            </a:r>
            <a:r>
              <a:rPr lang="it-IT" sz="2800" dirty="0"/>
              <a:t> et </a:t>
            </a:r>
            <a:r>
              <a:rPr lang="it-IT" sz="2800" dirty="0" err="1"/>
              <a:t>ense</a:t>
            </a:r>
            <a:endParaRPr lang="it-IT" sz="2800" dirty="0"/>
          </a:p>
          <a:p>
            <a:pPr algn="just"/>
            <a:r>
              <a:rPr lang="it-IT" sz="2800" dirty="0" err="1"/>
              <a:t>vidit</a:t>
            </a:r>
            <a:r>
              <a:rPr lang="it-IT" sz="2800" dirty="0"/>
              <a:t> </a:t>
            </a:r>
            <a:r>
              <a:rPr lang="it-IT" sz="2800" dirty="0" err="1"/>
              <a:t>ebur</a:t>
            </a:r>
            <a:r>
              <a:rPr lang="it-IT" sz="2800" dirty="0"/>
              <a:t> vacuum, "tua te manus" </a:t>
            </a:r>
            <a:r>
              <a:rPr lang="it-IT" sz="2800" dirty="0" err="1"/>
              <a:t>inquit</a:t>
            </a:r>
            <a:r>
              <a:rPr lang="it-IT" sz="2800" dirty="0"/>
              <a:t> "</a:t>
            </a:r>
            <a:r>
              <a:rPr lang="it-IT" sz="2800" dirty="0" err="1"/>
              <a:t>amorque</a:t>
            </a:r>
            <a:endParaRPr lang="it-IT" sz="2800" dirty="0"/>
          </a:p>
          <a:p>
            <a:pPr algn="just"/>
            <a:r>
              <a:rPr lang="it-IT" sz="2800" dirty="0" err="1"/>
              <a:t>perdidit</a:t>
            </a:r>
            <a:r>
              <a:rPr lang="it-IT" sz="2800" dirty="0"/>
              <a:t>, </a:t>
            </a:r>
            <a:r>
              <a:rPr lang="it-IT" sz="2800" dirty="0" err="1"/>
              <a:t>infelix</a:t>
            </a:r>
            <a:r>
              <a:rPr lang="it-IT" sz="2800" dirty="0"/>
              <a:t>! est et </a:t>
            </a:r>
            <a:r>
              <a:rPr lang="it-IT" sz="2800" dirty="0" err="1"/>
              <a:t>mihi</a:t>
            </a:r>
            <a:r>
              <a:rPr lang="it-IT" sz="2800" dirty="0"/>
              <a:t> </a:t>
            </a:r>
            <a:r>
              <a:rPr lang="it-IT" sz="2800" dirty="0" err="1"/>
              <a:t>fortis</a:t>
            </a:r>
            <a:r>
              <a:rPr lang="it-IT" sz="2800" dirty="0"/>
              <a:t> in unum</a:t>
            </a:r>
          </a:p>
          <a:p>
            <a:pPr algn="just"/>
            <a:r>
              <a:rPr lang="it-IT" sz="2800" dirty="0"/>
              <a:t>hoc manus, est et amor: </a:t>
            </a:r>
            <a:r>
              <a:rPr lang="it-IT" sz="2800" dirty="0" err="1"/>
              <a:t>dabit</a:t>
            </a:r>
            <a:r>
              <a:rPr lang="it-IT" sz="2800" dirty="0"/>
              <a:t> hic in vulnera </a:t>
            </a:r>
            <a:r>
              <a:rPr lang="it-IT" sz="2800" dirty="0" err="1"/>
              <a:t>vires</a:t>
            </a:r>
            <a:r>
              <a:rPr lang="it-IT" sz="2800" dirty="0"/>
              <a:t>.               150</a:t>
            </a:r>
          </a:p>
          <a:p>
            <a:pPr algn="just"/>
            <a:r>
              <a:rPr lang="it-IT" sz="2800" dirty="0" err="1"/>
              <a:t>persequar</a:t>
            </a:r>
            <a:r>
              <a:rPr lang="it-IT" sz="2800" dirty="0"/>
              <a:t> </a:t>
            </a:r>
            <a:r>
              <a:rPr lang="it-IT" sz="2800" dirty="0" err="1"/>
              <a:t>extinctum</a:t>
            </a:r>
            <a:r>
              <a:rPr lang="it-IT" sz="2800" dirty="0"/>
              <a:t> </a:t>
            </a:r>
            <a:r>
              <a:rPr lang="it-IT" sz="2800" dirty="0" err="1"/>
              <a:t>letique</a:t>
            </a:r>
            <a:r>
              <a:rPr lang="it-IT" sz="2800" dirty="0"/>
              <a:t> miserrima dicar</a:t>
            </a:r>
          </a:p>
          <a:p>
            <a:pPr algn="just"/>
            <a:r>
              <a:rPr lang="it-IT" sz="2800" dirty="0"/>
              <a:t>causa </a:t>
            </a:r>
            <a:r>
              <a:rPr lang="it-IT" sz="2800" dirty="0" err="1"/>
              <a:t>comesque</a:t>
            </a:r>
            <a:r>
              <a:rPr lang="it-IT" sz="2800" dirty="0"/>
              <a:t> </a:t>
            </a:r>
            <a:r>
              <a:rPr lang="it-IT" sz="2800" dirty="0" err="1"/>
              <a:t>tui</a:t>
            </a:r>
            <a:r>
              <a:rPr lang="it-IT" sz="2800" dirty="0"/>
              <a:t>: </a:t>
            </a:r>
            <a:r>
              <a:rPr lang="it-IT" sz="2800" dirty="0" err="1"/>
              <a:t>quique</a:t>
            </a:r>
            <a:r>
              <a:rPr lang="it-IT" sz="2800" dirty="0"/>
              <a:t> a me morte </a:t>
            </a:r>
            <a:r>
              <a:rPr lang="it-IT" sz="2800" dirty="0" err="1"/>
              <a:t>revelli</a:t>
            </a:r>
            <a:endParaRPr lang="it-IT" sz="2800" dirty="0"/>
          </a:p>
          <a:p>
            <a:pPr algn="just"/>
            <a:r>
              <a:rPr lang="it-IT" sz="2800" dirty="0" err="1"/>
              <a:t>heu</a:t>
            </a:r>
            <a:r>
              <a:rPr lang="it-IT" sz="2800" dirty="0"/>
              <a:t> sola </a:t>
            </a:r>
            <a:r>
              <a:rPr lang="it-IT" sz="2800" dirty="0" err="1"/>
              <a:t>poteras</a:t>
            </a:r>
            <a:r>
              <a:rPr lang="it-IT" sz="2800" dirty="0"/>
              <a:t>, </a:t>
            </a:r>
            <a:r>
              <a:rPr lang="it-IT" sz="2800" dirty="0" err="1"/>
              <a:t>poteris</a:t>
            </a:r>
            <a:r>
              <a:rPr lang="it-IT" sz="2800" dirty="0"/>
              <a:t> </a:t>
            </a:r>
            <a:r>
              <a:rPr lang="it-IT" sz="2800" dirty="0" err="1"/>
              <a:t>nec</a:t>
            </a:r>
            <a:r>
              <a:rPr lang="it-IT" sz="2800" dirty="0"/>
              <a:t> morte </a:t>
            </a:r>
            <a:r>
              <a:rPr lang="it-IT" sz="2800" dirty="0" err="1"/>
              <a:t>revelli</a:t>
            </a:r>
            <a:r>
              <a:rPr lang="it-IT" sz="2800" dirty="0"/>
              <a:t>.</a:t>
            </a:r>
          </a:p>
        </p:txBody>
      </p:sp>
    </p:spTree>
    <p:extLst>
      <p:ext uri="{BB962C8B-B14F-4D97-AF65-F5344CB8AC3E}">
        <p14:creationId xmlns:p14="http://schemas.microsoft.com/office/powerpoint/2010/main" val="11471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6124754"/>
          </a:xfrm>
          <a:prstGeom prst="rect">
            <a:avLst/>
          </a:prstGeom>
          <a:noFill/>
        </p:spPr>
        <p:txBody>
          <a:bodyPr wrap="square" rtlCol="0">
            <a:spAutoFit/>
          </a:bodyPr>
          <a:lstStyle/>
          <a:p>
            <a:pPr algn="just"/>
            <a:r>
              <a:rPr lang="it-IT" sz="2800" dirty="0"/>
              <a:t>Intanto Tisbe, benché la paura non le fosse ancora passata, per non fare aspettare il suo innamorato, ritornò sui suoi passi e scrutò intorno con tutti i sensi protesi per individuare il giovane, smaniosa di raccontargli il rischio che aveva corso. Benché riconoscesse il luogo e l’albero che aveva visto poco prima, il colore dei frutti la rese incerta; ebbe il sospetto di sbagliarsi. Mentre era in preda al dubbio, vide il corpo in convulsione sul suolo insanguinato: arretrò più pallida del bosso, percorsa da un brivido come la superficie del mare quando si increspa al soffio della brezza. Ma allorché, dopo qualche esitazione, riconobbe il suo amore, si percosse rumorosamente le braccia innocenti, si strappò i capelli e strinse in un abbraccio il corpo dell’amato; mentre versava molte lacrime sulla ferita, mescolando il pianto al sangue e coprendo di baci il volto gelido, gridava:</a:t>
            </a:r>
          </a:p>
        </p:txBody>
      </p:sp>
    </p:spTree>
    <p:extLst>
      <p:ext uri="{BB962C8B-B14F-4D97-AF65-F5344CB8AC3E}">
        <p14:creationId xmlns:p14="http://schemas.microsoft.com/office/powerpoint/2010/main" val="200581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4832092"/>
          </a:xfrm>
          <a:prstGeom prst="rect">
            <a:avLst/>
          </a:prstGeom>
          <a:noFill/>
        </p:spPr>
        <p:txBody>
          <a:bodyPr wrap="square" rtlCol="0">
            <a:spAutoFit/>
          </a:bodyPr>
          <a:lstStyle/>
          <a:p>
            <a:pPr algn="just"/>
            <a:r>
              <a:rPr lang="it-IT" sz="2800" dirty="0"/>
              <a:t>«Piramo, qual destino ti ha strappato a me? Rispondimi, Piramo carissimo! È la tua Tisbe che ti invoca! Ascoltami e alza gli occhi verso di me!». Piramo, al nome di lei, sollevò le palpebre già gravate dalla morte, la guardò e subito le richiuse. Riconoscendo allora Tisbe il suo velo e vedendo il fodero eburneo privo della spada, concluse: «è stata la tua mano e l’amore per me a ucciderti, sventurato! Ma anch’io ho una mano forte, almeno per questo scopo! Anch’io ho l’amore: sarà questo a darmi la forza di colpire. Ti seguirò nella morte e si dirà di me che fui causa e compagna della tua fine. Tu che solo dalla morte potevi essermi strappato, nemmeno da essa potrai esserlo.</a:t>
            </a:r>
          </a:p>
        </p:txBody>
      </p:sp>
    </p:spTree>
    <p:extLst>
      <p:ext uri="{BB962C8B-B14F-4D97-AF65-F5344CB8AC3E}">
        <p14:creationId xmlns:p14="http://schemas.microsoft.com/office/powerpoint/2010/main" val="332395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5693866"/>
          </a:xfrm>
          <a:prstGeom prst="rect">
            <a:avLst/>
          </a:prstGeom>
          <a:noFill/>
        </p:spPr>
        <p:txBody>
          <a:bodyPr wrap="square" rtlCol="0">
            <a:spAutoFit/>
          </a:bodyPr>
          <a:lstStyle/>
          <a:p>
            <a:pPr algn="just"/>
            <a:r>
              <a:rPr lang="it-IT" sz="2800" dirty="0"/>
              <a:t>Ma prima, a nome di tutti e due, voglio rivolgere questa preghiera a voi, infelicissimi nostri genitori: non impedite che coloro che furono uniti da un fortissimo amore e da una fine comune, siano composti in un’unica tomba! E tu, albero, che ora ricopri il miserando corpo di uno solo di noi, ma che presto ci ricoprirai tutti e due, conserva i segni di questo scempio e continua a produrre i frutti scuri, in armonia col lutto, per ricordare il duplice sacrificio (</a:t>
            </a:r>
            <a:r>
              <a:rPr lang="it-IT" sz="2800" i="1" dirty="0"/>
              <a:t>gemini </a:t>
            </a:r>
            <a:r>
              <a:rPr lang="it-IT" sz="2800" i="1" dirty="0" err="1"/>
              <a:t>monimenta</a:t>
            </a:r>
            <a:r>
              <a:rPr lang="it-IT" sz="2800" i="1" dirty="0"/>
              <a:t> </a:t>
            </a:r>
            <a:r>
              <a:rPr lang="it-IT" sz="2800" i="1" dirty="0" err="1"/>
              <a:t>cruoris</a:t>
            </a:r>
            <a:r>
              <a:rPr lang="it-IT" sz="2800" dirty="0"/>
              <a:t>)». Dopo queste parole la fanciulla accostò alla base del petto la punta della spada, ancora calda per la ferita appena inferta, e vi si gettò sopra. La sua preghiera però commosse gli dei e toccò il cuore dei genitori. Gli uni fecero sì che il frutto del gelso, quando matura, conservi il colore rosso scuro; gli altri posero a riposare in un’unica urna i miseri resti </a:t>
            </a:r>
            <a:r>
              <a:rPr lang="it-IT" sz="2800"/>
              <a:t>del rogo».</a:t>
            </a:r>
            <a:endParaRPr lang="it-IT" sz="2800" dirty="0"/>
          </a:p>
        </p:txBody>
      </p:sp>
    </p:spTree>
    <p:extLst>
      <p:ext uri="{BB962C8B-B14F-4D97-AF65-F5344CB8AC3E}">
        <p14:creationId xmlns:p14="http://schemas.microsoft.com/office/powerpoint/2010/main" val="70705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ACE4B0-D160-6335-FC83-94BCC0CCAED5}"/>
              </a:ext>
            </a:extLst>
          </p:cNvPr>
          <p:cNvSpPr>
            <a:spLocks noGrp="1"/>
          </p:cNvSpPr>
          <p:nvPr>
            <p:ph type="title"/>
          </p:nvPr>
        </p:nvSpPr>
        <p:spPr>
          <a:xfrm>
            <a:off x="630936" y="640080"/>
            <a:ext cx="4818888" cy="1481328"/>
          </a:xfrm>
        </p:spPr>
        <p:txBody>
          <a:bodyPr anchor="b">
            <a:normAutofit/>
          </a:bodyPr>
          <a:lstStyle/>
          <a:p>
            <a:r>
              <a:rPr lang="it-IT" sz="5000"/>
              <a:t>Altre riprese contemporanee</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60BAEE4-92ED-50AA-1163-102F19B9DC3B}"/>
              </a:ext>
            </a:extLst>
          </p:cNvPr>
          <p:cNvSpPr>
            <a:spLocks noGrp="1"/>
          </p:cNvSpPr>
          <p:nvPr>
            <p:ph idx="1"/>
          </p:nvPr>
        </p:nvSpPr>
        <p:spPr>
          <a:xfrm>
            <a:off x="630936" y="2660904"/>
            <a:ext cx="4818888" cy="3547872"/>
          </a:xfrm>
        </p:spPr>
        <p:txBody>
          <a:bodyPr anchor="t">
            <a:normAutofit/>
          </a:bodyPr>
          <a:lstStyle/>
          <a:p>
            <a:pPr marL="0" indent="0" fontAlgn="base">
              <a:buNone/>
            </a:pPr>
            <a:r>
              <a:rPr lang="en-US" sz="2200" i="1">
                <a:effectLst/>
                <a:latin typeface="+mj-lt"/>
              </a:rPr>
              <a:t>“Dear Thisbe, </a:t>
            </a:r>
          </a:p>
          <a:p>
            <a:pPr marL="0" indent="0" fontAlgn="base">
              <a:buNone/>
            </a:pPr>
            <a:br>
              <a:rPr lang="en-US" sz="2200" i="1">
                <a:effectLst/>
                <a:latin typeface="+mj-lt"/>
              </a:rPr>
            </a:br>
            <a:r>
              <a:rPr lang="en-US" sz="2200" i="1">
                <a:effectLst/>
                <a:latin typeface="+mj-lt"/>
              </a:rPr>
              <a:t>I wish there weren’t a wall. </a:t>
            </a:r>
          </a:p>
          <a:p>
            <a:pPr marL="0" indent="0" fontAlgn="base">
              <a:buNone/>
            </a:pPr>
            <a:r>
              <a:rPr lang="en-US" sz="2200" i="1">
                <a:effectLst/>
                <a:latin typeface="+mj-lt"/>
              </a:rPr>
              <a:t> </a:t>
            </a:r>
            <a:br>
              <a:rPr lang="en-US" sz="2200" i="1">
                <a:effectLst/>
                <a:latin typeface="+mj-lt"/>
              </a:rPr>
            </a:br>
            <a:r>
              <a:rPr lang="en-US" sz="2200" i="1">
                <a:effectLst/>
                <a:latin typeface="+mj-lt"/>
              </a:rPr>
              <a:t>Love, Pyramus”</a:t>
            </a:r>
          </a:p>
          <a:p>
            <a:pPr marL="0" indent="0">
              <a:buNone/>
            </a:pPr>
            <a:endParaRPr lang="it-IT" sz="2200"/>
          </a:p>
        </p:txBody>
      </p:sp>
      <p:pic>
        <p:nvPicPr>
          <p:cNvPr id="4" name="Immagine 3">
            <a:extLst>
              <a:ext uri="{FF2B5EF4-FFF2-40B4-BE49-F238E27FC236}">
                <a16:creationId xmlns:a16="http://schemas.microsoft.com/office/drawing/2014/main" id="{8B87A070-32A6-C413-8648-04FA11120B1D}"/>
              </a:ext>
            </a:extLst>
          </p:cNvPr>
          <p:cNvPicPr>
            <a:picLocks noChangeAspect="1"/>
          </p:cNvPicPr>
          <p:nvPr/>
        </p:nvPicPr>
        <p:blipFill>
          <a:blip r:embed="rId2"/>
          <a:stretch>
            <a:fillRect/>
          </a:stretch>
        </p:blipFill>
        <p:spPr>
          <a:xfrm>
            <a:off x="6869316" y="640080"/>
            <a:ext cx="3918432" cy="5577840"/>
          </a:xfrm>
          <a:prstGeom prst="rect">
            <a:avLst/>
          </a:prstGeom>
        </p:spPr>
      </p:pic>
    </p:spTree>
    <p:extLst>
      <p:ext uri="{BB962C8B-B14F-4D97-AF65-F5344CB8AC3E}">
        <p14:creationId xmlns:p14="http://schemas.microsoft.com/office/powerpoint/2010/main" val="1044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35E5F1-EE0B-BDE8-4A1F-6706F65B8A8E}"/>
              </a:ext>
            </a:extLst>
          </p:cNvPr>
          <p:cNvSpPr>
            <a:spLocks noGrp="1"/>
          </p:cNvSpPr>
          <p:nvPr>
            <p:ph type="title"/>
          </p:nvPr>
        </p:nvSpPr>
        <p:spPr/>
        <p:txBody>
          <a:bodyPr/>
          <a:lstStyle/>
          <a:p>
            <a:r>
              <a:rPr lang="it-IT" i="1" dirty="0"/>
              <a:t>Metamorfosi</a:t>
            </a:r>
            <a:r>
              <a:rPr lang="it-IT" dirty="0"/>
              <a:t> IV, 93 - 166</a:t>
            </a:r>
          </a:p>
        </p:txBody>
      </p:sp>
      <p:sp>
        <p:nvSpPr>
          <p:cNvPr id="3" name="Segnaposto contenuto 2">
            <a:extLst>
              <a:ext uri="{FF2B5EF4-FFF2-40B4-BE49-F238E27FC236}">
                <a16:creationId xmlns:a16="http://schemas.microsoft.com/office/drawing/2014/main" id="{B533816D-4A05-76FF-429A-C02FA1159CE6}"/>
              </a:ext>
            </a:extLst>
          </p:cNvPr>
          <p:cNvSpPr>
            <a:spLocks noGrp="1"/>
          </p:cNvSpPr>
          <p:nvPr>
            <p:ph idx="1"/>
          </p:nvPr>
        </p:nvSpPr>
        <p:spPr/>
        <p:txBody>
          <a:bodyPr>
            <a:normAutofit lnSpcReduction="10000"/>
          </a:bodyPr>
          <a:lstStyle/>
          <a:p>
            <a:pPr marL="0" indent="0">
              <a:buNone/>
            </a:pPr>
            <a:r>
              <a:rPr lang="it-IT" dirty="0"/>
              <a:t> Callida per </a:t>
            </a:r>
            <a:r>
              <a:rPr lang="it-IT" dirty="0" err="1"/>
              <a:t>tenebras</a:t>
            </a:r>
            <a:r>
              <a:rPr lang="it-IT" dirty="0"/>
              <a:t> versato cardine </a:t>
            </a:r>
            <a:r>
              <a:rPr lang="it-IT" dirty="0" err="1"/>
              <a:t>Thisbe</a:t>
            </a:r>
            <a:endParaRPr lang="it-IT" dirty="0"/>
          </a:p>
          <a:p>
            <a:pPr marL="0" indent="0">
              <a:buNone/>
            </a:pPr>
            <a:r>
              <a:rPr lang="it-IT" dirty="0" err="1"/>
              <a:t>egreditur</a:t>
            </a:r>
            <a:r>
              <a:rPr lang="it-IT" dirty="0"/>
              <a:t> </a:t>
            </a:r>
            <a:r>
              <a:rPr lang="it-IT" dirty="0" err="1"/>
              <a:t>fallitque</a:t>
            </a:r>
            <a:r>
              <a:rPr lang="it-IT" dirty="0"/>
              <a:t> </a:t>
            </a:r>
            <a:r>
              <a:rPr lang="it-IT" dirty="0" err="1"/>
              <a:t>suos</a:t>
            </a:r>
            <a:r>
              <a:rPr lang="it-IT" dirty="0"/>
              <a:t> </a:t>
            </a:r>
            <a:r>
              <a:rPr lang="it-IT" dirty="0" err="1"/>
              <a:t>adopertaque</a:t>
            </a:r>
            <a:r>
              <a:rPr lang="it-IT" dirty="0"/>
              <a:t> </a:t>
            </a:r>
            <a:r>
              <a:rPr lang="it-IT" dirty="0" err="1"/>
              <a:t>vultum</a:t>
            </a:r>
            <a:endParaRPr lang="it-IT" dirty="0"/>
          </a:p>
          <a:p>
            <a:pPr marL="0" indent="0">
              <a:buNone/>
            </a:pPr>
            <a:r>
              <a:rPr lang="it-IT" dirty="0" err="1"/>
              <a:t>pervenit</a:t>
            </a:r>
            <a:r>
              <a:rPr lang="it-IT" dirty="0"/>
              <a:t> ad </a:t>
            </a:r>
            <a:r>
              <a:rPr lang="it-IT" dirty="0" err="1"/>
              <a:t>tumulum</a:t>
            </a:r>
            <a:r>
              <a:rPr lang="it-IT" dirty="0"/>
              <a:t> </a:t>
            </a:r>
            <a:r>
              <a:rPr lang="it-IT" dirty="0" err="1"/>
              <a:t>dictaque</a:t>
            </a:r>
            <a:r>
              <a:rPr lang="it-IT" dirty="0"/>
              <a:t> sub arbore </a:t>
            </a:r>
            <a:r>
              <a:rPr lang="it-IT" dirty="0" err="1"/>
              <a:t>sedit</a:t>
            </a:r>
            <a:r>
              <a:rPr lang="it-IT" dirty="0"/>
              <a:t>.               95</a:t>
            </a:r>
          </a:p>
          <a:p>
            <a:pPr marL="0" indent="0">
              <a:buNone/>
            </a:pPr>
            <a:r>
              <a:rPr lang="it-IT" dirty="0" err="1"/>
              <a:t>audacem</a:t>
            </a:r>
            <a:r>
              <a:rPr lang="it-IT" dirty="0"/>
              <a:t> </a:t>
            </a:r>
            <a:r>
              <a:rPr lang="it-IT" dirty="0" err="1"/>
              <a:t>faciebat</a:t>
            </a:r>
            <a:r>
              <a:rPr lang="it-IT" dirty="0"/>
              <a:t> amor. </a:t>
            </a:r>
            <a:r>
              <a:rPr lang="it-IT" dirty="0" err="1"/>
              <a:t>venit</a:t>
            </a:r>
            <a:r>
              <a:rPr lang="it-IT" dirty="0"/>
              <a:t> ecce recenti</a:t>
            </a:r>
          </a:p>
          <a:p>
            <a:pPr marL="0" indent="0">
              <a:buNone/>
            </a:pPr>
            <a:r>
              <a:rPr lang="it-IT" dirty="0" err="1"/>
              <a:t>caede</a:t>
            </a:r>
            <a:r>
              <a:rPr lang="it-IT" dirty="0"/>
              <a:t> </a:t>
            </a:r>
            <a:r>
              <a:rPr lang="it-IT" dirty="0" err="1"/>
              <a:t>leaena</a:t>
            </a:r>
            <a:r>
              <a:rPr lang="it-IT" dirty="0"/>
              <a:t> </a:t>
            </a:r>
            <a:r>
              <a:rPr lang="it-IT" dirty="0" err="1"/>
              <a:t>boum</a:t>
            </a:r>
            <a:r>
              <a:rPr lang="it-IT" dirty="0"/>
              <a:t> </a:t>
            </a:r>
            <a:r>
              <a:rPr lang="it-IT" dirty="0" err="1"/>
              <a:t>spumantis</a:t>
            </a:r>
            <a:r>
              <a:rPr lang="it-IT" dirty="0"/>
              <a:t> oblita rictus</a:t>
            </a:r>
          </a:p>
          <a:p>
            <a:pPr marL="0" indent="0">
              <a:buNone/>
            </a:pPr>
            <a:r>
              <a:rPr lang="it-IT" dirty="0" err="1"/>
              <a:t>depositura</a:t>
            </a:r>
            <a:r>
              <a:rPr lang="it-IT" dirty="0"/>
              <a:t> </a:t>
            </a:r>
            <a:r>
              <a:rPr lang="it-IT" dirty="0" err="1"/>
              <a:t>sitim</a:t>
            </a:r>
            <a:r>
              <a:rPr lang="it-IT" dirty="0"/>
              <a:t> vicini </a:t>
            </a:r>
            <a:r>
              <a:rPr lang="it-IT" dirty="0" err="1"/>
              <a:t>fontis</a:t>
            </a:r>
            <a:r>
              <a:rPr lang="it-IT" dirty="0"/>
              <a:t> in </a:t>
            </a:r>
            <a:r>
              <a:rPr lang="it-IT" dirty="0" err="1"/>
              <a:t>unda</a:t>
            </a:r>
            <a:r>
              <a:rPr lang="it-IT" dirty="0"/>
              <a:t>;</a:t>
            </a:r>
          </a:p>
          <a:p>
            <a:pPr marL="0" indent="0">
              <a:buNone/>
            </a:pPr>
            <a:r>
              <a:rPr lang="it-IT" dirty="0" err="1"/>
              <a:t>quam</a:t>
            </a:r>
            <a:r>
              <a:rPr lang="it-IT" dirty="0"/>
              <a:t> </a:t>
            </a:r>
            <a:r>
              <a:rPr lang="it-IT" dirty="0" err="1"/>
              <a:t>procul</a:t>
            </a:r>
            <a:r>
              <a:rPr lang="it-IT" dirty="0"/>
              <a:t> ad </a:t>
            </a:r>
            <a:r>
              <a:rPr lang="it-IT" dirty="0" err="1"/>
              <a:t>lunae</a:t>
            </a:r>
            <a:r>
              <a:rPr lang="it-IT" dirty="0"/>
              <a:t> </a:t>
            </a:r>
            <a:r>
              <a:rPr lang="it-IT" dirty="0" err="1"/>
              <a:t>radios</a:t>
            </a:r>
            <a:r>
              <a:rPr lang="it-IT" dirty="0"/>
              <a:t> </a:t>
            </a:r>
            <a:r>
              <a:rPr lang="it-IT" dirty="0" err="1"/>
              <a:t>Babylonia</a:t>
            </a:r>
            <a:r>
              <a:rPr lang="it-IT" dirty="0"/>
              <a:t> </a:t>
            </a:r>
            <a:r>
              <a:rPr lang="it-IT" dirty="0" err="1"/>
              <a:t>Thisbe</a:t>
            </a:r>
            <a:endParaRPr lang="it-IT" dirty="0"/>
          </a:p>
          <a:p>
            <a:pPr marL="0" indent="0">
              <a:buNone/>
            </a:pPr>
            <a:r>
              <a:rPr lang="it-IT" dirty="0" err="1"/>
              <a:t>vidit</a:t>
            </a:r>
            <a:r>
              <a:rPr lang="it-IT" dirty="0"/>
              <a:t> et </a:t>
            </a:r>
            <a:r>
              <a:rPr lang="it-IT" dirty="0" err="1"/>
              <a:t>obscurum</a:t>
            </a:r>
            <a:r>
              <a:rPr lang="it-IT" dirty="0"/>
              <a:t> timido </a:t>
            </a:r>
            <a:r>
              <a:rPr lang="it-IT" dirty="0" err="1"/>
              <a:t>pede</a:t>
            </a:r>
            <a:r>
              <a:rPr lang="it-IT" dirty="0"/>
              <a:t> </a:t>
            </a:r>
            <a:r>
              <a:rPr lang="it-IT" dirty="0" err="1"/>
              <a:t>fugit</a:t>
            </a:r>
            <a:r>
              <a:rPr lang="it-IT" dirty="0"/>
              <a:t> in </a:t>
            </a:r>
            <a:r>
              <a:rPr lang="it-IT" dirty="0" err="1"/>
              <a:t>antrum</a:t>
            </a:r>
            <a:r>
              <a:rPr lang="it-IT" dirty="0"/>
              <a:t>,               100</a:t>
            </a:r>
          </a:p>
          <a:p>
            <a:pPr marL="0" indent="0">
              <a:buNone/>
            </a:pPr>
            <a:r>
              <a:rPr lang="it-IT" dirty="0" err="1"/>
              <a:t>dumque</a:t>
            </a:r>
            <a:r>
              <a:rPr lang="it-IT" dirty="0"/>
              <a:t> </a:t>
            </a:r>
            <a:r>
              <a:rPr lang="it-IT" dirty="0" err="1"/>
              <a:t>fugit</a:t>
            </a:r>
            <a:r>
              <a:rPr lang="it-IT" dirty="0"/>
              <a:t>, tergo </a:t>
            </a:r>
            <a:r>
              <a:rPr lang="it-IT" dirty="0" err="1"/>
              <a:t>velamina</a:t>
            </a:r>
            <a:r>
              <a:rPr lang="it-IT" dirty="0"/>
              <a:t> </a:t>
            </a:r>
            <a:r>
              <a:rPr lang="it-IT" dirty="0" err="1"/>
              <a:t>lapsa</a:t>
            </a:r>
            <a:r>
              <a:rPr lang="it-IT" dirty="0"/>
              <a:t> </a:t>
            </a:r>
            <a:r>
              <a:rPr lang="it-IT" dirty="0" err="1"/>
              <a:t>reliquit</a:t>
            </a:r>
            <a:r>
              <a:rPr lang="it-IT" dirty="0"/>
              <a:t>.</a:t>
            </a:r>
          </a:p>
        </p:txBody>
      </p:sp>
    </p:spTree>
    <p:extLst>
      <p:ext uri="{BB962C8B-B14F-4D97-AF65-F5344CB8AC3E}">
        <p14:creationId xmlns:p14="http://schemas.microsoft.com/office/powerpoint/2010/main" val="285513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3970318"/>
          </a:xfrm>
          <a:prstGeom prst="rect">
            <a:avLst/>
          </a:prstGeom>
          <a:noFill/>
        </p:spPr>
        <p:txBody>
          <a:bodyPr wrap="square" rtlCol="0">
            <a:spAutoFit/>
          </a:bodyPr>
          <a:lstStyle/>
          <a:p>
            <a:pPr algn="just"/>
            <a:r>
              <a:rPr lang="it-IT" sz="2800" dirty="0"/>
              <a:t>Tisbe aprì con cautela la porta e si avventurò nelle tenebre, senza che i suoi se ne accorgessero. Col volto velato percorse la via sino al sepolcro e si sedette sotto l’albero stabilito: l’amore le infondeva coraggio. Ed ecco a un tratto avanzare una leonessa, per dissetarsi alla fonte vicina: aveva la bava alla bocca e il muso ancora cosparso del sangue dei buoi di cui aveva appena fatto strage. Tisbe di Babilonia, al lume della luna, la vide quando ancora era lontana e con passo timoroso corse a rifugiarsi in un’oscura caverna; mentre fuggiva le cadde dalle spalle il velo che restò dimenticato lì a terra.</a:t>
            </a:r>
          </a:p>
        </p:txBody>
      </p:sp>
    </p:spTree>
    <p:extLst>
      <p:ext uri="{BB962C8B-B14F-4D97-AF65-F5344CB8AC3E}">
        <p14:creationId xmlns:p14="http://schemas.microsoft.com/office/powerpoint/2010/main" val="186001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7" y="582067"/>
            <a:ext cx="10755086" cy="5693866"/>
          </a:xfrm>
          <a:prstGeom prst="rect">
            <a:avLst/>
          </a:prstGeom>
          <a:noFill/>
        </p:spPr>
        <p:txBody>
          <a:bodyPr wrap="square" rtlCol="0">
            <a:spAutoFit/>
          </a:bodyPr>
          <a:lstStyle/>
          <a:p>
            <a:pPr algn="just"/>
            <a:r>
              <a:rPr lang="it-IT" sz="2800" dirty="0"/>
              <a:t>Ut lea </a:t>
            </a:r>
            <a:r>
              <a:rPr lang="it-IT" sz="2800" dirty="0" err="1">
                <a:highlight>
                  <a:srgbClr val="FFFF00"/>
                </a:highlight>
              </a:rPr>
              <a:t>s</a:t>
            </a:r>
            <a:r>
              <a:rPr lang="it-IT" sz="2800" dirty="0" err="1"/>
              <a:t>aeva</a:t>
            </a:r>
            <a:r>
              <a:rPr lang="it-IT" sz="2800" dirty="0"/>
              <a:t> </a:t>
            </a:r>
            <a:r>
              <a:rPr lang="it-IT" sz="2800" dirty="0" err="1">
                <a:highlight>
                  <a:srgbClr val="FFFF00"/>
                </a:highlight>
              </a:rPr>
              <a:t>s</a:t>
            </a:r>
            <a:r>
              <a:rPr lang="it-IT" sz="2800" dirty="0" err="1"/>
              <a:t>itim</a:t>
            </a:r>
            <a:r>
              <a:rPr lang="it-IT" sz="2800" dirty="0"/>
              <a:t> multa </a:t>
            </a:r>
            <a:r>
              <a:rPr lang="it-IT" sz="2800" dirty="0" err="1"/>
              <a:t>conpescuit</a:t>
            </a:r>
            <a:r>
              <a:rPr lang="it-IT" sz="2800" dirty="0"/>
              <a:t> </a:t>
            </a:r>
            <a:r>
              <a:rPr lang="it-IT" sz="2800" dirty="0" err="1"/>
              <a:t>unda</a:t>
            </a:r>
            <a:r>
              <a:rPr lang="it-IT" sz="2800" dirty="0"/>
              <a:t>,</a:t>
            </a:r>
          </a:p>
          <a:p>
            <a:pPr algn="just"/>
            <a:r>
              <a:rPr lang="it-IT" sz="2800" dirty="0"/>
              <a:t>dum </a:t>
            </a:r>
            <a:r>
              <a:rPr lang="it-IT" sz="2800" dirty="0" err="1"/>
              <a:t>redit</a:t>
            </a:r>
            <a:r>
              <a:rPr lang="it-IT" sz="2800" dirty="0"/>
              <a:t> in </a:t>
            </a:r>
            <a:r>
              <a:rPr lang="it-IT" sz="2800" dirty="0" err="1"/>
              <a:t>silvas</a:t>
            </a:r>
            <a:r>
              <a:rPr lang="it-IT" sz="2800" dirty="0"/>
              <a:t>, </a:t>
            </a:r>
            <a:r>
              <a:rPr lang="it-IT" sz="2800" dirty="0" err="1"/>
              <a:t>inventos</a:t>
            </a:r>
            <a:r>
              <a:rPr lang="it-IT" sz="2800" dirty="0"/>
              <a:t> forte sine </a:t>
            </a:r>
            <a:r>
              <a:rPr lang="it-IT" sz="2800" dirty="0" err="1"/>
              <a:t>ipsa</a:t>
            </a:r>
            <a:endParaRPr lang="it-IT" sz="2800" dirty="0"/>
          </a:p>
          <a:p>
            <a:pPr algn="just"/>
            <a:r>
              <a:rPr lang="it-IT" sz="2800" dirty="0"/>
              <a:t>ore cruentato </a:t>
            </a:r>
            <a:r>
              <a:rPr lang="it-IT" sz="2800" dirty="0" err="1"/>
              <a:t>tenues</a:t>
            </a:r>
            <a:r>
              <a:rPr lang="it-IT" sz="2800" dirty="0"/>
              <a:t> </a:t>
            </a:r>
            <a:r>
              <a:rPr lang="it-IT" sz="2800" dirty="0" err="1"/>
              <a:t>laniavit</a:t>
            </a:r>
            <a:r>
              <a:rPr lang="it-IT" sz="2800" dirty="0"/>
              <a:t> </a:t>
            </a:r>
            <a:r>
              <a:rPr lang="it-IT" sz="2800" dirty="0" err="1"/>
              <a:t>amictus</a:t>
            </a:r>
            <a:r>
              <a:rPr lang="it-IT" sz="2800" dirty="0"/>
              <a:t>.</a:t>
            </a:r>
          </a:p>
          <a:p>
            <a:pPr algn="just"/>
            <a:r>
              <a:rPr lang="it-IT" sz="2800" dirty="0" err="1"/>
              <a:t>serius</a:t>
            </a:r>
            <a:r>
              <a:rPr lang="it-IT" sz="2800" dirty="0"/>
              <a:t> </a:t>
            </a:r>
            <a:r>
              <a:rPr lang="it-IT" sz="2800" dirty="0" err="1"/>
              <a:t>egressus</a:t>
            </a:r>
            <a:r>
              <a:rPr lang="it-IT" sz="2800" dirty="0"/>
              <a:t> vestigia </a:t>
            </a:r>
            <a:r>
              <a:rPr lang="it-IT" sz="2800" dirty="0" err="1"/>
              <a:t>vidit</a:t>
            </a:r>
            <a:r>
              <a:rPr lang="it-IT" sz="2800" dirty="0"/>
              <a:t> in alto               105</a:t>
            </a:r>
          </a:p>
          <a:p>
            <a:pPr algn="just"/>
            <a:r>
              <a:rPr lang="it-IT" sz="2800" dirty="0" err="1"/>
              <a:t>pulvere</a:t>
            </a:r>
            <a:r>
              <a:rPr lang="it-IT" sz="2800" dirty="0"/>
              <a:t> certa </a:t>
            </a:r>
            <a:r>
              <a:rPr lang="it-IT" sz="2800" dirty="0" err="1"/>
              <a:t>ferae</a:t>
            </a:r>
            <a:r>
              <a:rPr lang="it-IT" sz="2800" dirty="0"/>
              <a:t> </a:t>
            </a:r>
            <a:r>
              <a:rPr lang="it-IT" sz="2800" dirty="0" err="1"/>
              <a:t>totoque</a:t>
            </a:r>
            <a:r>
              <a:rPr lang="it-IT" sz="2800" dirty="0"/>
              <a:t> </a:t>
            </a:r>
            <a:r>
              <a:rPr lang="it-IT" sz="2800" dirty="0" err="1"/>
              <a:t>expalluit</a:t>
            </a:r>
            <a:r>
              <a:rPr lang="it-IT" sz="2800" dirty="0"/>
              <a:t> ore</a:t>
            </a:r>
          </a:p>
          <a:p>
            <a:pPr algn="just"/>
            <a:r>
              <a:rPr lang="it-IT" sz="2800" dirty="0" err="1"/>
              <a:t>Pyramus</a:t>
            </a:r>
            <a:r>
              <a:rPr lang="it-IT" sz="2800" dirty="0"/>
              <a:t>; ut vero </a:t>
            </a:r>
            <a:r>
              <a:rPr lang="it-IT" sz="2800" dirty="0" err="1"/>
              <a:t>vestem</a:t>
            </a:r>
            <a:r>
              <a:rPr lang="it-IT" sz="2800" dirty="0"/>
              <a:t> </a:t>
            </a:r>
            <a:r>
              <a:rPr lang="it-IT" sz="2800" dirty="0" err="1"/>
              <a:t>quoque</a:t>
            </a:r>
            <a:r>
              <a:rPr lang="it-IT" sz="2800" dirty="0"/>
              <a:t> sanguine </a:t>
            </a:r>
            <a:r>
              <a:rPr lang="it-IT" sz="2800" dirty="0" err="1"/>
              <a:t>tinctam</a:t>
            </a:r>
            <a:endParaRPr lang="it-IT" sz="2800" dirty="0"/>
          </a:p>
          <a:p>
            <a:pPr algn="just"/>
            <a:r>
              <a:rPr lang="it-IT" sz="2800" dirty="0" err="1"/>
              <a:t>repperit</a:t>
            </a:r>
            <a:r>
              <a:rPr lang="it-IT" sz="2800" dirty="0"/>
              <a:t>, "</a:t>
            </a:r>
            <a:r>
              <a:rPr lang="it-IT" sz="2800" dirty="0">
                <a:highlight>
                  <a:srgbClr val="FFFF00"/>
                </a:highlight>
              </a:rPr>
              <a:t>una </a:t>
            </a:r>
            <a:r>
              <a:rPr lang="it-IT" sz="2800" dirty="0" err="1">
                <a:highlight>
                  <a:srgbClr val="FFFF00"/>
                </a:highlight>
              </a:rPr>
              <a:t>duos</a:t>
            </a:r>
            <a:r>
              <a:rPr lang="it-IT" sz="2800" dirty="0"/>
              <a:t>" </a:t>
            </a:r>
            <a:r>
              <a:rPr lang="it-IT" sz="2800" dirty="0" err="1"/>
              <a:t>inquit</a:t>
            </a:r>
            <a:r>
              <a:rPr lang="it-IT" sz="2800" dirty="0"/>
              <a:t> "</a:t>
            </a:r>
            <a:r>
              <a:rPr lang="it-IT" sz="2800" dirty="0" err="1"/>
              <a:t>nox</a:t>
            </a:r>
            <a:r>
              <a:rPr lang="it-IT" sz="2800" dirty="0"/>
              <a:t> </a:t>
            </a:r>
            <a:r>
              <a:rPr lang="it-IT" sz="2800" dirty="0" err="1"/>
              <a:t>perdet</a:t>
            </a:r>
            <a:r>
              <a:rPr lang="it-IT" sz="2800" dirty="0"/>
              <a:t> </a:t>
            </a:r>
            <a:r>
              <a:rPr lang="it-IT" sz="2800" dirty="0" err="1"/>
              <a:t>amantes</a:t>
            </a:r>
            <a:r>
              <a:rPr lang="it-IT" sz="2800" dirty="0"/>
              <a:t>,</a:t>
            </a:r>
          </a:p>
          <a:p>
            <a:pPr algn="just"/>
            <a:r>
              <a:rPr lang="it-IT" sz="2800" dirty="0"/>
              <a:t>e </a:t>
            </a:r>
            <a:r>
              <a:rPr lang="it-IT" sz="2800" dirty="0" err="1"/>
              <a:t>quibus</a:t>
            </a:r>
            <a:r>
              <a:rPr lang="it-IT" sz="2800" dirty="0"/>
              <a:t> </a:t>
            </a:r>
            <a:r>
              <a:rPr lang="it-IT" sz="2800" dirty="0" err="1"/>
              <a:t>illa</a:t>
            </a:r>
            <a:r>
              <a:rPr lang="it-IT" sz="2800" dirty="0"/>
              <a:t> </a:t>
            </a:r>
            <a:r>
              <a:rPr lang="it-IT" sz="2800" dirty="0" err="1"/>
              <a:t>fuit</a:t>
            </a:r>
            <a:r>
              <a:rPr lang="it-IT" sz="2800" dirty="0"/>
              <a:t> longa </a:t>
            </a:r>
            <a:r>
              <a:rPr lang="it-IT" sz="2800" dirty="0" err="1"/>
              <a:t>dignissima</a:t>
            </a:r>
            <a:r>
              <a:rPr lang="it-IT" sz="2800" dirty="0"/>
              <a:t> vita;</a:t>
            </a:r>
          </a:p>
          <a:p>
            <a:pPr algn="just"/>
            <a:r>
              <a:rPr lang="it-IT" sz="2800" dirty="0"/>
              <a:t>nostra </a:t>
            </a:r>
            <a:r>
              <a:rPr lang="it-IT" sz="2800" dirty="0" err="1"/>
              <a:t>nocens</a:t>
            </a:r>
            <a:r>
              <a:rPr lang="it-IT" sz="2800" dirty="0"/>
              <a:t> anima est. ego te, miseranda, </a:t>
            </a:r>
            <a:r>
              <a:rPr lang="it-IT" sz="2800" dirty="0" err="1"/>
              <a:t>peremi</a:t>
            </a:r>
            <a:r>
              <a:rPr lang="it-IT" sz="2800" dirty="0"/>
              <a:t>,               110</a:t>
            </a:r>
          </a:p>
          <a:p>
            <a:pPr algn="just"/>
            <a:r>
              <a:rPr lang="it-IT" sz="2800" dirty="0"/>
              <a:t>in loca </a:t>
            </a:r>
            <a:r>
              <a:rPr lang="it-IT" sz="2800" dirty="0" err="1"/>
              <a:t>plena</a:t>
            </a:r>
            <a:r>
              <a:rPr lang="it-IT" sz="2800" dirty="0"/>
              <a:t> </a:t>
            </a:r>
            <a:r>
              <a:rPr lang="it-IT" sz="2800" dirty="0" err="1"/>
              <a:t>metus</a:t>
            </a:r>
            <a:r>
              <a:rPr lang="it-IT" sz="2800" dirty="0"/>
              <a:t> qui </a:t>
            </a:r>
            <a:r>
              <a:rPr lang="it-IT" sz="2800" dirty="0" err="1"/>
              <a:t>iussi</a:t>
            </a:r>
            <a:r>
              <a:rPr lang="it-IT" sz="2800" dirty="0"/>
              <a:t> </a:t>
            </a:r>
            <a:r>
              <a:rPr lang="it-IT" sz="2800" dirty="0" err="1"/>
              <a:t>nocte</a:t>
            </a:r>
            <a:r>
              <a:rPr lang="it-IT" sz="2800" dirty="0"/>
              <a:t> </a:t>
            </a:r>
            <a:r>
              <a:rPr lang="it-IT" sz="2800" dirty="0" err="1"/>
              <a:t>venires</a:t>
            </a:r>
            <a:endParaRPr lang="it-IT" sz="2800" dirty="0"/>
          </a:p>
          <a:p>
            <a:pPr algn="just"/>
            <a:r>
              <a:rPr lang="it-IT" sz="2800" dirty="0" err="1"/>
              <a:t>nec</a:t>
            </a:r>
            <a:r>
              <a:rPr lang="it-IT" sz="2800" dirty="0"/>
              <a:t> </a:t>
            </a:r>
            <a:r>
              <a:rPr lang="it-IT" sz="2800" dirty="0" err="1"/>
              <a:t>prior</a:t>
            </a:r>
            <a:r>
              <a:rPr lang="it-IT" sz="2800" dirty="0"/>
              <a:t> </a:t>
            </a:r>
            <a:r>
              <a:rPr lang="it-IT" sz="2800" dirty="0" err="1"/>
              <a:t>huc</a:t>
            </a:r>
            <a:r>
              <a:rPr lang="it-IT" sz="2800" dirty="0"/>
              <a:t> veni. nostrum </a:t>
            </a:r>
            <a:r>
              <a:rPr lang="it-IT" sz="2800" dirty="0" err="1"/>
              <a:t>divellite</a:t>
            </a:r>
            <a:r>
              <a:rPr lang="it-IT" sz="2800" dirty="0"/>
              <a:t> corpus</a:t>
            </a:r>
          </a:p>
          <a:p>
            <a:pPr algn="just"/>
            <a:r>
              <a:rPr lang="it-IT" sz="2800" dirty="0">
                <a:highlight>
                  <a:srgbClr val="FFFF00"/>
                </a:highlight>
              </a:rPr>
              <a:t>et scelerata fero </a:t>
            </a:r>
            <a:r>
              <a:rPr lang="it-IT" sz="2800" dirty="0" err="1">
                <a:highlight>
                  <a:srgbClr val="FFFF00"/>
                </a:highlight>
              </a:rPr>
              <a:t>consumite</a:t>
            </a:r>
            <a:r>
              <a:rPr lang="it-IT" sz="2800" dirty="0">
                <a:highlight>
                  <a:srgbClr val="FFFF00"/>
                </a:highlight>
              </a:rPr>
              <a:t> viscera </a:t>
            </a:r>
            <a:r>
              <a:rPr lang="it-IT" sz="2800" dirty="0" err="1">
                <a:highlight>
                  <a:srgbClr val="FFFF00"/>
                </a:highlight>
              </a:rPr>
              <a:t>morsu</a:t>
            </a:r>
            <a:r>
              <a:rPr lang="it-IT" sz="2800" dirty="0">
                <a:highlight>
                  <a:srgbClr val="FFFF00"/>
                </a:highlight>
              </a:rPr>
              <a:t>,</a:t>
            </a:r>
          </a:p>
          <a:p>
            <a:pPr algn="just"/>
            <a:r>
              <a:rPr lang="it-IT" sz="2800" dirty="0"/>
              <a:t>o </a:t>
            </a:r>
            <a:r>
              <a:rPr lang="it-IT" sz="2800" dirty="0" err="1"/>
              <a:t>quicumque</a:t>
            </a:r>
            <a:r>
              <a:rPr lang="it-IT" sz="2800" dirty="0"/>
              <a:t> sub </a:t>
            </a:r>
            <a:r>
              <a:rPr lang="it-IT" sz="2800" dirty="0" err="1"/>
              <a:t>hac</a:t>
            </a:r>
            <a:r>
              <a:rPr lang="it-IT" sz="2800" dirty="0"/>
              <a:t> </a:t>
            </a:r>
            <a:r>
              <a:rPr lang="it-IT" sz="2800" dirty="0" err="1"/>
              <a:t>habitatis</a:t>
            </a:r>
            <a:r>
              <a:rPr lang="it-IT" sz="2800" dirty="0"/>
              <a:t> rupe </a:t>
            </a:r>
            <a:r>
              <a:rPr lang="it-IT" sz="2800" dirty="0" err="1"/>
              <a:t>leones</a:t>
            </a:r>
            <a:r>
              <a:rPr lang="it-IT" sz="2800" dirty="0"/>
              <a:t>!</a:t>
            </a:r>
          </a:p>
        </p:txBody>
      </p:sp>
    </p:spTree>
    <p:extLst>
      <p:ext uri="{BB962C8B-B14F-4D97-AF65-F5344CB8AC3E}">
        <p14:creationId xmlns:p14="http://schemas.microsoft.com/office/powerpoint/2010/main" val="388025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5693866"/>
          </a:xfrm>
          <a:prstGeom prst="rect">
            <a:avLst/>
          </a:prstGeom>
          <a:noFill/>
        </p:spPr>
        <p:txBody>
          <a:bodyPr wrap="square" rtlCol="0">
            <a:spAutoFit/>
          </a:bodyPr>
          <a:lstStyle/>
          <a:p>
            <a:pPr algn="just"/>
            <a:r>
              <a:rPr lang="it-IT" sz="2800" dirty="0"/>
              <a:t>Quando la feroce leonessa ebbe sedato la sete, bevendo abbondantemente, mentre tornava verso il bosco trovò il velo leggero senza la sua proprietaria e lo lacerò con le fauci insanguinate. Arrivò subito dopo Piramo, che era uscito un po’ più tardi da casa. Vedendo impresse profondamente nella sabbia le impronte inequivocabili di una belva, subito impallidì; quando poi gli cadde sotto gli occhi anche l’indumento sporco di sangue, proruppe: «Una sola notte segnerà la fine di due amanti, anche se fra i due lei avrebbe ben meritato una lunga vita. Io sono il colpevole, io ti ho ucciso, infelice, io che ti ho spinto di notte in luoghi pieni di terrore e non mi sono dato la pena di arrivare per primo! O leoni, tutti voi che abitate sotto queste rocce, dilaniate il mio corpo, sbranate e divorate ferocemente le viscere di questo scellerato!»</a:t>
            </a:r>
          </a:p>
        </p:txBody>
      </p:sp>
    </p:spTree>
    <p:extLst>
      <p:ext uri="{BB962C8B-B14F-4D97-AF65-F5344CB8AC3E}">
        <p14:creationId xmlns:p14="http://schemas.microsoft.com/office/powerpoint/2010/main" val="321015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3F3D079-9A63-EB99-9BD3-DF215323984C}"/>
              </a:ext>
            </a:extLst>
          </p:cNvPr>
          <p:cNvSpPr txBox="1"/>
          <p:nvPr/>
        </p:nvSpPr>
        <p:spPr>
          <a:xfrm>
            <a:off x="402771" y="620486"/>
            <a:ext cx="10461171" cy="6093976"/>
          </a:xfrm>
          <a:prstGeom prst="rect">
            <a:avLst/>
          </a:prstGeom>
          <a:noFill/>
        </p:spPr>
        <p:txBody>
          <a:bodyPr wrap="square">
            <a:spAutoFit/>
          </a:bodyPr>
          <a:lstStyle/>
          <a:p>
            <a:r>
              <a:rPr lang="it-IT" sz="3000" dirty="0"/>
              <a:t>Sed timidi est optare </a:t>
            </a:r>
            <a:r>
              <a:rPr lang="it-IT" sz="3000" dirty="0" err="1"/>
              <a:t>necem</a:t>
            </a:r>
            <a:r>
              <a:rPr lang="it-IT" sz="3000" dirty="0"/>
              <a:t>." </a:t>
            </a:r>
            <a:r>
              <a:rPr lang="it-IT" sz="3000" dirty="0" err="1"/>
              <a:t>velamina</a:t>
            </a:r>
            <a:r>
              <a:rPr lang="it-IT" sz="3000" dirty="0"/>
              <a:t> </a:t>
            </a:r>
            <a:r>
              <a:rPr lang="it-IT" sz="3000" dirty="0" err="1"/>
              <a:t>Thisbes</a:t>
            </a:r>
            <a:r>
              <a:rPr lang="it-IT" sz="3000" dirty="0"/>
              <a:t>               115</a:t>
            </a:r>
          </a:p>
          <a:p>
            <a:r>
              <a:rPr lang="it-IT" sz="3000" dirty="0" err="1"/>
              <a:t>tollit</a:t>
            </a:r>
            <a:r>
              <a:rPr lang="it-IT" sz="3000" dirty="0"/>
              <a:t> et ad </a:t>
            </a:r>
            <a:r>
              <a:rPr lang="it-IT" sz="3000" dirty="0" err="1"/>
              <a:t>pactae</a:t>
            </a:r>
            <a:r>
              <a:rPr lang="it-IT" sz="3000" dirty="0"/>
              <a:t> </a:t>
            </a:r>
            <a:r>
              <a:rPr lang="it-IT" sz="3000" dirty="0" err="1"/>
              <a:t>secum</a:t>
            </a:r>
            <a:r>
              <a:rPr lang="it-IT" sz="3000" dirty="0"/>
              <a:t> </a:t>
            </a:r>
            <a:r>
              <a:rPr lang="it-IT" sz="3000" dirty="0" err="1"/>
              <a:t>fert</a:t>
            </a:r>
            <a:r>
              <a:rPr lang="it-IT" sz="3000" dirty="0"/>
              <a:t> </a:t>
            </a:r>
            <a:r>
              <a:rPr lang="it-IT" sz="3000" dirty="0" err="1"/>
              <a:t>arboris</a:t>
            </a:r>
            <a:r>
              <a:rPr lang="it-IT" sz="3000" dirty="0"/>
              <a:t> </a:t>
            </a:r>
            <a:r>
              <a:rPr lang="it-IT" sz="3000" dirty="0" err="1"/>
              <a:t>umbram</a:t>
            </a:r>
            <a:r>
              <a:rPr lang="it-IT" sz="3000" dirty="0"/>
              <a:t>,</a:t>
            </a:r>
          </a:p>
          <a:p>
            <a:r>
              <a:rPr lang="it-IT" sz="3000" dirty="0" err="1"/>
              <a:t>utque</a:t>
            </a:r>
            <a:r>
              <a:rPr lang="it-IT" sz="3000" dirty="0"/>
              <a:t> </a:t>
            </a:r>
            <a:r>
              <a:rPr lang="it-IT" sz="3000" dirty="0" err="1"/>
              <a:t>dedit</a:t>
            </a:r>
            <a:r>
              <a:rPr lang="it-IT" sz="3000" dirty="0"/>
              <a:t> </a:t>
            </a:r>
            <a:r>
              <a:rPr lang="it-IT" sz="3000" dirty="0" err="1"/>
              <a:t>notae</a:t>
            </a:r>
            <a:r>
              <a:rPr lang="it-IT" sz="3000" dirty="0"/>
              <a:t> </a:t>
            </a:r>
            <a:r>
              <a:rPr lang="it-IT" sz="3000" dirty="0" err="1"/>
              <a:t>lacrimas</a:t>
            </a:r>
            <a:r>
              <a:rPr lang="it-IT" sz="3000" dirty="0"/>
              <a:t>, </a:t>
            </a:r>
            <a:r>
              <a:rPr lang="it-IT" sz="3000" dirty="0" err="1"/>
              <a:t>dedit</a:t>
            </a:r>
            <a:r>
              <a:rPr lang="it-IT" sz="3000" dirty="0"/>
              <a:t> oscula vesti,</a:t>
            </a:r>
          </a:p>
          <a:p>
            <a:r>
              <a:rPr lang="it-IT" sz="3000" dirty="0"/>
              <a:t>"</a:t>
            </a:r>
            <a:r>
              <a:rPr lang="it-IT" sz="3000" dirty="0" err="1"/>
              <a:t>accipe</a:t>
            </a:r>
            <a:r>
              <a:rPr lang="it-IT" sz="3000" dirty="0"/>
              <a:t> nunc" </a:t>
            </a:r>
            <a:r>
              <a:rPr lang="it-IT" sz="3000" dirty="0" err="1"/>
              <a:t>inquit</a:t>
            </a:r>
            <a:r>
              <a:rPr lang="it-IT" sz="3000" dirty="0"/>
              <a:t> "nostri </a:t>
            </a:r>
            <a:r>
              <a:rPr lang="it-IT" sz="3000" dirty="0" err="1"/>
              <a:t>quoque</a:t>
            </a:r>
            <a:r>
              <a:rPr lang="it-IT" sz="3000" dirty="0"/>
              <a:t> sanguinis </a:t>
            </a:r>
            <a:r>
              <a:rPr lang="it-IT" sz="3000" dirty="0" err="1"/>
              <a:t>haustus</a:t>
            </a:r>
            <a:r>
              <a:rPr lang="it-IT" sz="3000" dirty="0"/>
              <a:t>!"</a:t>
            </a:r>
          </a:p>
          <a:p>
            <a:r>
              <a:rPr lang="it-IT" sz="3000" dirty="0" err="1"/>
              <a:t>quoque</a:t>
            </a:r>
            <a:r>
              <a:rPr lang="it-IT" sz="3000" dirty="0"/>
              <a:t> </a:t>
            </a:r>
            <a:r>
              <a:rPr lang="it-IT" sz="3000" dirty="0" err="1"/>
              <a:t>erat</a:t>
            </a:r>
            <a:r>
              <a:rPr lang="it-IT" sz="3000" dirty="0"/>
              <a:t> </a:t>
            </a:r>
            <a:r>
              <a:rPr lang="it-IT" sz="3000" dirty="0" err="1"/>
              <a:t>accinctus</a:t>
            </a:r>
            <a:r>
              <a:rPr lang="it-IT" sz="3000" dirty="0"/>
              <a:t>, </a:t>
            </a:r>
            <a:r>
              <a:rPr lang="it-IT" sz="3000" dirty="0" err="1"/>
              <a:t>demisit</a:t>
            </a:r>
            <a:r>
              <a:rPr lang="it-IT" sz="3000" dirty="0"/>
              <a:t> in </a:t>
            </a:r>
            <a:r>
              <a:rPr lang="it-IT" sz="3000" dirty="0" err="1"/>
              <a:t>ilia</a:t>
            </a:r>
            <a:r>
              <a:rPr lang="it-IT" sz="3000" dirty="0"/>
              <a:t> </a:t>
            </a:r>
            <a:r>
              <a:rPr lang="it-IT" sz="3000" dirty="0" err="1"/>
              <a:t>ferrum</a:t>
            </a:r>
            <a:r>
              <a:rPr lang="it-IT" sz="3000" dirty="0"/>
              <a:t>,</a:t>
            </a:r>
          </a:p>
          <a:p>
            <a:r>
              <a:rPr lang="it-IT" sz="3000" dirty="0" err="1"/>
              <a:t>nec</a:t>
            </a:r>
            <a:r>
              <a:rPr lang="it-IT" sz="3000" dirty="0"/>
              <a:t> mora, ferventi </a:t>
            </a:r>
            <a:r>
              <a:rPr lang="it-IT" sz="3000" dirty="0" err="1"/>
              <a:t>moriens</a:t>
            </a:r>
            <a:r>
              <a:rPr lang="it-IT" sz="3000" dirty="0"/>
              <a:t> e </a:t>
            </a:r>
            <a:r>
              <a:rPr lang="it-IT" sz="3000" dirty="0" err="1"/>
              <a:t>vulnere</a:t>
            </a:r>
            <a:r>
              <a:rPr lang="it-IT" sz="3000" dirty="0"/>
              <a:t> </a:t>
            </a:r>
            <a:r>
              <a:rPr lang="it-IT" sz="3000" dirty="0" err="1"/>
              <a:t>traxit</a:t>
            </a:r>
            <a:r>
              <a:rPr lang="it-IT" sz="3000" dirty="0"/>
              <a:t>.               120</a:t>
            </a:r>
          </a:p>
          <a:p>
            <a:r>
              <a:rPr lang="it-IT" sz="3000" dirty="0"/>
              <a:t>ut </a:t>
            </a:r>
            <a:r>
              <a:rPr lang="it-IT" sz="3000" dirty="0" err="1"/>
              <a:t>iacuit</a:t>
            </a:r>
            <a:r>
              <a:rPr lang="it-IT" sz="3000" dirty="0"/>
              <a:t> </a:t>
            </a:r>
            <a:r>
              <a:rPr lang="it-IT" sz="3000" dirty="0" err="1"/>
              <a:t>resupinus</a:t>
            </a:r>
            <a:r>
              <a:rPr lang="it-IT" sz="3000" dirty="0"/>
              <a:t> </a:t>
            </a:r>
            <a:r>
              <a:rPr lang="it-IT" sz="3000" dirty="0" err="1"/>
              <a:t>humo</a:t>
            </a:r>
            <a:r>
              <a:rPr lang="it-IT" sz="3000" dirty="0"/>
              <a:t>, </a:t>
            </a:r>
            <a:r>
              <a:rPr lang="it-IT" sz="3000" dirty="0" err="1"/>
              <a:t>cruor</a:t>
            </a:r>
            <a:r>
              <a:rPr lang="it-IT" sz="3000" dirty="0"/>
              <a:t> </a:t>
            </a:r>
            <a:r>
              <a:rPr lang="it-IT" sz="3000" dirty="0" err="1"/>
              <a:t>emicat</a:t>
            </a:r>
            <a:r>
              <a:rPr lang="it-IT" sz="3000" dirty="0"/>
              <a:t> alte,</a:t>
            </a:r>
          </a:p>
          <a:p>
            <a:r>
              <a:rPr lang="it-IT" sz="3000" dirty="0"/>
              <a:t>non </a:t>
            </a:r>
            <a:r>
              <a:rPr lang="it-IT" sz="3000" dirty="0" err="1"/>
              <a:t>aliter</a:t>
            </a:r>
            <a:r>
              <a:rPr lang="it-IT" sz="3000" dirty="0"/>
              <a:t> </a:t>
            </a:r>
            <a:r>
              <a:rPr lang="it-IT" sz="3000" dirty="0" err="1"/>
              <a:t>quam</a:t>
            </a:r>
            <a:r>
              <a:rPr lang="it-IT" sz="3000" dirty="0"/>
              <a:t> </a:t>
            </a:r>
            <a:r>
              <a:rPr lang="it-IT" sz="3000" dirty="0" err="1"/>
              <a:t>cum</a:t>
            </a:r>
            <a:r>
              <a:rPr lang="it-IT" sz="3000" dirty="0"/>
              <a:t> </a:t>
            </a:r>
            <a:r>
              <a:rPr lang="it-IT" sz="3000" dirty="0" err="1"/>
              <a:t>vitiato</a:t>
            </a:r>
            <a:r>
              <a:rPr lang="it-IT" sz="3000" dirty="0"/>
              <a:t> fistula </a:t>
            </a:r>
            <a:r>
              <a:rPr lang="it-IT" sz="3000" dirty="0" err="1"/>
              <a:t>plumbo</a:t>
            </a:r>
            <a:endParaRPr lang="it-IT" sz="3000" dirty="0"/>
          </a:p>
          <a:p>
            <a:r>
              <a:rPr lang="it-IT" sz="3000" dirty="0" err="1"/>
              <a:t>scinditur</a:t>
            </a:r>
            <a:r>
              <a:rPr lang="it-IT" sz="3000" dirty="0"/>
              <a:t> et tenui stridente </a:t>
            </a:r>
            <a:r>
              <a:rPr lang="it-IT" sz="3000" dirty="0" err="1"/>
              <a:t>foramine</a:t>
            </a:r>
            <a:r>
              <a:rPr lang="it-IT" sz="3000" dirty="0"/>
              <a:t> </a:t>
            </a:r>
            <a:r>
              <a:rPr lang="it-IT" sz="3000" dirty="0" err="1"/>
              <a:t>longas</a:t>
            </a:r>
            <a:endParaRPr lang="it-IT" sz="3000" dirty="0"/>
          </a:p>
          <a:p>
            <a:r>
              <a:rPr lang="it-IT" sz="3000" dirty="0" err="1"/>
              <a:t>eiaculatur</a:t>
            </a:r>
            <a:r>
              <a:rPr lang="it-IT" sz="3000" dirty="0"/>
              <a:t> </a:t>
            </a:r>
            <a:r>
              <a:rPr lang="it-IT" sz="3000" dirty="0" err="1"/>
              <a:t>aquas</a:t>
            </a:r>
            <a:r>
              <a:rPr lang="it-IT" sz="3000" dirty="0"/>
              <a:t> </a:t>
            </a:r>
            <a:r>
              <a:rPr lang="it-IT" sz="3000" dirty="0" err="1"/>
              <a:t>atque</a:t>
            </a:r>
            <a:r>
              <a:rPr lang="it-IT" sz="3000" dirty="0"/>
              <a:t> </a:t>
            </a:r>
            <a:r>
              <a:rPr lang="it-IT" sz="3000" dirty="0" err="1"/>
              <a:t>ictibus</a:t>
            </a:r>
            <a:r>
              <a:rPr lang="it-IT" sz="3000" dirty="0"/>
              <a:t> aera </a:t>
            </a:r>
            <a:r>
              <a:rPr lang="it-IT" sz="3000" dirty="0" err="1"/>
              <a:t>rumpit</a:t>
            </a:r>
            <a:r>
              <a:rPr lang="it-IT" sz="3000" dirty="0"/>
              <a:t>.</a:t>
            </a:r>
          </a:p>
          <a:p>
            <a:r>
              <a:rPr lang="it-IT" sz="3000" dirty="0"/>
              <a:t>arborei </a:t>
            </a:r>
            <a:r>
              <a:rPr lang="it-IT" sz="3000" dirty="0" err="1"/>
              <a:t>fetus</a:t>
            </a:r>
            <a:r>
              <a:rPr lang="it-IT" sz="3000" dirty="0"/>
              <a:t> </a:t>
            </a:r>
            <a:r>
              <a:rPr lang="it-IT" sz="3000" dirty="0" err="1"/>
              <a:t>adspergine</a:t>
            </a:r>
            <a:r>
              <a:rPr lang="it-IT" sz="3000" dirty="0"/>
              <a:t> </a:t>
            </a:r>
            <a:r>
              <a:rPr lang="it-IT" sz="3000" dirty="0" err="1"/>
              <a:t>caedis</a:t>
            </a:r>
            <a:r>
              <a:rPr lang="it-IT" sz="3000" dirty="0"/>
              <a:t> in </a:t>
            </a:r>
            <a:r>
              <a:rPr lang="it-IT" sz="3000" dirty="0" err="1"/>
              <a:t>atram</a:t>
            </a:r>
            <a:r>
              <a:rPr lang="it-IT" sz="3000" dirty="0"/>
              <a:t>               125</a:t>
            </a:r>
          </a:p>
          <a:p>
            <a:r>
              <a:rPr lang="it-IT" sz="3000" dirty="0" err="1"/>
              <a:t>vertuntur</a:t>
            </a:r>
            <a:r>
              <a:rPr lang="it-IT" sz="3000" dirty="0"/>
              <a:t> </a:t>
            </a:r>
            <a:r>
              <a:rPr lang="it-IT" sz="3000" dirty="0" err="1"/>
              <a:t>faciem</a:t>
            </a:r>
            <a:r>
              <a:rPr lang="it-IT" sz="3000" dirty="0"/>
              <a:t>, </a:t>
            </a:r>
            <a:r>
              <a:rPr lang="it-IT" sz="3000" dirty="0" err="1"/>
              <a:t>madefactaque</a:t>
            </a:r>
            <a:r>
              <a:rPr lang="it-IT" sz="3000" dirty="0"/>
              <a:t> sanguine </a:t>
            </a:r>
            <a:r>
              <a:rPr lang="it-IT" sz="3000" dirty="0" err="1"/>
              <a:t>radix</a:t>
            </a:r>
            <a:endParaRPr lang="it-IT" sz="3000" dirty="0"/>
          </a:p>
          <a:p>
            <a:r>
              <a:rPr lang="it-IT" sz="3000" dirty="0"/>
              <a:t>purpureo </a:t>
            </a:r>
            <a:r>
              <a:rPr lang="it-IT" sz="3000" dirty="0" err="1"/>
              <a:t>tinguit</a:t>
            </a:r>
            <a:r>
              <a:rPr lang="it-IT" sz="3000" dirty="0"/>
              <a:t> </a:t>
            </a:r>
            <a:r>
              <a:rPr lang="it-IT" sz="3000" dirty="0" err="1"/>
              <a:t>pendentia</a:t>
            </a:r>
            <a:r>
              <a:rPr lang="it-IT" sz="3000" dirty="0"/>
              <a:t> mora colore.</a:t>
            </a:r>
          </a:p>
        </p:txBody>
      </p:sp>
    </p:spTree>
    <p:extLst>
      <p:ext uri="{BB962C8B-B14F-4D97-AF65-F5344CB8AC3E}">
        <p14:creationId xmlns:p14="http://schemas.microsoft.com/office/powerpoint/2010/main" val="171244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FE069-5A42-6338-0A48-909E6928B516}"/>
              </a:ext>
            </a:extLst>
          </p:cNvPr>
          <p:cNvSpPr txBox="1"/>
          <p:nvPr/>
        </p:nvSpPr>
        <p:spPr>
          <a:xfrm>
            <a:off x="718458" y="740229"/>
            <a:ext cx="10755086" cy="5693866"/>
          </a:xfrm>
          <a:prstGeom prst="rect">
            <a:avLst/>
          </a:prstGeom>
          <a:noFill/>
        </p:spPr>
        <p:txBody>
          <a:bodyPr wrap="square" rtlCol="0">
            <a:spAutoFit/>
          </a:bodyPr>
          <a:lstStyle/>
          <a:p>
            <a:pPr algn="just"/>
            <a:r>
              <a:rPr lang="it-IT" sz="2800" dirty="0"/>
              <a:t>Ma poi aggiunse: «è da pavidi limitarsi a desiderare la morte» e, preso il velo di Tisbe, lo portò con sé fino all’albero dove dovevano incontrarsi, coprì quell’indumento a lui ben noto di lacrime e di baci e concluse: « e adesso imbeviti anche del mio sangue». Estrasse la spada di cui era cinto e se la immerse nel fianco; poi immediatamente, mentre già stava morendo, la strappò fuori dalla ferita ove il sangue gorgogliava e si abbatté supino al suolo. Il sangue sprizzò alto proprio come quando una canna di piombo, guasta, si incrina e dalla fessura lascia prorompere, con un fischio stridulo, un alto zampillo che fende violentemente l’aria. I frutti dell’albero cambiarono aspetto per quel bagno di sangue: infatti attraverso le radici, che lo avevano assorbito, lo ricevettero le more che pendevano dai rami  e si tinsero di rosso cupo.</a:t>
            </a:r>
          </a:p>
        </p:txBody>
      </p:sp>
    </p:spTree>
    <p:extLst>
      <p:ext uri="{BB962C8B-B14F-4D97-AF65-F5344CB8AC3E}">
        <p14:creationId xmlns:p14="http://schemas.microsoft.com/office/powerpoint/2010/main" val="388564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FB53E98-7356-21D3-B063-A3B130001191}"/>
              </a:ext>
            </a:extLst>
          </p:cNvPr>
          <p:cNvSpPr txBox="1"/>
          <p:nvPr/>
        </p:nvSpPr>
        <p:spPr>
          <a:xfrm>
            <a:off x="990600" y="457200"/>
            <a:ext cx="10395857" cy="6555641"/>
          </a:xfrm>
          <a:prstGeom prst="rect">
            <a:avLst/>
          </a:prstGeom>
          <a:noFill/>
        </p:spPr>
        <p:txBody>
          <a:bodyPr wrap="square" rtlCol="0">
            <a:spAutoFit/>
          </a:bodyPr>
          <a:lstStyle/>
          <a:p>
            <a:pPr algn="just"/>
            <a:r>
              <a:rPr lang="it-IT" sz="2900" dirty="0"/>
              <a:t> 'Ecce </a:t>
            </a:r>
            <a:r>
              <a:rPr lang="it-IT" sz="2900" dirty="0" err="1"/>
              <a:t>metu</a:t>
            </a:r>
            <a:r>
              <a:rPr lang="it-IT" sz="2900" dirty="0"/>
              <a:t> </a:t>
            </a:r>
            <a:r>
              <a:rPr lang="it-IT" sz="2900" dirty="0" err="1"/>
              <a:t>nondum</a:t>
            </a:r>
            <a:r>
              <a:rPr lang="it-IT" sz="2900" dirty="0"/>
              <a:t> </a:t>
            </a:r>
            <a:r>
              <a:rPr lang="it-IT" sz="2900" dirty="0" err="1"/>
              <a:t>posito</a:t>
            </a:r>
            <a:r>
              <a:rPr lang="it-IT" sz="2900" dirty="0"/>
              <a:t>, ne </a:t>
            </a:r>
            <a:r>
              <a:rPr lang="it-IT" sz="2900" dirty="0" err="1"/>
              <a:t>fallat</a:t>
            </a:r>
            <a:r>
              <a:rPr lang="it-IT" sz="2900" dirty="0"/>
              <a:t> </a:t>
            </a:r>
            <a:r>
              <a:rPr lang="it-IT" sz="2900" dirty="0" err="1"/>
              <a:t>amantem</a:t>
            </a:r>
            <a:r>
              <a:rPr lang="it-IT" sz="2900" dirty="0"/>
              <a:t>,</a:t>
            </a:r>
          </a:p>
          <a:p>
            <a:pPr algn="just"/>
            <a:r>
              <a:rPr lang="it-IT" sz="2900" dirty="0" err="1"/>
              <a:t>illa</a:t>
            </a:r>
            <a:r>
              <a:rPr lang="it-IT" sz="2900" dirty="0"/>
              <a:t> </a:t>
            </a:r>
            <a:r>
              <a:rPr lang="it-IT" sz="2900" dirty="0" err="1"/>
              <a:t>redit</a:t>
            </a:r>
            <a:r>
              <a:rPr lang="it-IT" sz="2900" dirty="0"/>
              <a:t> </a:t>
            </a:r>
            <a:r>
              <a:rPr lang="it-IT" sz="2900" dirty="0" err="1"/>
              <a:t>iuvenemque</a:t>
            </a:r>
            <a:r>
              <a:rPr lang="it-IT" sz="2900" dirty="0"/>
              <a:t> </a:t>
            </a:r>
            <a:r>
              <a:rPr lang="it-IT" sz="2900" dirty="0" err="1"/>
              <a:t>oculis</a:t>
            </a:r>
            <a:r>
              <a:rPr lang="it-IT" sz="2900" dirty="0"/>
              <a:t> </a:t>
            </a:r>
            <a:r>
              <a:rPr lang="it-IT" sz="2900" dirty="0" err="1"/>
              <a:t>animoque</a:t>
            </a:r>
            <a:r>
              <a:rPr lang="it-IT" sz="2900" dirty="0"/>
              <a:t> </a:t>
            </a:r>
            <a:r>
              <a:rPr lang="it-IT" sz="2900" dirty="0" err="1"/>
              <a:t>requirit</a:t>
            </a:r>
            <a:r>
              <a:rPr lang="it-IT" sz="2900" dirty="0"/>
              <a:t>,</a:t>
            </a:r>
          </a:p>
          <a:p>
            <a:pPr algn="just"/>
            <a:r>
              <a:rPr lang="it-IT" sz="2900" dirty="0" err="1"/>
              <a:t>quantaque</a:t>
            </a:r>
            <a:r>
              <a:rPr lang="it-IT" sz="2900" dirty="0"/>
              <a:t> </a:t>
            </a:r>
            <a:r>
              <a:rPr lang="it-IT" sz="2900" dirty="0" err="1"/>
              <a:t>vitarit</a:t>
            </a:r>
            <a:r>
              <a:rPr lang="it-IT" sz="2900" dirty="0"/>
              <a:t> narrare pericula </a:t>
            </a:r>
            <a:r>
              <a:rPr lang="it-IT" sz="2900" dirty="0" err="1"/>
              <a:t>gestit</a:t>
            </a:r>
            <a:r>
              <a:rPr lang="it-IT" sz="2900" dirty="0"/>
              <a:t>;               130</a:t>
            </a:r>
          </a:p>
          <a:p>
            <a:pPr algn="just"/>
            <a:r>
              <a:rPr lang="it-IT" sz="2900" dirty="0" err="1"/>
              <a:t>utque</a:t>
            </a:r>
            <a:r>
              <a:rPr lang="it-IT" sz="2900" dirty="0"/>
              <a:t> locum et visa </a:t>
            </a:r>
            <a:r>
              <a:rPr lang="it-IT" sz="2900" dirty="0" err="1"/>
              <a:t>cognoscit</a:t>
            </a:r>
            <a:r>
              <a:rPr lang="it-IT" sz="2900" dirty="0"/>
              <a:t> in arbore </a:t>
            </a:r>
            <a:r>
              <a:rPr lang="it-IT" sz="2900" dirty="0" err="1"/>
              <a:t>formam</a:t>
            </a:r>
            <a:r>
              <a:rPr lang="it-IT" sz="2900" dirty="0"/>
              <a:t>,</a:t>
            </a:r>
          </a:p>
          <a:p>
            <a:pPr algn="just"/>
            <a:r>
              <a:rPr lang="it-IT" sz="2900" dirty="0"/>
              <a:t>sic </a:t>
            </a:r>
            <a:r>
              <a:rPr lang="it-IT" sz="2900" dirty="0" err="1"/>
              <a:t>facit</a:t>
            </a:r>
            <a:r>
              <a:rPr lang="it-IT" sz="2900" dirty="0"/>
              <a:t> </a:t>
            </a:r>
            <a:r>
              <a:rPr lang="it-IT" sz="2900" dirty="0" err="1"/>
              <a:t>incertam</a:t>
            </a:r>
            <a:r>
              <a:rPr lang="it-IT" sz="2900" dirty="0"/>
              <a:t> pomi color: </a:t>
            </a:r>
            <a:r>
              <a:rPr lang="it-IT" sz="2900" dirty="0" err="1"/>
              <a:t>haeret</a:t>
            </a:r>
            <a:r>
              <a:rPr lang="it-IT" sz="2900" dirty="0"/>
              <a:t>, an </a:t>
            </a:r>
            <a:r>
              <a:rPr lang="it-IT" sz="2900" dirty="0" err="1"/>
              <a:t>haec</a:t>
            </a:r>
            <a:r>
              <a:rPr lang="it-IT" sz="2900" dirty="0"/>
              <a:t> </a:t>
            </a:r>
            <a:r>
              <a:rPr lang="it-IT" sz="2900" dirty="0" err="1"/>
              <a:t>sit</a:t>
            </a:r>
            <a:r>
              <a:rPr lang="it-IT" sz="2900" dirty="0"/>
              <a:t>.</a:t>
            </a:r>
          </a:p>
          <a:p>
            <a:pPr algn="just"/>
            <a:r>
              <a:rPr lang="it-IT" sz="2900" dirty="0"/>
              <a:t>dum </a:t>
            </a:r>
            <a:r>
              <a:rPr lang="it-IT" sz="2900" dirty="0" err="1"/>
              <a:t>dubitat</a:t>
            </a:r>
            <a:r>
              <a:rPr lang="it-IT" sz="2900" dirty="0"/>
              <a:t>, </a:t>
            </a:r>
            <a:r>
              <a:rPr lang="it-IT" sz="2900" dirty="0" err="1"/>
              <a:t>tremebunda</a:t>
            </a:r>
            <a:r>
              <a:rPr lang="it-IT" sz="2900" dirty="0"/>
              <a:t> </a:t>
            </a:r>
            <a:r>
              <a:rPr lang="it-IT" sz="2900" dirty="0" err="1"/>
              <a:t>videt</a:t>
            </a:r>
            <a:r>
              <a:rPr lang="it-IT" sz="2900" dirty="0"/>
              <a:t> pulsare </a:t>
            </a:r>
            <a:r>
              <a:rPr lang="it-IT" sz="2900" dirty="0" err="1"/>
              <a:t>cruentum</a:t>
            </a:r>
            <a:endParaRPr lang="it-IT" sz="2900" dirty="0"/>
          </a:p>
          <a:p>
            <a:pPr algn="just"/>
            <a:r>
              <a:rPr lang="it-IT" sz="2900" dirty="0"/>
              <a:t>membra </a:t>
            </a:r>
            <a:r>
              <a:rPr lang="it-IT" sz="2900" dirty="0" err="1"/>
              <a:t>solum</a:t>
            </a:r>
            <a:r>
              <a:rPr lang="it-IT" sz="2900" dirty="0"/>
              <a:t>, </a:t>
            </a:r>
            <a:r>
              <a:rPr lang="it-IT" sz="2900" dirty="0" err="1"/>
              <a:t>retroque</a:t>
            </a:r>
            <a:r>
              <a:rPr lang="it-IT" sz="2900" dirty="0"/>
              <a:t> </a:t>
            </a:r>
            <a:r>
              <a:rPr lang="it-IT" sz="2900" dirty="0" err="1"/>
              <a:t>pedem</a:t>
            </a:r>
            <a:r>
              <a:rPr lang="it-IT" sz="2900" dirty="0"/>
              <a:t> </a:t>
            </a:r>
            <a:r>
              <a:rPr lang="it-IT" sz="2900" dirty="0" err="1"/>
              <a:t>tulit</a:t>
            </a:r>
            <a:r>
              <a:rPr lang="it-IT" sz="2900" dirty="0"/>
              <a:t>, </a:t>
            </a:r>
            <a:r>
              <a:rPr lang="it-IT" sz="2900" dirty="0" err="1"/>
              <a:t>oraque</a:t>
            </a:r>
            <a:r>
              <a:rPr lang="it-IT" sz="2900" dirty="0"/>
              <a:t> </a:t>
            </a:r>
            <a:r>
              <a:rPr lang="it-IT" sz="2900" dirty="0" err="1"/>
              <a:t>buxo</a:t>
            </a:r>
            <a:endParaRPr lang="it-IT" sz="2900" dirty="0"/>
          </a:p>
          <a:p>
            <a:pPr algn="just"/>
            <a:r>
              <a:rPr lang="it-IT" sz="2900" dirty="0" err="1"/>
              <a:t>pallidiora</a:t>
            </a:r>
            <a:r>
              <a:rPr lang="it-IT" sz="2900" dirty="0"/>
              <a:t> </a:t>
            </a:r>
            <a:r>
              <a:rPr lang="it-IT" sz="2900" dirty="0" err="1"/>
              <a:t>gerens</a:t>
            </a:r>
            <a:r>
              <a:rPr lang="it-IT" sz="2900" dirty="0"/>
              <a:t> </a:t>
            </a:r>
            <a:r>
              <a:rPr lang="it-IT" sz="2900" dirty="0" err="1"/>
              <a:t>exhorruit</a:t>
            </a:r>
            <a:r>
              <a:rPr lang="it-IT" sz="2900" dirty="0"/>
              <a:t> </a:t>
            </a:r>
            <a:r>
              <a:rPr lang="it-IT" sz="2900" dirty="0" err="1"/>
              <a:t>aequoris</a:t>
            </a:r>
            <a:r>
              <a:rPr lang="it-IT" sz="2900" dirty="0"/>
              <a:t> instar,               135</a:t>
            </a:r>
          </a:p>
          <a:p>
            <a:pPr algn="just"/>
            <a:r>
              <a:rPr lang="it-IT" sz="2900" dirty="0" err="1"/>
              <a:t>quod</a:t>
            </a:r>
            <a:r>
              <a:rPr lang="it-IT" sz="2900" dirty="0"/>
              <a:t> </a:t>
            </a:r>
            <a:r>
              <a:rPr lang="it-IT" sz="2900" dirty="0" err="1"/>
              <a:t>tremit</a:t>
            </a:r>
            <a:r>
              <a:rPr lang="it-IT" sz="2900" dirty="0"/>
              <a:t>, </a:t>
            </a:r>
            <a:r>
              <a:rPr lang="it-IT" sz="2900" dirty="0" err="1"/>
              <a:t>exigua</a:t>
            </a:r>
            <a:r>
              <a:rPr lang="it-IT" sz="2900" dirty="0"/>
              <a:t> </a:t>
            </a:r>
            <a:r>
              <a:rPr lang="it-IT" sz="2900" dirty="0" err="1"/>
              <a:t>cum</a:t>
            </a:r>
            <a:r>
              <a:rPr lang="it-IT" sz="2900" dirty="0"/>
              <a:t> </a:t>
            </a:r>
            <a:r>
              <a:rPr lang="it-IT" sz="2900" dirty="0" err="1"/>
              <a:t>summum</a:t>
            </a:r>
            <a:r>
              <a:rPr lang="it-IT" sz="2900" dirty="0"/>
              <a:t> </a:t>
            </a:r>
            <a:r>
              <a:rPr lang="it-IT" sz="2900" dirty="0" err="1"/>
              <a:t>stringitur</a:t>
            </a:r>
            <a:r>
              <a:rPr lang="it-IT" sz="2900" dirty="0"/>
              <a:t> aura.</a:t>
            </a:r>
          </a:p>
          <a:p>
            <a:pPr algn="just"/>
            <a:r>
              <a:rPr lang="it-IT" sz="2900" dirty="0"/>
              <a:t>sed </a:t>
            </a:r>
            <a:r>
              <a:rPr lang="it-IT" sz="2900" dirty="0" err="1"/>
              <a:t>postquam</a:t>
            </a:r>
            <a:r>
              <a:rPr lang="it-IT" sz="2900" dirty="0"/>
              <a:t> </a:t>
            </a:r>
            <a:r>
              <a:rPr lang="it-IT" sz="2900" dirty="0" err="1"/>
              <a:t>remorata</a:t>
            </a:r>
            <a:r>
              <a:rPr lang="it-IT" sz="2900" dirty="0"/>
              <a:t> </a:t>
            </a:r>
            <a:r>
              <a:rPr lang="it-IT" sz="2900" dirty="0" err="1"/>
              <a:t>suos</a:t>
            </a:r>
            <a:r>
              <a:rPr lang="it-IT" sz="2900" dirty="0"/>
              <a:t> </a:t>
            </a:r>
            <a:r>
              <a:rPr lang="it-IT" sz="2900" dirty="0" err="1"/>
              <a:t>cognovit</a:t>
            </a:r>
            <a:r>
              <a:rPr lang="it-IT" sz="2900" dirty="0"/>
              <a:t> </a:t>
            </a:r>
            <a:r>
              <a:rPr lang="it-IT" sz="2900" dirty="0" err="1"/>
              <a:t>amores</a:t>
            </a:r>
            <a:r>
              <a:rPr lang="it-IT" sz="2900" dirty="0"/>
              <a:t>,</a:t>
            </a:r>
          </a:p>
          <a:p>
            <a:pPr algn="just"/>
            <a:r>
              <a:rPr lang="it-IT" sz="2900" dirty="0" err="1"/>
              <a:t>percutit</a:t>
            </a:r>
            <a:r>
              <a:rPr lang="it-IT" sz="2900" dirty="0"/>
              <a:t> </a:t>
            </a:r>
            <a:r>
              <a:rPr lang="it-IT" sz="2900" dirty="0" err="1"/>
              <a:t>indignos</a:t>
            </a:r>
            <a:r>
              <a:rPr lang="it-IT" sz="2900" dirty="0"/>
              <a:t> </a:t>
            </a:r>
            <a:r>
              <a:rPr lang="it-IT" sz="2900" dirty="0" err="1"/>
              <a:t>claro</a:t>
            </a:r>
            <a:r>
              <a:rPr lang="it-IT" sz="2900" dirty="0"/>
              <a:t> </a:t>
            </a:r>
            <a:r>
              <a:rPr lang="it-IT" sz="2900" dirty="0" err="1"/>
              <a:t>plangore</a:t>
            </a:r>
            <a:r>
              <a:rPr lang="it-IT" sz="2900" dirty="0"/>
              <a:t> </a:t>
            </a:r>
            <a:r>
              <a:rPr lang="it-IT" sz="2900" dirty="0" err="1"/>
              <a:t>lacertos</a:t>
            </a:r>
            <a:endParaRPr lang="it-IT" sz="2900" dirty="0"/>
          </a:p>
          <a:p>
            <a:pPr algn="just"/>
            <a:r>
              <a:rPr lang="it-IT" sz="2900" dirty="0"/>
              <a:t>et laniata </a:t>
            </a:r>
            <a:r>
              <a:rPr lang="it-IT" sz="2900" dirty="0" err="1"/>
              <a:t>comas</a:t>
            </a:r>
            <a:r>
              <a:rPr lang="it-IT" sz="2900" dirty="0"/>
              <a:t> </a:t>
            </a:r>
            <a:r>
              <a:rPr lang="it-IT" sz="2900" dirty="0" err="1"/>
              <a:t>amplexaque</a:t>
            </a:r>
            <a:r>
              <a:rPr lang="it-IT" sz="2900" dirty="0"/>
              <a:t> corpus </a:t>
            </a:r>
            <a:r>
              <a:rPr lang="it-IT" sz="2900" dirty="0" err="1"/>
              <a:t>amatum</a:t>
            </a:r>
            <a:endParaRPr lang="it-IT" sz="2900" dirty="0"/>
          </a:p>
          <a:p>
            <a:pPr algn="just"/>
            <a:r>
              <a:rPr lang="it-IT" sz="2900" dirty="0"/>
              <a:t>vulnera </a:t>
            </a:r>
            <a:r>
              <a:rPr lang="it-IT" sz="2900" dirty="0" err="1"/>
              <a:t>supplevit</a:t>
            </a:r>
            <a:r>
              <a:rPr lang="it-IT" sz="2900" dirty="0"/>
              <a:t> </a:t>
            </a:r>
            <a:r>
              <a:rPr lang="it-IT" sz="2900" dirty="0" err="1"/>
              <a:t>lacrimis</a:t>
            </a:r>
            <a:r>
              <a:rPr lang="it-IT" sz="2900" dirty="0"/>
              <a:t> </a:t>
            </a:r>
            <a:r>
              <a:rPr lang="it-IT" sz="2900" dirty="0" err="1"/>
              <a:t>fletumque</a:t>
            </a:r>
            <a:r>
              <a:rPr lang="it-IT" sz="2900" dirty="0"/>
              <a:t> cruori               140</a:t>
            </a:r>
          </a:p>
          <a:p>
            <a:pPr algn="just"/>
            <a:r>
              <a:rPr lang="it-IT" sz="2900" dirty="0" err="1"/>
              <a:t>miscuit</a:t>
            </a:r>
            <a:r>
              <a:rPr lang="it-IT" sz="2900" dirty="0"/>
              <a:t> et </a:t>
            </a:r>
            <a:r>
              <a:rPr lang="it-IT" sz="2900" dirty="0" err="1"/>
              <a:t>gelidis</a:t>
            </a:r>
            <a:r>
              <a:rPr lang="it-IT" sz="2900" dirty="0"/>
              <a:t> in </a:t>
            </a:r>
            <a:r>
              <a:rPr lang="it-IT" sz="2900" dirty="0" err="1"/>
              <a:t>vultibus</a:t>
            </a:r>
            <a:r>
              <a:rPr lang="it-IT" sz="2900" dirty="0"/>
              <a:t> oscula </a:t>
            </a:r>
            <a:r>
              <a:rPr lang="it-IT" sz="2900" dirty="0" err="1"/>
              <a:t>figens</a:t>
            </a:r>
            <a:endParaRPr lang="it-IT" sz="2900" dirty="0"/>
          </a:p>
        </p:txBody>
      </p:sp>
    </p:spTree>
    <p:extLst>
      <p:ext uri="{BB962C8B-B14F-4D97-AF65-F5344CB8AC3E}">
        <p14:creationId xmlns:p14="http://schemas.microsoft.com/office/powerpoint/2010/main" val="39778448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TotalTime>
  <Words>1460</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Aptos</vt:lpstr>
      <vt:lpstr>Aptos Display</vt:lpstr>
      <vt:lpstr>Arial</vt:lpstr>
      <vt:lpstr>Tema di Office</vt:lpstr>
      <vt:lpstr>Piramo e Tisbe (II parte)</vt:lpstr>
      <vt:lpstr>Altre riprese contemporanee</vt:lpstr>
      <vt:lpstr>Metamorfosi IV, 93 - 166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Piramo e Tisbe (II parte)</dc:title>
  <dc:creator>Tancredi Greco</dc:creator>
  <cp:lastModifiedBy>Tancredi Greco</cp:lastModifiedBy>
  <cp:revision>1</cp:revision>
  <dcterms:created xsi:type="dcterms:W3CDTF">2024-04-07T14:07:23Z</dcterms:created>
  <dcterms:modified xsi:type="dcterms:W3CDTF">2024-04-07T16:14:30Z</dcterms:modified>
</cp:coreProperties>
</file>