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4"/>
  </p:notesMasterIdLst>
  <p:sldIdLst>
    <p:sldId id="256" r:id="rId2"/>
    <p:sldId id="749" r:id="rId3"/>
    <p:sldId id="886" r:id="rId4"/>
    <p:sldId id="819" r:id="rId5"/>
    <p:sldId id="820" r:id="rId6"/>
    <p:sldId id="821" r:id="rId7"/>
    <p:sldId id="844" r:id="rId8"/>
    <p:sldId id="879" r:id="rId9"/>
    <p:sldId id="850" r:id="rId10"/>
    <p:sldId id="858" r:id="rId11"/>
    <p:sldId id="860" r:id="rId12"/>
    <p:sldId id="846" r:id="rId13"/>
    <p:sldId id="883" r:id="rId14"/>
    <p:sldId id="887" r:id="rId15"/>
    <p:sldId id="880" r:id="rId16"/>
    <p:sldId id="884" r:id="rId17"/>
    <p:sldId id="885" r:id="rId18"/>
    <p:sldId id="881" r:id="rId19"/>
    <p:sldId id="824" r:id="rId20"/>
    <p:sldId id="825" r:id="rId21"/>
    <p:sldId id="829" r:id="rId22"/>
    <p:sldId id="896" r:id="rId23"/>
    <p:sldId id="826" r:id="rId24"/>
    <p:sldId id="889" r:id="rId25"/>
    <p:sldId id="827" r:id="rId26"/>
    <p:sldId id="888" r:id="rId27"/>
    <p:sldId id="877" r:id="rId28"/>
    <p:sldId id="830" r:id="rId29"/>
    <p:sldId id="848" r:id="rId30"/>
    <p:sldId id="832" r:id="rId31"/>
    <p:sldId id="892" r:id="rId32"/>
    <p:sldId id="849" r:id="rId33"/>
    <p:sldId id="893" r:id="rId34"/>
    <p:sldId id="894" r:id="rId35"/>
    <p:sldId id="898" r:id="rId36"/>
    <p:sldId id="851" r:id="rId37"/>
    <p:sldId id="890" r:id="rId38"/>
    <p:sldId id="852" r:id="rId39"/>
    <p:sldId id="856" r:id="rId40"/>
    <p:sldId id="861" r:id="rId41"/>
    <p:sldId id="841" r:id="rId42"/>
    <p:sldId id="842" r:id="rId43"/>
    <p:sldId id="859" r:id="rId44"/>
    <p:sldId id="857" r:id="rId45"/>
    <p:sldId id="854" r:id="rId46"/>
    <p:sldId id="895" r:id="rId47"/>
    <p:sldId id="874" r:id="rId48"/>
    <p:sldId id="816" r:id="rId49"/>
    <p:sldId id="891" r:id="rId50"/>
    <p:sldId id="752" r:id="rId51"/>
    <p:sldId id="817" r:id="rId52"/>
    <p:sldId id="897" r:id="rId53"/>
    <p:sldId id="753" r:id="rId54"/>
    <p:sldId id="878" r:id="rId55"/>
    <p:sldId id="903" r:id="rId56"/>
    <p:sldId id="757" r:id="rId57"/>
    <p:sldId id="758" r:id="rId58"/>
    <p:sldId id="791" r:id="rId59"/>
    <p:sldId id="899" r:id="rId60"/>
    <p:sldId id="875" r:id="rId61"/>
    <p:sldId id="871" r:id="rId62"/>
    <p:sldId id="873" r:id="rId63"/>
    <p:sldId id="746" r:id="rId64"/>
    <p:sldId id="863" r:id="rId65"/>
    <p:sldId id="865" r:id="rId66"/>
    <p:sldId id="866" r:id="rId67"/>
    <p:sldId id="869" r:id="rId68"/>
    <p:sldId id="868" r:id="rId69"/>
    <p:sldId id="900" r:id="rId70"/>
    <p:sldId id="901" r:id="rId71"/>
    <p:sldId id="902" r:id="rId72"/>
    <p:sldId id="436" r:id="rId73"/>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860000"/>
    <a:srgbClr val="944D16"/>
    <a:srgbClr val="32350C"/>
    <a:srgbClr val="F9C309"/>
    <a:srgbClr val="2700F8"/>
    <a:srgbClr val="7D4917"/>
    <a:srgbClr val="6D6514"/>
    <a:srgbClr val="FB8A07"/>
    <a:srgbClr val="6F2B15"/>
    <a:srgbClr val="E00E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9"/>
    <p:restoredTop sz="50000"/>
  </p:normalViewPr>
  <p:slideViewPr>
    <p:cSldViewPr>
      <p:cViewPr varScale="1">
        <p:scale>
          <a:sx n="115" d="100"/>
          <a:sy n="115" d="100"/>
        </p:scale>
        <p:origin x="1608" y="20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accent6">
                    <a:lumMod val="40000"/>
                    <a:lumOff val="60000"/>
                  </a:schemeClr>
                </a:solidFill>
                <a:latin typeface="+mn-lt"/>
              </a:rPr>
              <a:t>UTE – Cardinal Colombo - MILANO</a:t>
            </a:r>
            <a:br>
              <a:rPr lang="it-IT" altLang="it-IT" sz="2600" dirty="0">
                <a:solidFill>
                  <a:schemeClr val="accent6">
                    <a:lumMod val="40000"/>
                    <a:lumOff val="60000"/>
                  </a:schemeClr>
                </a:solidFill>
                <a:latin typeface="+mn-lt"/>
              </a:rPr>
            </a:br>
            <a:r>
              <a:rPr lang="it-IT" altLang="it-IT" sz="2200" dirty="0">
                <a:solidFill>
                  <a:schemeClr val="accent6">
                    <a:lumMod val="40000"/>
                    <a:lumOff val="60000"/>
                  </a:schemeClr>
                </a:solidFill>
                <a:latin typeface="+mn-lt"/>
              </a:rPr>
              <a:t>Giovedì,  </a:t>
            </a:r>
            <a:r>
              <a:rPr lang="it-IT" altLang="it-IT" sz="2200">
                <a:solidFill>
                  <a:schemeClr val="accent6">
                    <a:lumMod val="40000"/>
                    <a:lumOff val="60000"/>
                  </a:schemeClr>
                </a:solidFill>
                <a:latin typeface="+mn-lt"/>
              </a:rPr>
              <a:t>31 ottobre </a:t>
            </a:r>
            <a:r>
              <a:rPr lang="it-IT" altLang="it-IT" sz="2200" dirty="0">
                <a:solidFill>
                  <a:schemeClr val="accent6">
                    <a:lumMod val="40000"/>
                    <a:lumOff val="60000"/>
                  </a:schemeClr>
                </a:solidFill>
                <a:latin typeface="+mn-lt"/>
              </a:rPr>
              <a:t>2024</a:t>
            </a:r>
          </a:p>
        </p:txBody>
      </p:sp>
      <p:sp>
        <p:nvSpPr>
          <p:cNvPr id="6" name="Content Placeholder 5">
            <a:extLst>
              <a:ext uri="{FF2B5EF4-FFF2-40B4-BE49-F238E27FC236}">
                <a16:creationId xmlns:a16="http://schemas.microsoft.com/office/drawing/2014/main" id="{F4AFEFB1-8AAD-5A4F-9047-0AB3B2F28D00}"/>
              </a:ext>
            </a:extLst>
          </p:cNvPr>
          <p:cNvSpPr>
            <a:spLocks noGrp="1"/>
          </p:cNvSpPr>
          <p:nvPr>
            <p:ph idx="1"/>
          </p:nvPr>
        </p:nvSpPr>
        <p:spPr>
          <a:xfrm>
            <a:off x="-1" y="1412776"/>
            <a:ext cx="5004047" cy="5445223"/>
          </a:xfrm>
        </p:spPr>
        <p:txBody>
          <a:bodyPr/>
          <a:lstStyle/>
          <a:p>
            <a:pPr algn="ctr"/>
            <a:endParaRPr lang="it-IT" sz="1800" dirty="0">
              <a:solidFill>
                <a:srgbClr val="7030A0"/>
              </a:solidFill>
            </a:endParaRPr>
          </a:p>
          <a:p>
            <a:pPr lvl="0" algn="ctr">
              <a:lnSpc>
                <a:spcPct val="80000"/>
              </a:lnSpc>
            </a:pPr>
            <a:r>
              <a:rPr lang="it-IT" sz="4800" dirty="0">
                <a:solidFill>
                  <a:srgbClr val="C00000"/>
                </a:solidFill>
              </a:rPr>
              <a:t>"I MISTERI </a:t>
            </a:r>
          </a:p>
          <a:p>
            <a:pPr lvl="0" algn="ctr">
              <a:lnSpc>
                <a:spcPct val="80000"/>
              </a:lnSpc>
            </a:pPr>
            <a:r>
              <a:rPr lang="it-IT" sz="4800" dirty="0">
                <a:solidFill>
                  <a:srgbClr val="C00000"/>
                </a:solidFill>
              </a:rPr>
              <a:t>DEL PROCESSO MONTI E TOGNETTI».</a:t>
            </a:r>
          </a:p>
          <a:p>
            <a:pPr lvl="0" algn="ctr">
              <a:lnSpc>
                <a:spcPct val="80000"/>
              </a:lnSpc>
            </a:pPr>
            <a:r>
              <a:rPr lang="it-IT" sz="3600" i="1" dirty="0">
                <a:solidFill>
                  <a:srgbClr val="FC5502"/>
                </a:solidFill>
              </a:rPr>
              <a:t>Popolo, aristocrazia </a:t>
            </a:r>
          </a:p>
          <a:p>
            <a:pPr lvl="0" algn="ctr">
              <a:lnSpc>
                <a:spcPct val="80000"/>
              </a:lnSpc>
            </a:pPr>
            <a:r>
              <a:rPr lang="it-IT" sz="3600" i="1" dirty="0">
                <a:solidFill>
                  <a:srgbClr val="FC5502"/>
                </a:solidFill>
              </a:rPr>
              <a:t>e potere papale </a:t>
            </a:r>
          </a:p>
          <a:p>
            <a:pPr lvl="0" algn="ctr">
              <a:lnSpc>
                <a:spcPct val="80000"/>
              </a:lnSpc>
            </a:pPr>
            <a:r>
              <a:rPr lang="it-IT" sz="3600" i="1" dirty="0">
                <a:solidFill>
                  <a:srgbClr val="FC5502"/>
                </a:solidFill>
              </a:rPr>
              <a:t>nella Roma </a:t>
            </a:r>
          </a:p>
          <a:p>
            <a:pPr lvl="0" algn="ctr">
              <a:lnSpc>
                <a:spcPct val="80000"/>
              </a:lnSpc>
            </a:pPr>
            <a:r>
              <a:rPr lang="it-IT" sz="3600" i="1" dirty="0">
                <a:solidFill>
                  <a:srgbClr val="FC5502"/>
                </a:solidFill>
              </a:rPr>
              <a:t>del Risorgimento</a:t>
            </a:r>
            <a:r>
              <a:rPr lang="it-IT" i="1" dirty="0">
                <a:solidFill>
                  <a:srgbClr val="FC5502"/>
                </a:solidFill>
              </a:rPr>
              <a:t>. </a:t>
            </a:r>
          </a:p>
        </p:txBody>
      </p:sp>
      <p:pic>
        <p:nvPicPr>
          <p:cNvPr id="2" name="Immagine 1">
            <a:extLst>
              <a:ext uri="{FF2B5EF4-FFF2-40B4-BE49-F238E27FC236}">
                <a16:creationId xmlns:a16="http://schemas.microsoft.com/office/drawing/2014/main" id="{5D837CA0-AFE3-2DB0-ED04-D1AE2FF58CD4}"/>
              </a:ext>
            </a:extLst>
          </p:cNvPr>
          <p:cNvPicPr>
            <a:picLocks noChangeAspect="1"/>
          </p:cNvPicPr>
          <p:nvPr/>
        </p:nvPicPr>
        <p:blipFill>
          <a:blip r:embed="rId3"/>
          <a:stretch>
            <a:fillRect/>
          </a:stretch>
        </p:blipFill>
        <p:spPr>
          <a:xfrm>
            <a:off x="5292080" y="1844824"/>
            <a:ext cx="3851920" cy="5013175"/>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24C7C2-F3F3-7525-97D0-6F6940CCFB87}"/>
              </a:ext>
            </a:extLst>
          </p:cNvPr>
          <p:cNvSpPr>
            <a:spLocks noGrp="1"/>
          </p:cNvSpPr>
          <p:nvPr>
            <p:ph type="title"/>
          </p:nvPr>
        </p:nvSpPr>
        <p:spPr>
          <a:xfrm>
            <a:off x="5004048" y="1412776"/>
            <a:ext cx="3816424" cy="5112568"/>
          </a:xfrm>
        </p:spPr>
        <p:txBody>
          <a:bodyPr/>
          <a:lstStyle/>
          <a:p>
            <a:r>
              <a:rPr lang="it-IT" sz="1600" dirty="0">
                <a:solidFill>
                  <a:srgbClr val="7D4917"/>
                </a:solidFill>
              </a:rPr>
              <a:t>“Ahi, Costantin di quanto mal fu </a:t>
            </a:r>
            <a:r>
              <a:rPr lang="it-IT" sz="1600" dirty="0" err="1">
                <a:solidFill>
                  <a:srgbClr val="7D4917"/>
                </a:solidFill>
              </a:rPr>
              <a:t>matre</a:t>
            </a:r>
            <a:r>
              <a:rPr lang="it-IT" sz="1600" dirty="0">
                <a:solidFill>
                  <a:srgbClr val="7D4917"/>
                </a:solidFill>
              </a:rPr>
              <a:t> </a:t>
            </a:r>
            <a:br>
              <a:rPr lang="it-IT" sz="1600" dirty="0">
                <a:solidFill>
                  <a:srgbClr val="7D4917"/>
                </a:solidFill>
              </a:rPr>
            </a:br>
            <a:br>
              <a:rPr lang="it-IT" sz="1600" dirty="0">
                <a:solidFill>
                  <a:srgbClr val="7D4917"/>
                </a:solidFill>
              </a:rPr>
            </a:br>
            <a:r>
              <a:rPr lang="it-IT" sz="1600" dirty="0">
                <a:solidFill>
                  <a:srgbClr val="7D4917"/>
                </a:solidFill>
              </a:rPr>
              <a:t>non la tua </a:t>
            </a:r>
            <a:r>
              <a:rPr lang="it-IT" sz="1600" dirty="0" err="1">
                <a:solidFill>
                  <a:srgbClr val="7D4917"/>
                </a:solidFill>
              </a:rPr>
              <a:t>conversion</a:t>
            </a:r>
            <a:r>
              <a:rPr lang="it-IT" sz="1600" dirty="0">
                <a:solidFill>
                  <a:srgbClr val="7D4917"/>
                </a:solidFill>
              </a:rPr>
              <a:t>, ma quella dote</a:t>
            </a:r>
            <a:br>
              <a:rPr lang="it-IT" sz="1600" dirty="0">
                <a:solidFill>
                  <a:srgbClr val="7D4917"/>
                </a:solidFill>
              </a:rPr>
            </a:br>
            <a:br>
              <a:rPr lang="it-IT" sz="1600" dirty="0">
                <a:solidFill>
                  <a:srgbClr val="7D4917"/>
                </a:solidFill>
              </a:rPr>
            </a:br>
            <a:r>
              <a:rPr lang="it-IT" sz="1600" dirty="0">
                <a:solidFill>
                  <a:srgbClr val="7D4917"/>
                </a:solidFill>
              </a:rPr>
              <a:t> che da te prese il primo ricco patre”.</a:t>
            </a:r>
            <a:br>
              <a:rPr lang="it-IT" sz="1600" dirty="0"/>
            </a:br>
            <a:br>
              <a:rPr lang="it-IT" sz="1600" dirty="0"/>
            </a:br>
            <a:r>
              <a:rPr lang="it-IT" sz="1600" dirty="0">
                <a:solidFill>
                  <a:srgbClr val="0070C0"/>
                </a:solidFill>
              </a:rPr>
              <a:t>Ovvero il Potere temporale dei Papi</a:t>
            </a:r>
            <a:br>
              <a:rPr lang="it-IT" sz="1600" dirty="0">
                <a:solidFill>
                  <a:srgbClr val="0070C0"/>
                </a:solidFill>
              </a:rPr>
            </a:br>
            <a:br>
              <a:rPr lang="it-IT" sz="1600" dirty="0">
                <a:solidFill>
                  <a:srgbClr val="0070C0"/>
                </a:solidFill>
              </a:rPr>
            </a:br>
            <a:r>
              <a:rPr lang="it-IT" sz="1600" dirty="0">
                <a:solidFill>
                  <a:srgbClr val="C00000"/>
                </a:solidFill>
              </a:rPr>
              <a:t>Dante Alighieri</a:t>
            </a:r>
            <a:br>
              <a:rPr lang="it-IT" sz="1600" dirty="0">
                <a:solidFill>
                  <a:srgbClr val="C00000"/>
                </a:solidFill>
              </a:rPr>
            </a:br>
            <a:r>
              <a:rPr lang="it-IT" sz="1600" dirty="0">
                <a:solidFill>
                  <a:srgbClr val="C00000"/>
                </a:solidFill>
              </a:rPr>
              <a:t> (Firenze, 1265 - Ravenna 1321)</a:t>
            </a:r>
            <a:br>
              <a:rPr lang="it-IT" sz="1600" dirty="0"/>
            </a:br>
            <a:br>
              <a:rPr lang="it-IT" sz="1600" dirty="0"/>
            </a:br>
            <a:endParaRPr lang="it-IT" sz="1600" dirty="0"/>
          </a:p>
        </p:txBody>
      </p:sp>
      <p:pic>
        <p:nvPicPr>
          <p:cNvPr id="5" name="Immagine 4">
            <a:extLst>
              <a:ext uri="{FF2B5EF4-FFF2-40B4-BE49-F238E27FC236}">
                <a16:creationId xmlns:a16="http://schemas.microsoft.com/office/drawing/2014/main" id="{4AC173AA-A6CE-52E1-C8F4-37822604FFB0}"/>
              </a:ext>
            </a:extLst>
          </p:cNvPr>
          <p:cNvPicPr>
            <a:picLocks noChangeAspect="1"/>
          </p:cNvPicPr>
          <p:nvPr/>
        </p:nvPicPr>
        <p:blipFill>
          <a:blip r:embed="rId2"/>
          <a:stretch>
            <a:fillRect/>
          </a:stretch>
        </p:blipFill>
        <p:spPr>
          <a:xfrm>
            <a:off x="467544" y="1196752"/>
            <a:ext cx="3384376" cy="4320480"/>
          </a:xfrm>
          <a:prstGeom prst="rect">
            <a:avLst/>
          </a:prstGeom>
        </p:spPr>
      </p:pic>
    </p:spTree>
    <p:extLst>
      <p:ext uri="{BB962C8B-B14F-4D97-AF65-F5344CB8AC3E}">
        <p14:creationId xmlns:p14="http://schemas.microsoft.com/office/powerpoint/2010/main" val="2829632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C26CAAF-44FF-CAC0-0BD8-107542B27DB6}"/>
              </a:ext>
            </a:extLst>
          </p:cNvPr>
          <p:cNvSpPr>
            <a:spLocks noGrp="1"/>
          </p:cNvSpPr>
          <p:nvPr>
            <p:ph type="title"/>
          </p:nvPr>
        </p:nvSpPr>
        <p:spPr>
          <a:xfrm>
            <a:off x="1187624" y="4293096"/>
            <a:ext cx="6912768" cy="2564904"/>
          </a:xfrm>
        </p:spPr>
        <p:txBody>
          <a:bodyPr/>
          <a:lstStyle/>
          <a:p>
            <a:r>
              <a:rPr lang="it-IT" sz="1600" dirty="0">
                <a:solidFill>
                  <a:srgbClr val="7D4917"/>
                </a:solidFill>
              </a:rPr>
              <a:t>4 Nastri d'Argento, tre David di Donatello, l’anno dopo, nel 1978, Miglior film al regista Luigi Magni, Migliore attore protagonista a Nino Manfredi e 4 Nastri d'argento a Migliore attore protagonista a Nino Manfredi e </a:t>
            </a:r>
            <a:br>
              <a:rPr lang="it-IT" sz="1600" dirty="0">
                <a:solidFill>
                  <a:srgbClr val="7D4917"/>
                </a:solidFill>
              </a:rPr>
            </a:br>
            <a:r>
              <a:rPr lang="it-IT" sz="1600" dirty="0">
                <a:solidFill>
                  <a:srgbClr val="7D4917"/>
                </a:solidFill>
              </a:rPr>
              <a:t>Migliore attore non protagonista a Carlo Bagno, </a:t>
            </a:r>
            <a:br>
              <a:rPr lang="it-IT" sz="1600" dirty="0">
                <a:solidFill>
                  <a:srgbClr val="7D4917"/>
                </a:solidFill>
              </a:rPr>
            </a:br>
            <a:r>
              <a:rPr lang="it-IT" sz="1600" dirty="0">
                <a:solidFill>
                  <a:srgbClr val="7D4917"/>
                </a:solidFill>
              </a:rPr>
              <a:t>Migliore scenografia a Lucia Mirisola.</a:t>
            </a:r>
          </a:p>
        </p:txBody>
      </p:sp>
      <p:pic>
        <p:nvPicPr>
          <p:cNvPr id="7" name="Immagine 6">
            <a:extLst>
              <a:ext uri="{FF2B5EF4-FFF2-40B4-BE49-F238E27FC236}">
                <a16:creationId xmlns:a16="http://schemas.microsoft.com/office/drawing/2014/main" id="{76FD23D7-7B6A-065B-E19C-B37FD3AD921A}"/>
              </a:ext>
            </a:extLst>
          </p:cNvPr>
          <p:cNvPicPr>
            <a:picLocks noChangeAspect="1"/>
          </p:cNvPicPr>
          <p:nvPr/>
        </p:nvPicPr>
        <p:blipFill>
          <a:blip r:embed="rId2"/>
          <a:stretch>
            <a:fillRect/>
          </a:stretch>
        </p:blipFill>
        <p:spPr>
          <a:xfrm>
            <a:off x="1187624" y="476672"/>
            <a:ext cx="6912768" cy="4320480"/>
          </a:xfrm>
          <a:prstGeom prst="rect">
            <a:avLst/>
          </a:prstGeom>
        </p:spPr>
      </p:pic>
    </p:spTree>
    <p:extLst>
      <p:ext uri="{BB962C8B-B14F-4D97-AF65-F5344CB8AC3E}">
        <p14:creationId xmlns:p14="http://schemas.microsoft.com/office/powerpoint/2010/main" val="2134293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CA9A8FF-0C48-5F55-753E-93F9759AC4C0}"/>
              </a:ext>
            </a:extLst>
          </p:cNvPr>
          <p:cNvPicPr>
            <a:picLocks noChangeAspect="1"/>
          </p:cNvPicPr>
          <p:nvPr/>
        </p:nvPicPr>
        <p:blipFill>
          <a:blip r:embed="rId2"/>
          <a:stretch>
            <a:fillRect/>
          </a:stretch>
        </p:blipFill>
        <p:spPr>
          <a:xfrm>
            <a:off x="1273969" y="692696"/>
            <a:ext cx="6502400" cy="5753100"/>
          </a:xfrm>
          <a:prstGeom prst="rect">
            <a:avLst/>
          </a:prstGeom>
        </p:spPr>
      </p:pic>
    </p:spTree>
    <p:extLst>
      <p:ext uri="{BB962C8B-B14F-4D97-AF65-F5344CB8AC3E}">
        <p14:creationId xmlns:p14="http://schemas.microsoft.com/office/powerpoint/2010/main" val="1029063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 nome del Papa Re (Trailer) 1977 Luigi Magni.mp4">
            <a:hlinkClick r:id="" action="ppaction://media"/>
            <a:extLst>
              <a:ext uri="{FF2B5EF4-FFF2-40B4-BE49-F238E27FC236}">
                <a16:creationId xmlns:a16="http://schemas.microsoft.com/office/drawing/2014/main" id="{AB25CE11-ACEA-6DF0-A2F6-2B1D3A0099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206500"/>
            <a:ext cx="8128000" cy="4445000"/>
          </a:xfrm>
          <a:prstGeom prst="rect">
            <a:avLst/>
          </a:prstGeom>
        </p:spPr>
      </p:pic>
    </p:spTree>
    <p:extLst>
      <p:ext uri="{BB962C8B-B14F-4D97-AF65-F5344CB8AC3E}">
        <p14:creationId xmlns:p14="http://schemas.microsoft.com/office/powerpoint/2010/main" val="250787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F82FF5-8545-D873-7936-80EA4312C048}"/>
              </a:ext>
            </a:extLst>
          </p:cNvPr>
          <p:cNvSpPr>
            <a:spLocks noGrp="1"/>
          </p:cNvSpPr>
          <p:nvPr>
            <p:ph type="title"/>
          </p:nvPr>
        </p:nvSpPr>
        <p:spPr>
          <a:xfrm>
            <a:off x="5652120" y="5661248"/>
            <a:ext cx="2941018" cy="1056930"/>
          </a:xfrm>
        </p:spPr>
        <p:txBody>
          <a:bodyPr/>
          <a:lstStyle/>
          <a:p>
            <a:pPr algn="l"/>
            <a:r>
              <a:rPr lang="it-IT" sz="1600" dirty="0">
                <a:solidFill>
                  <a:srgbClr val="2700F8"/>
                </a:solidFill>
              </a:rPr>
              <a:t>Carta politica d’Italia </a:t>
            </a:r>
            <a:br>
              <a:rPr lang="it-IT" sz="1600" dirty="0">
                <a:solidFill>
                  <a:srgbClr val="2700F8"/>
                </a:solidFill>
              </a:rPr>
            </a:br>
            <a:r>
              <a:rPr lang="it-IT" sz="1600" dirty="0">
                <a:solidFill>
                  <a:srgbClr val="2700F8"/>
                </a:solidFill>
              </a:rPr>
              <a:t>nel 1860.</a:t>
            </a:r>
          </a:p>
        </p:txBody>
      </p:sp>
      <p:pic>
        <p:nvPicPr>
          <p:cNvPr id="3" name="Immagine 2">
            <a:extLst>
              <a:ext uri="{FF2B5EF4-FFF2-40B4-BE49-F238E27FC236}">
                <a16:creationId xmlns:a16="http://schemas.microsoft.com/office/drawing/2014/main" id="{8ACF79CB-962F-1A18-CA2F-9E3960A4A868}"/>
              </a:ext>
            </a:extLst>
          </p:cNvPr>
          <p:cNvPicPr>
            <a:picLocks noChangeAspect="1"/>
          </p:cNvPicPr>
          <p:nvPr/>
        </p:nvPicPr>
        <p:blipFill>
          <a:blip r:embed="rId2"/>
          <a:stretch>
            <a:fillRect/>
          </a:stretch>
        </p:blipFill>
        <p:spPr>
          <a:xfrm>
            <a:off x="527610" y="692696"/>
            <a:ext cx="5005544" cy="6025482"/>
          </a:xfrm>
          <a:prstGeom prst="rect">
            <a:avLst/>
          </a:prstGeom>
        </p:spPr>
      </p:pic>
    </p:spTree>
    <p:extLst>
      <p:ext uri="{BB962C8B-B14F-4D97-AF65-F5344CB8AC3E}">
        <p14:creationId xmlns:p14="http://schemas.microsoft.com/office/powerpoint/2010/main" val="2304259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90F61D-E8DC-1B0D-6843-5422442E08F1}"/>
              </a:ext>
            </a:extLst>
          </p:cNvPr>
          <p:cNvSpPr>
            <a:spLocks noGrp="1"/>
          </p:cNvSpPr>
          <p:nvPr>
            <p:ph type="title"/>
          </p:nvPr>
        </p:nvSpPr>
        <p:spPr>
          <a:xfrm>
            <a:off x="457200" y="1412776"/>
            <a:ext cx="8135938" cy="1368152"/>
          </a:xfrm>
        </p:spPr>
        <p:txBody>
          <a:bodyPr/>
          <a:lstStyle/>
          <a:p>
            <a:r>
              <a:rPr lang="it-IT" sz="1600" dirty="0">
                <a:solidFill>
                  <a:srgbClr val="F9C309"/>
                </a:solidFill>
              </a:rPr>
              <a:t>Monsignor Colombo e il suo perpetuo veneto, Serafino Barison, </a:t>
            </a:r>
            <a:br>
              <a:rPr lang="it-IT" sz="1600" dirty="0">
                <a:solidFill>
                  <a:srgbClr val="F9C309"/>
                </a:solidFill>
              </a:rPr>
            </a:br>
            <a:r>
              <a:rPr lang="it-IT" sz="1600" dirty="0">
                <a:solidFill>
                  <a:srgbClr val="F9C309"/>
                </a:solidFill>
              </a:rPr>
              <a:t>compagno di vita, il bravissimo attore Carlo Bagno.</a:t>
            </a:r>
          </a:p>
        </p:txBody>
      </p:sp>
      <p:pic>
        <p:nvPicPr>
          <p:cNvPr id="4" name="Immagine 3">
            <a:extLst>
              <a:ext uri="{FF2B5EF4-FFF2-40B4-BE49-F238E27FC236}">
                <a16:creationId xmlns:a16="http://schemas.microsoft.com/office/drawing/2014/main" id="{D29D0358-725D-270C-5522-5C6F36311DEA}"/>
              </a:ext>
            </a:extLst>
          </p:cNvPr>
          <p:cNvPicPr>
            <a:picLocks noChangeAspect="1"/>
          </p:cNvPicPr>
          <p:nvPr/>
        </p:nvPicPr>
        <p:blipFill>
          <a:blip r:embed="rId2"/>
          <a:stretch>
            <a:fillRect/>
          </a:stretch>
        </p:blipFill>
        <p:spPr>
          <a:xfrm>
            <a:off x="1187624" y="3068960"/>
            <a:ext cx="6939438" cy="4684120"/>
          </a:xfrm>
          <a:prstGeom prst="rect">
            <a:avLst/>
          </a:prstGeom>
        </p:spPr>
      </p:pic>
    </p:spTree>
    <p:extLst>
      <p:ext uri="{BB962C8B-B14F-4D97-AF65-F5344CB8AC3E}">
        <p14:creationId xmlns:p14="http://schemas.microsoft.com/office/powerpoint/2010/main" val="2090325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6DA410-6F98-1391-3123-B3C80C0BB352}"/>
              </a:ext>
            </a:extLst>
          </p:cNvPr>
          <p:cNvSpPr>
            <a:spLocks noGrp="1"/>
          </p:cNvSpPr>
          <p:nvPr>
            <p:ph type="title"/>
          </p:nvPr>
        </p:nvSpPr>
        <p:spPr>
          <a:xfrm>
            <a:off x="5868144" y="3501008"/>
            <a:ext cx="2724994" cy="1944216"/>
          </a:xfrm>
        </p:spPr>
        <p:txBody>
          <a:bodyPr/>
          <a:lstStyle/>
          <a:p>
            <a:pPr algn="l"/>
            <a:r>
              <a:rPr lang="it-IT" sz="1600" dirty="0">
                <a:solidFill>
                  <a:srgbClr val="860000"/>
                </a:solidFill>
              </a:rPr>
              <a:t>I tre giovani responsabili dell’atto dinamitardo ai danni della Caserma degli zuavi francesi a Roma,</a:t>
            </a:r>
            <a:br>
              <a:rPr lang="it-IT" sz="1600" dirty="0">
                <a:solidFill>
                  <a:srgbClr val="860000"/>
                </a:solidFill>
              </a:rPr>
            </a:br>
            <a:r>
              <a:rPr lang="it-IT" sz="1600" dirty="0">
                <a:solidFill>
                  <a:srgbClr val="860000"/>
                </a:solidFill>
              </a:rPr>
              <a:t>nell’ottobre del 1867.</a:t>
            </a:r>
          </a:p>
        </p:txBody>
      </p:sp>
      <p:pic>
        <p:nvPicPr>
          <p:cNvPr id="3" name="Immagine 2">
            <a:extLst>
              <a:ext uri="{FF2B5EF4-FFF2-40B4-BE49-F238E27FC236}">
                <a16:creationId xmlns:a16="http://schemas.microsoft.com/office/drawing/2014/main" id="{B21912F5-858D-5CE8-C0C5-0B1839AF0181}"/>
              </a:ext>
            </a:extLst>
          </p:cNvPr>
          <p:cNvPicPr>
            <a:picLocks noChangeAspect="1"/>
          </p:cNvPicPr>
          <p:nvPr/>
        </p:nvPicPr>
        <p:blipFill>
          <a:blip r:embed="rId2"/>
          <a:stretch>
            <a:fillRect/>
          </a:stretch>
        </p:blipFill>
        <p:spPr>
          <a:xfrm>
            <a:off x="-2340768" y="0"/>
            <a:ext cx="7704856" cy="3600400"/>
          </a:xfrm>
          <a:prstGeom prst="rect">
            <a:avLst/>
          </a:prstGeom>
        </p:spPr>
      </p:pic>
      <p:pic>
        <p:nvPicPr>
          <p:cNvPr id="4" name="Immagine 3">
            <a:extLst>
              <a:ext uri="{FF2B5EF4-FFF2-40B4-BE49-F238E27FC236}">
                <a16:creationId xmlns:a16="http://schemas.microsoft.com/office/drawing/2014/main" id="{029A5ECE-D5B3-38C6-DF0E-A17C9BB59C4D}"/>
              </a:ext>
            </a:extLst>
          </p:cNvPr>
          <p:cNvPicPr>
            <a:picLocks noChangeAspect="1"/>
          </p:cNvPicPr>
          <p:nvPr/>
        </p:nvPicPr>
        <p:blipFill>
          <a:blip r:embed="rId3"/>
          <a:stretch>
            <a:fillRect/>
          </a:stretch>
        </p:blipFill>
        <p:spPr>
          <a:xfrm>
            <a:off x="-972616" y="3610126"/>
            <a:ext cx="6336704" cy="3769360"/>
          </a:xfrm>
          <a:prstGeom prst="rect">
            <a:avLst/>
          </a:prstGeom>
        </p:spPr>
      </p:pic>
    </p:spTree>
    <p:extLst>
      <p:ext uri="{BB962C8B-B14F-4D97-AF65-F5344CB8AC3E}">
        <p14:creationId xmlns:p14="http://schemas.microsoft.com/office/powerpoint/2010/main" val="1951017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83A2AB-F9A7-4F43-9B57-178E367B4D97}"/>
              </a:ext>
            </a:extLst>
          </p:cNvPr>
          <p:cNvSpPr>
            <a:spLocks noGrp="1"/>
          </p:cNvSpPr>
          <p:nvPr>
            <p:ph type="title"/>
          </p:nvPr>
        </p:nvSpPr>
        <p:spPr>
          <a:xfrm>
            <a:off x="4788024" y="5013176"/>
            <a:ext cx="2376264" cy="1368152"/>
          </a:xfrm>
        </p:spPr>
        <p:txBody>
          <a:bodyPr/>
          <a:lstStyle/>
          <a:p>
            <a:pPr algn="l"/>
            <a:r>
              <a:rPr lang="it-IT" sz="1600" dirty="0">
                <a:solidFill>
                  <a:srgbClr val="7D4917"/>
                </a:solidFill>
                <a:effectLst/>
                <a:latin typeface="Geneva" panose="020B0503030404040204" pitchFamily="34" charset="0"/>
                <a:ea typeface="Calibri" panose="020F0502020204030204" pitchFamily="34" charset="0"/>
                <a:cs typeface="Times New Roman" panose="02020603050405020304" pitchFamily="18" charset="0"/>
              </a:rPr>
              <a:t>I due dinamitardi</a:t>
            </a:r>
            <a:br>
              <a:rPr lang="it-IT" sz="1600" dirty="0">
                <a:solidFill>
                  <a:srgbClr val="7D4917"/>
                </a:solidFill>
                <a:effectLst/>
                <a:latin typeface="Geneva" panose="020B0503030404040204" pitchFamily="34" charset="0"/>
                <a:ea typeface="Calibri" panose="020F0502020204030204" pitchFamily="34" charset="0"/>
                <a:cs typeface="Times New Roman" panose="02020603050405020304" pitchFamily="18" charset="0"/>
              </a:rPr>
            </a:br>
            <a:r>
              <a:rPr lang="it-IT" sz="1600" dirty="0">
                <a:solidFill>
                  <a:srgbClr val="7D4917"/>
                </a:solidFill>
                <a:effectLst/>
                <a:latin typeface="Geneva" panose="020B0503030404040204" pitchFamily="34" charset="0"/>
                <a:ea typeface="Calibri" panose="020F0502020204030204" pitchFamily="34" charset="0"/>
                <a:cs typeface="Times New Roman" panose="02020603050405020304" pitchFamily="18" charset="0"/>
              </a:rPr>
              <a:t>Giuseppe Monti </a:t>
            </a:r>
            <a:br>
              <a:rPr lang="it-IT" sz="1600" dirty="0">
                <a:solidFill>
                  <a:srgbClr val="7D4917"/>
                </a:solidFill>
                <a:effectLst/>
                <a:latin typeface="Geneva" panose="020B0503030404040204" pitchFamily="34" charset="0"/>
                <a:ea typeface="Calibri" panose="020F0502020204030204" pitchFamily="34" charset="0"/>
                <a:cs typeface="Times New Roman" panose="02020603050405020304" pitchFamily="18" charset="0"/>
              </a:rPr>
            </a:br>
            <a:r>
              <a:rPr lang="it-IT" sz="1600" dirty="0">
                <a:solidFill>
                  <a:srgbClr val="7D4917"/>
                </a:solidFill>
                <a:effectLst/>
                <a:latin typeface="Geneva" panose="020B0503030404040204" pitchFamily="34" charset="0"/>
                <a:ea typeface="Calibri" panose="020F0502020204030204" pitchFamily="34" charset="0"/>
                <a:cs typeface="Times New Roman" panose="02020603050405020304" pitchFamily="18" charset="0"/>
              </a:rPr>
              <a:t>e Gaetano Tognetti</a:t>
            </a:r>
            <a:br>
              <a:rPr lang="it-IT" sz="1600" dirty="0">
                <a:solidFill>
                  <a:srgbClr val="7D4917"/>
                </a:solidFill>
                <a:effectLst/>
                <a:latin typeface="Geneva" panose="020B0503030404040204" pitchFamily="34" charset="0"/>
                <a:ea typeface="Calibri" panose="020F0502020204030204" pitchFamily="34" charset="0"/>
                <a:cs typeface="Times New Roman" panose="02020603050405020304" pitchFamily="18" charset="0"/>
              </a:rPr>
            </a:br>
            <a:r>
              <a:rPr lang="it-IT" sz="1600" dirty="0">
                <a:solidFill>
                  <a:srgbClr val="7D4917"/>
                </a:solidFill>
                <a:effectLst/>
                <a:latin typeface="Geneva" panose="020B0503030404040204" pitchFamily="34" charset="0"/>
                <a:ea typeface="Calibri" panose="020F0502020204030204" pitchFamily="34" charset="0"/>
                <a:cs typeface="Times New Roman" panose="02020603050405020304" pitchFamily="18" charset="0"/>
              </a:rPr>
              <a:t>in un pastello dell’epoca. </a:t>
            </a:r>
            <a:endParaRPr lang="it-IT" sz="1600" dirty="0">
              <a:solidFill>
                <a:srgbClr val="7D4917"/>
              </a:solidFill>
            </a:endParaRPr>
          </a:p>
        </p:txBody>
      </p:sp>
      <p:pic>
        <p:nvPicPr>
          <p:cNvPr id="3" name="Immagine 2">
            <a:extLst>
              <a:ext uri="{FF2B5EF4-FFF2-40B4-BE49-F238E27FC236}">
                <a16:creationId xmlns:a16="http://schemas.microsoft.com/office/drawing/2014/main" id="{691CF852-57CF-5DC7-22E4-7BAB0127AD98}"/>
              </a:ext>
            </a:extLst>
          </p:cNvPr>
          <p:cNvPicPr>
            <a:picLocks noChangeAspect="1"/>
          </p:cNvPicPr>
          <p:nvPr/>
        </p:nvPicPr>
        <p:blipFill>
          <a:blip r:embed="rId2"/>
          <a:stretch>
            <a:fillRect/>
          </a:stretch>
        </p:blipFill>
        <p:spPr>
          <a:xfrm>
            <a:off x="827584" y="1772816"/>
            <a:ext cx="3672408" cy="4953481"/>
          </a:xfrm>
          <a:prstGeom prst="rect">
            <a:avLst/>
          </a:prstGeom>
        </p:spPr>
      </p:pic>
    </p:spTree>
    <p:extLst>
      <p:ext uri="{BB962C8B-B14F-4D97-AF65-F5344CB8AC3E}">
        <p14:creationId xmlns:p14="http://schemas.microsoft.com/office/powerpoint/2010/main" val="1200155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3D82499-FF7B-222C-2A72-512F2F5EEAF9}"/>
              </a:ext>
            </a:extLst>
          </p:cNvPr>
          <p:cNvPicPr>
            <a:picLocks noChangeAspect="1"/>
          </p:cNvPicPr>
          <p:nvPr/>
        </p:nvPicPr>
        <p:blipFill>
          <a:blip r:embed="rId2"/>
          <a:stretch>
            <a:fillRect/>
          </a:stretch>
        </p:blipFill>
        <p:spPr>
          <a:xfrm>
            <a:off x="827584" y="620688"/>
            <a:ext cx="7061274" cy="5472142"/>
          </a:xfrm>
          <a:prstGeom prst="rect">
            <a:avLst/>
          </a:prstGeom>
        </p:spPr>
      </p:pic>
    </p:spTree>
    <p:extLst>
      <p:ext uri="{BB962C8B-B14F-4D97-AF65-F5344CB8AC3E}">
        <p14:creationId xmlns:p14="http://schemas.microsoft.com/office/powerpoint/2010/main" val="1144646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6C19C8-7210-944F-AF47-E0AD9393F52B}"/>
              </a:ext>
            </a:extLst>
          </p:cNvPr>
          <p:cNvSpPr>
            <a:spLocks noGrp="1"/>
          </p:cNvSpPr>
          <p:nvPr>
            <p:ph type="title"/>
          </p:nvPr>
        </p:nvSpPr>
        <p:spPr>
          <a:xfrm>
            <a:off x="4932040" y="5301208"/>
            <a:ext cx="3661098" cy="1556792"/>
          </a:xfrm>
        </p:spPr>
        <p:txBody>
          <a:bodyPr/>
          <a:lstStyle/>
          <a:p>
            <a:pPr algn="l"/>
            <a:r>
              <a:rPr lang="it-IT" sz="1600" dirty="0">
                <a:solidFill>
                  <a:srgbClr val="002060"/>
                </a:solidFill>
              </a:rPr>
              <a:t>I fratelli de </a:t>
            </a:r>
            <a:r>
              <a:rPr lang="it-IT" sz="1600" dirty="0" err="1">
                <a:solidFill>
                  <a:srgbClr val="002060"/>
                </a:solidFill>
              </a:rPr>
              <a:t>Charette</a:t>
            </a:r>
            <a:r>
              <a:rPr lang="it-IT" sz="1600" dirty="0">
                <a:solidFill>
                  <a:srgbClr val="002060"/>
                </a:solidFill>
              </a:rPr>
              <a:t>, </a:t>
            </a:r>
            <a:br>
              <a:rPr lang="it-IT" sz="1600" dirty="0">
                <a:solidFill>
                  <a:srgbClr val="002060"/>
                </a:solidFill>
              </a:rPr>
            </a:br>
            <a:r>
              <a:rPr lang="it-IT" sz="1600" dirty="0">
                <a:solidFill>
                  <a:srgbClr val="002060"/>
                </a:solidFill>
              </a:rPr>
              <a:t>detti "I Moschettieri del Papa". </a:t>
            </a:r>
            <a:br>
              <a:rPr lang="it-IT" sz="1600" dirty="0">
                <a:solidFill>
                  <a:srgbClr val="002060"/>
                </a:solidFill>
              </a:rPr>
            </a:br>
            <a:r>
              <a:rPr lang="it-IT" sz="1600" dirty="0">
                <a:solidFill>
                  <a:srgbClr val="002060"/>
                </a:solidFill>
              </a:rPr>
              <a:t>Al centro </a:t>
            </a:r>
            <a:r>
              <a:rPr lang="it-IT" sz="1600" dirty="0" err="1">
                <a:solidFill>
                  <a:srgbClr val="002060"/>
                </a:solidFill>
              </a:rPr>
              <a:t>Athanase</a:t>
            </a:r>
            <a:r>
              <a:rPr lang="it-IT" sz="1600" dirty="0">
                <a:solidFill>
                  <a:srgbClr val="002060"/>
                </a:solidFill>
              </a:rPr>
              <a:t>, comandante </a:t>
            </a:r>
            <a:br>
              <a:rPr lang="it-IT" sz="1600" dirty="0">
                <a:solidFill>
                  <a:srgbClr val="002060"/>
                </a:solidFill>
              </a:rPr>
            </a:br>
            <a:r>
              <a:rPr lang="it-IT" sz="1600" dirty="0">
                <a:solidFill>
                  <a:srgbClr val="002060"/>
                </a:solidFill>
              </a:rPr>
              <a:t>degli Zuavi pontifici dal 1860 al 1870</a:t>
            </a:r>
            <a:r>
              <a:rPr lang="it-IT" sz="1600" dirty="0">
                <a:solidFill>
                  <a:srgbClr val="6F2B15"/>
                </a:solidFill>
              </a:rPr>
              <a:t>.</a:t>
            </a:r>
          </a:p>
        </p:txBody>
      </p:sp>
      <p:pic>
        <p:nvPicPr>
          <p:cNvPr id="5" name="Immagine 4">
            <a:extLst>
              <a:ext uri="{FF2B5EF4-FFF2-40B4-BE49-F238E27FC236}">
                <a16:creationId xmlns:a16="http://schemas.microsoft.com/office/drawing/2014/main" id="{56D43733-1894-45E3-5B62-42074E90EB82}"/>
              </a:ext>
            </a:extLst>
          </p:cNvPr>
          <p:cNvPicPr>
            <a:picLocks noChangeAspect="1"/>
          </p:cNvPicPr>
          <p:nvPr/>
        </p:nvPicPr>
        <p:blipFill>
          <a:blip r:embed="rId2"/>
          <a:stretch>
            <a:fillRect/>
          </a:stretch>
        </p:blipFill>
        <p:spPr>
          <a:xfrm>
            <a:off x="0" y="1772816"/>
            <a:ext cx="4716016" cy="5085184"/>
          </a:xfrm>
          <a:prstGeom prst="rect">
            <a:avLst/>
          </a:prstGeom>
        </p:spPr>
      </p:pic>
    </p:spTree>
    <p:extLst>
      <p:ext uri="{BB962C8B-B14F-4D97-AF65-F5344CB8AC3E}">
        <p14:creationId xmlns:p14="http://schemas.microsoft.com/office/powerpoint/2010/main" val="2440245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463D6F-07EA-8ACD-AA53-9BDF375204B4}"/>
              </a:ext>
            </a:extLst>
          </p:cNvPr>
          <p:cNvSpPr>
            <a:spLocks noGrp="1"/>
          </p:cNvSpPr>
          <p:nvPr>
            <p:ph type="title"/>
          </p:nvPr>
        </p:nvSpPr>
        <p:spPr>
          <a:xfrm>
            <a:off x="395536" y="5445224"/>
            <a:ext cx="8280920" cy="1412776"/>
          </a:xfrm>
        </p:spPr>
        <p:txBody>
          <a:bodyPr/>
          <a:lstStyle/>
          <a:p>
            <a:r>
              <a:rPr lang="it-IT" sz="1600" dirty="0">
                <a:solidFill>
                  <a:srgbClr val="002060"/>
                </a:solidFill>
              </a:rPr>
              <a:t>La copertina e una pagina del libro pubblicato a Milano nel 1869 da Cesare Cioffi Editore</a:t>
            </a:r>
            <a:r>
              <a:rPr lang="it-IT" sz="1600" dirty="0"/>
              <a:t>.</a:t>
            </a:r>
            <a:endParaRPr lang="it-IT" dirty="0"/>
          </a:p>
        </p:txBody>
      </p:sp>
      <p:pic>
        <p:nvPicPr>
          <p:cNvPr id="5" name="Immagine 4">
            <a:extLst>
              <a:ext uri="{FF2B5EF4-FFF2-40B4-BE49-F238E27FC236}">
                <a16:creationId xmlns:a16="http://schemas.microsoft.com/office/drawing/2014/main" id="{3FBC38BE-2190-72BB-4675-7D883AB26FDA}"/>
              </a:ext>
            </a:extLst>
          </p:cNvPr>
          <p:cNvPicPr>
            <a:picLocks noChangeAspect="1"/>
          </p:cNvPicPr>
          <p:nvPr/>
        </p:nvPicPr>
        <p:blipFill>
          <a:blip r:embed="rId2"/>
          <a:stretch>
            <a:fillRect/>
          </a:stretch>
        </p:blipFill>
        <p:spPr>
          <a:xfrm>
            <a:off x="698816" y="260648"/>
            <a:ext cx="3942184" cy="5769260"/>
          </a:xfrm>
          <a:prstGeom prst="rect">
            <a:avLst/>
          </a:prstGeom>
        </p:spPr>
      </p:pic>
      <p:pic>
        <p:nvPicPr>
          <p:cNvPr id="9" name="Immagine 8">
            <a:extLst>
              <a:ext uri="{FF2B5EF4-FFF2-40B4-BE49-F238E27FC236}">
                <a16:creationId xmlns:a16="http://schemas.microsoft.com/office/drawing/2014/main" id="{F0EC787F-EB98-500F-8AB0-87187B55C160}"/>
              </a:ext>
            </a:extLst>
          </p:cNvPr>
          <p:cNvPicPr>
            <a:picLocks noChangeAspect="1"/>
          </p:cNvPicPr>
          <p:nvPr/>
        </p:nvPicPr>
        <p:blipFill>
          <a:blip r:embed="rId3"/>
          <a:stretch>
            <a:fillRect/>
          </a:stretch>
        </p:blipFill>
        <p:spPr>
          <a:xfrm>
            <a:off x="4650954" y="332656"/>
            <a:ext cx="3942184" cy="5409220"/>
          </a:xfrm>
          <a:prstGeom prst="rect">
            <a:avLst/>
          </a:prstGeom>
        </p:spPr>
      </p:pic>
    </p:spTree>
    <p:extLst>
      <p:ext uri="{BB962C8B-B14F-4D97-AF65-F5344CB8AC3E}">
        <p14:creationId xmlns:p14="http://schemas.microsoft.com/office/powerpoint/2010/main" val="565526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7FDC8E-62DC-9743-8910-C39F4980A792}"/>
              </a:ext>
            </a:extLst>
          </p:cNvPr>
          <p:cNvSpPr>
            <a:spLocks noGrp="1"/>
          </p:cNvSpPr>
          <p:nvPr>
            <p:ph type="title"/>
          </p:nvPr>
        </p:nvSpPr>
        <p:spPr>
          <a:xfrm>
            <a:off x="748682" y="5229200"/>
            <a:ext cx="7783758" cy="1628800"/>
          </a:xfrm>
        </p:spPr>
        <p:txBody>
          <a:bodyPr/>
          <a:lstStyle/>
          <a:p>
            <a:pPr algn="l"/>
            <a:r>
              <a:rPr lang="it-IT" sz="1600" dirty="0">
                <a:solidFill>
                  <a:srgbClr val="002060"/>
                </a:solidFill>
              </a:rPr>
              <a:t>L’ultima benedizione di Pio IX alle sue truppe in Piazza San Pietro il 25 aprile 1870.</a:t>
            </a:r>
          </a:p>
        </p:txBody>
      </p:sp>
      <p:pic>
        <p:nvPicPr>
          <p:cNvPr id="5" name="Immagine 4">
            <a:extLst>
              <a:ext uri="{FF2B5EF4-FFF2-40B4-BE49-F238E27FC236}">
                <a16:creationId xmlns:a16="http://schemas.microsoft.com/office/drawing/2014/main" id="{D8557A8B-FFC5-A1B1-5187-FC1E4E8B1D92}"/>
              </a:ext>
            </a:extLst>
          </p:cNvPr>
          <p:cNvPicPr>
            <a:picLocks noChangeAspect="1"/>
          </p:cNvPicPr>
          <p:nvPr/>
        </p:nvPicPr>
        <p:blipFill>
          <a:blip r:embed="rId2"/>
          <a:stretch>
            <a:fillRect/>
          </a:stretch>
        </p:blipFill>
        <p:spPr>
          <a:xfrm>
            <a:off x="971600" y="1052736"/>
            <a:ext cx="7423718" cy="4505796"/>
          </a:xfrm>
          <a:prstGeom prst="rect">
            <a:avLst/>
          </a:prstGeom>
        </p:spPr>
      </p:pic>
    </p:spTree>
    <p:extLst>
      <p:ext uri="{BB962C8B-B14F-4D97-AF65-F5344CB8AC3E}">
        <p14:creationId xmlns:p14="http://schemas.microsoft.com/office/powerpoint/2010/main" val="2507252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038D72-C988-E44B-AA7C-59E03EC58EBE}"/>
              </a:ext>
            </a:extLst>
          </p:cNvPr>
          <p:cNvSpPr>
            <a:spLocks noGrp="1"/>
          </p:cNvSpPr>
          <p:nvPr>
            <p:ph type="title"/>
          </p:nvPr>
        </p:nvSpPr>
        <p:spPr>
          <a:xfrm>
            <a:off x="827584" y="5229200"/>
            <a:ext cx="7704856" cy="1656184"/>
          </a:xfrm>
        </p:spPr>
        <p:txBody>
          <a:bodyPr/>
          <a:lstStyle/>
          <a:p>
            <a:r>
              <a:rPr lang="it-IT" sz="1600" dirty="0">
                <a:solidFill>
                  <a:srgbClr val="002060"/>
                </a:solidFill>
              </a:rPr>
              <a:t>5 mesi prima della Breccia Porta Pia il 20 settembre 1870.</a:t>
            </a:r>
            <a:br>
              <a:rPr lang="it-IT" sz="1600" dirty="0">
                <a:solidFill>
                  <a:srgbClr val="002060"/>
                </a:solidFill>
              </a:rPr>
            </a:br>
            <a:r>
              <a:rPr lang="it-IT" sz="1600" dirty="0">
                <a:solidFill>
                  <a:srgbClr val="002060"/>
                </a:solidFill>
              </a:rPr>
              <a:t>Foto di Lodovico </a:t>
            </a:r>
            <a:r>
              <a:rPr lang="it-IT" sz="1600" dirty="0" err="1">
                <a:solidFill>
                  <a:srgbClr val="002060"/>
                </a:solidFill>
              </a:rPr>
              <a:t>Tuminiello</a:t>
            </a:r>
            <a:r>
              <a:rPr lang="it-IT" sz="1600">
                <a:solidFill>
                  <a:srgbClr val="002060"/>
                </a:solidFill>
              </a:rPr>
              <a:t>.</a:t>
            </a:r>
            <a:endParaRPr lang="it-IT" sz="1600" dirty="0">
              <a:solidFill>
                <a:srgbClr val="002060"/>
              </a:solidFill>
            </a:endParaRPr>
          </a:p>
        </p:txBody>
      </p:sp>
      <p:pic>
        <p:nvPicPr>
          <p:cNvPr id="5" name="Immagine 4">
            <a:extLst>
              <a:ext uri="{FF2B5EF4-FFF2-40B4-BE49-F238E27FC236}">
                <a16:creationId xmlns:a16="http://schemas.microsoft.com/office/drawing/2014/main" id="{AAC7FF5A-26D4-5B64-59C2-162315AD8CAE}"/>
              </a:ext>
            </a:extLst>
          </p:cNvPr>
          <p:cNvPicPr>
            <a:picLocks noChangeAspect="1"/>
          </p:cNvPicPr>
          <p:nvPr/>
        </p:nvPicPr>
        <p:blipFill>
          <a:blip r:embed="rId2"/>
          <a:stretch>
            <a:fillRect/>
          </a:stretch>
        </p:blipFill>
        <p:spPr>
          <a:xfrm>
            <a:off x="827584" y="476672"/>
            <a:ext cx="7704856" cy="5028948"/>
          </a:xfrm>
          <a:prstGeom prst="rect">
            <a:avLst/>
          </a:prstGeom>
        </p:spPr>
      </p:pic>
    </p:spTree>
    <p:extLst>
      <p:ext uri="{BB962C8B-B14F-4D97-AF65-F5344CB8AC3E}">
        <p14:creationId xmlns:p14="http://schemas.microsoft.com/office/powerpoint/2010/main" val="3465047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4D39A9-1A52-1C8D-4DD3-3DF4FDC468C6}"/>
              </a:ext>
            </a:extLst>
          </p:cNvPr>
          <p:cNvSpPr>
            <a:spLocks noGrp="1"/>
          </p:cNvSpPr>
          <p:nvPr>
            <p:ph type="title"/>
          </p:nvPr>
        </p:nvSpPr>
        <p:spPr>
          <a:xfrm>
            <a:off x="539552" y="5013176"/>
            <a:ext cx="8136904" cy="1844824"/>
          </a:xfrm>
        </p:spPr>
        <p:txBody>
          <a:bodyPr/>
          <a:lstStyle/>
          <a:p>
            <a:r>
              <a:rPr lang="it-IT" sz="1600" dirty="0">
                <a:solidFill>
                  <a:srgbClr val="002060"/>
                </a:solidFill>
              </a:rPr>
              <a:t>Monsignor Colombo da Priverno, giudice della Sacra Consulta, l’attore Nino Manfredi.</a:t>
            </a:r>
          </a:p>
        </p:txBody>
      </p:sp>
      <p:pic>
        <p:nvPicPr>
          <p:cNvPr id="3" name="Immagine 2">
            <a:extLst>
              <a:ext uri="{FF2B5EF4-FFF2-40B4-BE49-F238E27FC236}">
                <a16:creationId xmlns:a16="http://schemas.microsoft.com/office/drawing/2014/main" id="{DC435ED8-2B17-F684-8F37-78D2245512DC}"/>
              </a:ext>
            </a:extLst>
          </p:cNvPr>
          <p:cNvPicPr>
            <a:picLocks noChangeAspect="1"/>
          </p:cNvPicPr>
          <p:nvPr/>
        </p:nvPicPr>
        <p:blipFill>
          <a:blip r:embed="rId2"/>
          <a:stretch>
            <a:fillRect/>
          </a:stretch>
        </p:blipFill>
        <p:spPr>
          <a:xfrm>
            <a:off x="685800" y="1094910"/>
            <a:ext cx="7772400" cy="4210050"/>
          </a:xfrm>
          <a:prstGeom prst="rect">
            <a:avLst/>
          </a:prstGeom>
        </p:spPr>
      </p:pic>
    </p:spTree>
    <p:extLst>
      <p:ext uri="{BB962C8B-B14F-4D97-AF65-F5344CB8AC3E}">
        <p14:creationId xmlns:p14="http://schemas.microsoft.com/office/powerpoint/2010/main" val="3743701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BB3B43-A370-D94B-AF12-122E1866176A}"/>
              </a:ext>
            </a:extLst>
          </p:cNvPr>
          <p:cNvSpPr>
            <a:spLocks noGrp="1"/>
          </p:cNvSpPr>
          <p:nvPr>
            <p:ph type="title"/>
          </p:nvPr>
        </p:nvSpPr>
        <p:spPr>
          <a:xfrm>
            <a:off x="899592" y="5661248"/>
            <a:ext cx="7920880" cy="1196752"/>
          </a:xfrm>
        </p:spPr>
        <p:txBody>
          <a:bodyPr/>
          <a:lstStyle/>
          <a:p>
            <a:pPr algn="l"/>
            <a:r>
              <a:rPr lang="it-IT" sz="1600" dirty="0">
                <a:solidFill>
                  <a:srgbClr val="6D6514"/>
                </a:solidFill>
              </a:rPr>
              <a:t>La contessa, l’attrice Carmen Scarpitta, da Mons. Colombo per il figlio Cesare Costa.</a:t>
            </a:r>
          </a:p>
        </p:txBody>
      </p:sp>
      <p:pic>
        <p:nvPicPr>
          <p:cNvPr id="3" name="Immagine 2">
            <a:extLst>
              <a:ext uri="{FF2B5EF4-FFF2-40B4-BE49-F238E27FC236}">
                <a16:creationId xmlns:a16="http://schemas.microsoft.com/office/drawing/2014/main" id="{0077183A-6993-797A-C384-23628353F12B}"/>
              </a:ext>
            </a:extLst>
          </p:cNvPr>
          <p:cNvPicPr>
            <a:picLocks noChangeAspect="1"/>
          </p:cNvPicPr>
          <p:nvPr/>
        </p:nvPicPr>
        <p:blipFill>
          <a:blip r:embed="rId2"/>
          <a:stretch>
            <a:fillRect/>
          </a:stretch>
        </p:blipFill>
        <p:spPr>
          <a:xfrm>
            <a:off x="899592" y="476672"/>
            <a:ext cx="7772400" cy="5430964"/>
          </a:xfrm>
          <a:prstGeom prst="rect">
            <a:avLst/>
          </a:prstGeom>
        </p:spPr>
      </p:pic>
    </p:spTree>
    <p:extLst>
      <p:ext uri="{BB962C8B-B14F-4D97-AF65-F5344CB8AC3E}">
        <p14:creationId xmlns:p14="http://schemas.microsoft.com/office/powerpoint/2010/main" val="3675238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1C96B0-9810-773A-6678-66869DE1D68F}"/>
              </a:ext>
            </a:extLst>
          </p:cNvPr>
          <p:cNvSpPr>
            <a:spLocks noGrp="1"/>
          </p:cNvSpPr>
          <p:nvPr>
            <p:ph type="title"/>
          </p:nvPr>
        </p:nvSpPr>
        <p:spPr>
          <a:xfrm>
            <a:off x="510240" y="4941168"/>
            <a:ext cx="8082898" cy="1800200"/>
          </a:xfrm>
        </p:spPr>
        <p:txBody>
          <a:bodyPr/>
          <a:lstStyle/>
          <a:p>
            <a:r>
              <a:rPr lang="it-IT" sz="1600" dirty="0">
                <a:solidFill>
                  <a:srgbClr val="C00000"/>
                </a:solidFill>
              </a:rPr>
              <a:t>Monsignor Colombo davanti al Tribunale Speciale della Sacra Consulta.</a:t>
            </a:r>
          </a:p>
        </p:txBody>
      </p:sp>
      <p:pic>
        <p:nvPicPr>
          <p:cNvPr id="3" name="Immagine 2">
            <a:extLst>
              <a:ext uri="{FF2B5EF4-FFF2-40B4-BE49-F238E27FC236}">
                <a16:creationId xmlns:a16="http://schemas.microsoft.com/office/drawing/2014/main" id="{D131A5A3-A674-ECBE-2B1C-CB01C539DC65}"/>
              </a:ext>
            </a:extLst>
          </p:cNvPr>
          <p:cNvPicPr>
            <a:picLocks noChangeAspect="1"/>
          </p:cNvPicPr>
          <p:nvPr/>
        </p:nvPicPr>
        <p:blipFill>
          <a:blip r:embed="rId2"/>
          <a:stretch>
            <a:fillRect/>
          </a:stretch>
        </p:blipFill>
        <p:spPr>
          <a:xfrm>
            <a:off x="510240" y="980728"/>
            <a:ext cx="8082898" cy="4310879"/>
          </a:xfrm>
          <a:prstGeom prst="rect">
            <a:avLst/>
          </a:prstGeom>
        </p:spPr>
      </p:pic>
    </p:spTree>
    <p:extLst>
      <p:ext uri="{BB962C8B-B14F-4D97-AF65-F5344CB8AC3E}">
        <p14:creationId xmlns:p14="http://schemas.microsoft.com/office/powerpoint/2010/main" val="1717750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44A30B-C9D0-3940-A0C1-8B02443D364F}"/>
              </a:ext>
            </a:extLst>
          </p:cNvPr>
          <p:cNvSpPr>
            <a:spLocks noGrp="1"/>
          </p:cNvSpPr>
          <p:nvPr>
            <p:ph type="title"/>
          </p:nvPr>
        </p:nvSpPr>
        <p:spPr>
          <a:xfrm>
            <a:off x="395536" y="4725144"/>
            <a:ext cx="8197602" cy="2132856"/>
          </a:xfrm>
        </p:spPr>
        <p:txBody>
          <a:bodyPr/>
          <a:lstStyle/>
          <a:p>
            <a:r>
              <a:rPr lang="it-IT" sz="1600" dirty="0">
                <a:solidFill>
                  <a:srgbClr val="860000"/>
                </a:solidFill>
              </a:rPr>
              <a:t>Monsignor Colombo da Priverno, protagonista del film di Luigi Magni.</a:t>
            </a:r>
            <a:br>
              <a:rPr lang="it-IT" sz="1600" dirty="0">
                <a:solidFill>
                  <a:srgbClr val="860000"/>
                </a:solidFill>
              </a:rPr>
            </a:br>
            <a:r>
              <a:rPr lang="it-IT" sz="1600" dirty="0">
                <a:solidFill>
                  <a:srgbClr val="860000"/>
                </a:solidFill>
              </a:rPr>
              <a:t>Al tempo aveva 55 anni.</a:t>
            </a:r>
          </a:p>
        </p:txBody>
      </p:sp>
      <p:pic>
        <p:nvPicPr>
          <p:cNvPr id="3" name="Immagine 2">
            <a:extLst>
              <a:ext uri="{FF2B5EF4-FFF2-40B4-BE49-F238E27FC236}">
                <a16:creationId xmlns:a16="http://schemas.microsoft.com/office/drawing/2014/main" id="{70D6A000-2A0C-F6B0-AAC2-BD600C071284}"/>
              </a:ext>
            </a:extLst>
          </p:cNvPr>
          <p:cNvPicPr>
            <a:picLocks noChangeAspect="1"/>
          </p:cNvPicPr>
          <p:nvPr/>
        </p:nvPicPr>
        <p:blipFill>
          <a:blip r:embed="rId2"/>
          <a:stretch>
            <a:fillRect/>
          </a:stretch>
        </p:blipFill>
        <p:spPr>
          <a:xfrm>
            <a:off x="550862" y="836712"/>
            <a:ext cx="7772400" cy="4371975"/>
          </a:xfrm>
          <a:prstGeom prst="rect">
            <a:avLst/>
          </a:prstGeom>
        </p:spPr>
      </p:pic>
    </p:spTree>
    <p:extLst>
      <p:ext uri="{BB962C8B-B14F-4D97-AF65-F5344CB8AC3E}">
        <p14:creationId xmlns:p14="http://schemas.microsoft.com/office/powerpoint/2010/main" val="2953176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C7DB1B-C67D-3366-6DA8-FA08B9486A21}"/>
              </a:ext>
            </a:extLst>
          </p:cNvPr>
          <p:cNvSpPr>
            <a:spLocks noGrp="1"/>
          </p:cNvSpPr>
          <p:nvPr>
            <p:ph type="title"/>
          </p:nvPr>
        </p:nvSpPr>
        <p:spPr>
          <a:xfrm>
            <a:off x="859087" y="5013176"/>
            <a:ext cx="7425826" cy="1844824"/>
          </a:xfrm>
        </p:spPr>
        <p:txBody>
          <a:bodyPr/>
          <a:lstStyle/>
          <a:p>
            <a:r>
              <a:rPr lang="it-IT" sz="1600" dirty="0">
                <a:solidFill>
                  <a:srgbClr val="860000"/>
                </a:solidFill>
              </a:rPr>
              <a:t>La Contessa rivela a Monsignore la paternità di suo figlio Cesare.</a:t>
            </a:r>
          </a:p>
        </p:txBody>
      </p:sp>
      <p:pic>
        <p:nvPicPr>
          <p:cNvPr id="3" name="Immagine 2">
            <a:extLst>
              <a:ext uri="{FF2B5EF4-FFF2-40B4-BE49-F238E27FC236}">
                <a16:creationId xmlns:a16="http://schemas.microsoft.com/office/drawing/2014/main" id="{290A58DD-2F13-55E5-3E95-1DE37CB75CBB}"/>
              </a:ext>
            </a:extLst>
          </p:cNvPr>
          <p:cNvPicPr>
            <a:picLocks noChangeAspect="1"/>
          </p:cNvPicPr>
          <p:nvPr/>
        </p:nvPicPr>
        <p:blipFill>
          <a:blip r:embed="rId2"/>
          <a:stretch>
            <a:fillRect/>
          </a:stretch>
        </p:blipFill>
        <p:spPr>
          <a:xfrm>
            <a:off x="859087" y="1556792"/>
            <a:ext cx="7425825" cy="3960440"/>
          </a:xfrm>
          <a:prstGeom prst="rect">
            <a:avLst/>
          </a:prstGeom>
        </p:spPr>
      </p:pic>
    </p:spTree>
    <p:extLst>
      <p:ext uri="{BB962C8B-B14F-4D97-AF65-F5344CB8AC3E}">
        <p14:creationId xmlns:p14="http://schemas.microsoft.com/office/powerpoint/2010/main" val="766761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1F3584-1866-A7AA-F8A1-C3A50B896EA9}"/>
              </a:ext>
            </a:extLst>
          </p:cNvPr>
          <p:cNvSpPr>
            <a:spLocks noGrp="1"/>
          </p:cNvSpPr>
          <p:nvPr>
            <p:ph type="title"/>
          </p:nvPr>
        </p:nvSpPr>
        <p:spPr>
          <a:xfrm>
            <a:off x="765914" y="5013176"/>
            <a:ext cx="7612171" cy="1844824"/>
          </a:xfrm>
        </p:spPr>
        <p:txBody>
          <a:bodyPr/>
          <a:lstStyle/>
          <a:p>
            <a:r>
              <a:rPr lang="it-IT" sz="1600" dirty="0">
                <a:solidFill>
                  <a:srgbClr val="32350C"/>
                </a:solidFill>
              </a:rPr>
              <a:t>Il figlio della Contessa Cesare Costa, l’attore Danilo Mattei, dietro le sbarre.</a:t>
            </a:r>
          </a:p>
        </p:txBody>
      </p:sp>
      <p:pic>
        <p:nvPicPr>
          <p:cNvPr id="3" name="Immagine 2">
            <a:extLst>
              <a:ext uri="{FF2B5EF4-FFF2-40B4-BE49-F238E27FC236}">
                <a16:creationId xmlns:a16="http://schemas.microsoft.com/office/drawing/2014/main" id="{31654D8E-504B-4F27-5821-2127993C9C24}"/>
              </a:ext>
            </a:extLst>
          </p:cNvPr>
          <p:cNvPicPr>
            <a:picLocks noChangeAspect="1"/>
          </p:cNvPicPr>
          <p:nvPr/>
        </p:nvPicPr>
        <p:blipFill>
          <a:blip r:embed="rId2"/>
          <a:stretch>
            <a:fillRect/>
          </a:stretch>
        </p:blipFill>
        <p:spPr>
          <a:xfrm>
            <a:off x="765914" y="1196752"/>
            <a:ext cx="7612171" cy="4152461"/>
          </a:xfrm>
          <a:prstGeom prst="rect">
            <a:avLst/>
          </a:prstGeom>
        </p:spPr>
      </p:pic>
    </p:spTree>
    <p:extLst>
      <p:ext uri="{BB962C8B-B14F-4D97-AF65-F5344CB8AC3E}">
        <p14:creationId xmlns:p14="http://schemas.microsoft.com/office/powerpoint/2010/main" val="2641909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E9D288-DAF3-BD4D-B3A7-2B033406CE63}"/>
              </a:ext>
            </a:extLst>
          </p:cNvPr>
          <p:cNvSpPr>
            <a:spLocks noGrp="1"/>
          </p:cNvSpPr>
          <p:nvPr>
            <p:ph type="title"/>
          </p:nvPr>
        </p:nvSpPr>
        <p:spPr>
          <a:xfrm>
            <a:off x="467544" y="4797152"/>
            <a:ext cx="7893876" cy="1440160"/>
          </a:xfrm>
        </p:spPr>
        <p:txBody>
          <a:bodyPr/>
          <a:lstStyle/>
          <a:p>
            <a:r>
              <a:rPr lang="it-IT" sz="1600" dirty="0">
                <a:solidFill>
                  <a:srgbClr val="002060"/>
                </a:solidFill>
              </a:rPr>
              <a:t>Monsignor Colombo stupefatto di fronte alla rivelazione della sua paternità</a:t>
            </a:r>
            <a:r>
              <a:rPr lang="it-IT" sz="1600" dirty="0">
                <a:solidFill>
                  <a:srgbClr val="2700F8"/>
                </a:solidFill>
              </a:rPr>
              <a:t>. </a:t>
            </a:r>
          </a:p>
        </p:txBody>
      </p:sp>
      <p:pic>
        <p:nvPicPr>
          <p:cNvPr id="4" name="Immagine 3">
            <a:extLst>
              <a:ext uri="{FF2B5EF4-FFF2-40B4-BE49-F238E27FC236}">
                <a16:creationId xmlns:a16="http://schemas.microsoft.com/office/drawing/2014/main" id="{B97C8094-0257-723D-422C-FE4896767521}"/>
              </a:ext>
            </a:extLst>
          </p:cNvPr>
          <p:cNvPicPr>
            <a:picLocks noChangeAspect="1"/>
          </p:cNvPicPr>
          <p:nvPr/>
        </p:nvPicPr>
        <p:blipFill>
          <a:blip r:embed="rId2"/>
          <a:stretch>
            <a:fillRect/>
          </a:stretch>
        </p:blipFill>
        <p:spPr>
          <a:xfrm>
            <a:off x="821574" y="1124744"/>
            <a:ext cx="7185816" cy="3884832"/>
          </a:xfrm>
          <a:prstGeom prst="rect">
            <a:avLst/>
          </a:prstGeom>
        </p:spPr>
      </p:pic>
    </p:spTree>
    <p:extLst>
      <p:ext uri="{BB962C8B-B14F-4D97-AF65-F5344CB8AC3E}">
        <p14:creationId xmlns:p14="http://schemas.microsoft.com/office/powerpoint/2010/main" val="74095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66DB583-117A-F306-1CCA-FD49E31B580D}"/>
              </a:ext>
            </a:extLst>
          </p:cNvPr>
          <p:cNvPicPr>
            <a:picLocks noChangeAspect="1"/>
          </p:cNvPicPr>
          <p:nvPr/>
        </p:nvPicPr>
        <p:blipFill>
          <a:blip r:embed="rId2"/>
          <a:stretch>
            <a:fillRect/>
          </a:stretch>
        </p:blipFill>
        <p:spPr>
          <a:xfrm>
            <a:off x="565438" y="1052736"/>
            <a:ext cx="8013124" cy="5328592"/>
          </a:xfrm>
          <a:prstGeom prst="rect">
            <a:avLst/>
          </a:prstGeom>
        </p:spPr>
      </p:pic>
    </p:spTree>
    <p:extLst>
      <p:ext uri="{BB962C8B-B14F-4D97-AF65-F5344CB8AC3E}">
        <p14:creationId xmlns:p14="http://schemas.microsoft.com/office/powerpoint/2010/main" val="411816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D667DA-D0D6-F5E6-CE20-7101212D9C1D}"/>
              </a:ext>
            </a:extLst>
          </p:cNvPr>
          <p:cNvPicPr>
            <a:picLocks noChangeAspect="1"/>
          </p:cNvPicPr>
          <p:nvPr/>
        </p:nvPicPr>
        <p:blipFill>
          <a:blip r:embed="rId2"/>
          <a:stretch>
            <a:fillRect/>
          </a:stretch>
        </p:blipFill>
        <p:spPr>
          <a:xfrm>
            <a:off x="2600908" y="809516"/>
            <a:ext cx="3942184" cy="5913276"/>
          </a:xfrm>
          <a:prstGeom prst="rect">
            <a:avLst/>
          </a:prstGeom>
        </p:spPr>
      </p:pic>
    </p:spTree>
    <p:extLst>
      <p:ext uri="{BB962C8B-B14F-4D97-AF65-F5344CB8AC3E}">
        <p14:creationId xmlns:p14="http://schemas.microsoft.com/office/powerpoint/2010/main" val="3850174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F73628-44DC-4843-A92C-AC792927180A}"/>
              </a:ext>
            </a:extLst>
          </p:cNvPr>
          <p:cNvSpPr>
            <a:spLocks noGrp="1"/>
          </p:cNvSpPr>
          <p:nvPr>
            <p:ph type="title"/>
          </p:nvPr>
        </p:nvSpPr>
        <p:spPr>
          <a:xfrm>
            <a:off x="696472" y="4797152"/>
            <a:ext cx="7751058" cy="2060848"/>
          </a:xfrm>
        </p:spPr>
        <p:txBody>
          <a:bodyPr/>
          <a:lstStyle/>
          <a:p>
            <a:r>
              <a:rPr lang="it-IT" sz="1600" dirty="0">
                <a:solidFill>
                  <a:srgbClr val="6F2B15"/>
                </a:solidFill>
              </a:rPr>
              <a:t>La contessa in carcere in compagnia del giovane Giuseppe Monti.</a:t>
            </a:r>
          </a:p>
        </p:txBody>
      </p:sp>
      <p:pic>
        <p:nvPicPr>
          <p:cNvPr id="5" name="Immagine 4">
            <a:extLst>
              <a:ext uri="{FF2B5EF4-FFF2-40B4-BE49-F238E27FC236}">
                <a16:creationId xmlns:a16="http://schemas.microsoft.com/office/drawing/2014/main" id="{0A45DDF2-803B-D416-B9D3-633AA6761271}"/>
              </a:ext>
            </a:extLst>
          </p:cNvPr>
          <p:cNvPicPr>
            <a:picLocks noChangeAspect="1"/>
          </p:cNvPicPr>
          <p:nvPr/>
        </p:nvPicPr>
        <p:blipFill>
          <a:blip r:embed="rId2"/>
          <a:stretch>
            <a:fillRect/>
          </a:stretch>
        </p:blipFill>
        <p:spPr>
          <a:xfrm>
            <a:off x="696471" y="908720"/>
            <a:ext cx="7751058" cy="4190415"/>
          </a:xfrm>
          <a:prstGeom prst="rect">
            <a:avLst/>
          </a:prstGeom>
        </p:spPr>
      </p:pic>
    </p:spTree>
    <p:extLst>
      <p:ext uri="{BB962C8B-B14F-4D97-AF65-F5344CB8AC3E}">
        <p14:creationId xmlns:p14="http://schemas.microsoft.com/office/powerpoint/2010/main" val="1739421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7E6818-9CF7-5387-7349-204098E8C4D8}"/>
              </a:ext>
            </a:extLst>
          </p:cNvPr>
          <p:cNvSpPr>
            <a:spLocks noGrp="1"/>
          </p:cNvSpPr>
          <p:nvPr>
            <p:ph type="title"/>
          </p:nvPr>
        </p:nvSpPr>
        <p:spPr>
          <a:xfrm>
            <a:off x="457200" y="4725144"/>
            <a:ext cx="8135938" cy="2132856"/>
          </a:xfrm>
        </p:spPr>
        <p:txBody>
          <a:bodyPr/>
          <a:lstStyle/>
          <a:p>
            <a:r>
              <a:rPr lang="it-IT" sz="1600" dirty="0"/>
              <a:t>Primo piano di Giuseppe Monti, l’attore </a:t>
            </a:r>
            <a:r>
              <a:rPr lang="it-IT" sz="1600" dirty="0">
                <a:effectLst/>
                <a:latin typeface="Geneva" panose="020B0503030404040204" pitchFamily="34" charset="0"/>
                <a:ea typeface="Calibri" panose="020F0502020204030204" pitchFamily="34" charset="0"/>
                <a:cs typeface="Times New Roman" panose="02020603050405020304" pitchFamily="18" charset="0"/>
              </a:rPr>
              <a:t>Luigi </a:t>
            </a:r>
            <a:r>
              <a:rPr lang="it-IT" sz="1600" dirty="0" err="1">
                <a:effectLst/>
                <a:latin typeface="Geneva" panose="020B0503030404040204" pitchFamily="34" charset="0"/>
                <a:ea typeface="Calibri" panose="020F0502020204030204" pitchFamily="34" charset="0"/>
                <a:cs typeface="Times New Roman" panose="02020603050405020304" pitchFamily="18" charset="0"/>
              </a:rPr>
              <a:t>Basagaluppi</a:t>
            </a:r>
            <a:r>
              <a:rPr lang="it-IT" sz="1600" dirty="0">
                <a:latin typeface="Geneva" panose="020B0503030404040204" pitchFamily="34" charset="0"/>
                <a:ea typeface="Calibri" panose="020F0502020204030204" pitchFamily="34" charset="0"/>
                <a:cs typeface="Times New Roman" panose="02020603050405020304" pitchFamily="18" charset="0"/>
              </a:rPr>
              <a:t>.</a:t>
            </a:r>
            <a:r>
              <a:rPr lang="it-IT" sz="1600" dirty="0"/>
              <a:t> </a:t>
            </a:r>
          </a:p>
        </p:txBody>
      </p:sp>
      <p:pic>
        <p:nvPicPr>
          <p:cNvPr id="3" name="Immagine 2">
            <a:extLst>
              <a:ext uri="{FF2B5EF4-FFF2-40B4-BE49-F238E27FC236}">
                <a16:creationId xmlns:a16="http://schemas.microsoft.com/office/drawing/2014/main" id="{8EB0D3D7-8703-0F9A-F7A0-2F00455C0F95}"/>
              </a:ext>
            </a:extLst>
          </p:cNvPr>
          <p:cNvPicPr>
            <a:picLocks noChangeAspect="1"/>
          </p:cNvPicPr>
          <p:nvPr/>
        </p:nvPicPr>
        <p:blipFill>
          <a:blip r:embed="rId2"/>
          <a:stretch>
            <a:fillRect/>
          </a:stretch>
        </p:blipFill>
        <p:spPr>
          <a:xfrm>
            <a:off x="457200" y="836712"/>
            <a:ext cx="8143641" cy="4464496"/>
          </a:xfrm>
          <a:prstGeom prst="rect">
            <a:avLst/>
          </a:prstGeom>
        </p:spPr>
      </p:pic>
    </p:spTree>
    <p:extLst>
      <p:ext uri="{BB962C8B-B14F-4D97-AF65-F5344CB8AC3E}">
        <p14:creationId xmlns:p14="http://schemas.microsoft.com/office/powerpoint/2010/main" val="2701648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AE74C44-E98D-CDC7-C171-432680826734}"/>
              </a:ext>
            </a:extLst>
          </p:cNvPr>
          <p:cNvPicPr>
            <a:picLocks noChangeAspect="1"/>
          </p:cNvPicPr>
          <p:nvPr/>
        </p:nvPicPr>
        <p:blipFill>
          <a:blip r:embed="rId2"/>
          <a:stretch>
            <a:fillRect/>
          </a:stretch>
        </p:blipFill>
        <p:spPr>
          <a:xfrm>
            <a:off x="848080" y="825934"/>
            <a:ext cx="7720856" cy="4342982"/>
          </a:xfrm>
          <a:prstGeom prst="rect">
            <a:avLst/>
          </a:prstGeom>
        </p:spPr>
      </p:pic>
      <p:sp>
        <p:nvSpPr>
          <p:cNvPr id="6" name="Titolo 5">
            <a:extLst>
              <a:ext uri="{FF2B5EF4-FFF2-40B4-BE49-F238E27FC236}">
                <a16:creationId xmlns:a16="http://schemas.microsoft.com/office/drawing/2014/main" id="{37DF7E53-71FD-84FC-453B-AEEAC624FFE3}"/>
              </a:ext>
            </a:extLst>
          </p:cNvPr>
          <p:cNvSpPr>
            <a:spLocks noGrp="1"/>
          </p:cNvSpPr>
          <p:nvPr>
            <p:ph type="title"/>
          </p:nvPr>
        </p:nvSpPr>
        <p:spPr>
          <a:xfrm>
            <a:off x="457200" y="4797152"/>
            <a:ext cx="8135938" cy="2060848"/>
          </a:xfrm>
        </p:spPr>
        <p:txBody>
          <a:bodyPr/>
          <a:lstStyle/>
          <a:p>
            <a:r>
              <a:rPr lang="it-IT" sz="1600" dirty="0"/>
              <a:t>Monsignor Colombo fa la conoscenza con Cesare Costa e la fidanzata Teresa.</a:t>
            </a:r>
          </a:p>
        </p:txBody>
      </p:sp>
    </p:spTree>
    <p:extLst>
      <p:ext uri="{BB962C8B-B14F-4D97-AF65-F5344CB8AC3E}">
        <p14:creationId xmlns:p14="http://schemas.microsoft.com/office/powerpoint/2010/main" val="3026751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3EE583-7568-AD7C-3C66-7FB87D2BE7B1}"/>
              </a:ext>
            </a:extLst>
          </p:cNvPr>
          <p:cNvSpPr>
            <a:spLocks noGrp="1"/>
          </p:cNvSpPr>
          <p:nvPr>
            <p:ph type="title"/>
          </p:nvPr>
        </p:nvSpPr>
        <p:spPr>
          <a:xfrm>
            <a:off x="827584" y="4725145"/>
            <a:ext cx="7416824" cy="2132856"/>
          </a:xfrm>
        </p:spPr>
        <p:txBody>
          <a:bodyPr/>
          <a:lstStyle/>
          <a:p>
            <a:r>
              <a:rPr lang="it-IT" sz="1600" dirty="0">
                <a:solidFill>
                  <a:srgbClr val="32350C"/>
                </a:solidFill>
              </a:rPr>
              <a:t>Monsignore con Gaetano Tognetti, l’attore Cesarino </a:t>
            </a:r>
            <a:r>
              <a:rPr lang="it-IT" sz="1600" dirty="0" err="1">
                <a:solidFill>
                  <a:srgbClr val="32350C"/>
                </a:solidFill>
              </a:rPr>
              <a:t>Collamare</a:t>
            </a:r>
            <a:r>
              <a:rPr lang="it-IT" sz="1600" dirty="0">
                <a:solidFill>
                  <a:srgbClr val="32350C"/>
                </a:solidFill>
              </a:rPr>
              <a:t>, il cantante </a:t>
            </a:r>
            <a:r>
              <a:rPr lang="it-IT" sz="1600" dirty="0" err="1">
                <a:solidFill>
                  <a:srgbClr val="32350C"/>
                </a:solidFill>
              </a:rPr>
              <a:t>Ron</a:t>
            </a:r>
            <a:r>
              <a:rPr lang="it-IT" sz="1600" dirty="0">
                <a:solidFill>
                  <a:srgbClr val="32350C"/>
                </a:solidFill>
              </a:rPr>
              <a:t>.</a:t>
            </a:r>
          </a:p>
        </p:txBody>
      </p:sp>
      <p:pic>
        <p:nvPicPr>
          <p:cNvPr id="4" name="Immagine 3">
            <a:extLst>
              <a:ext uri="{FF2B5EF4-FFF2-40B4-BE49-F238E27FC236}">
                <a16:creationId xmlns:a16="http://schemas.microsoft.com/office/drawing/2014/main" id="{A0314CDF-BA5D-04ED-96C5-49564404B32B}"/>
              </a:ext>
            </a:extLst>
          </p:cNvPr>
          <p:cNvPicPr>
            <a:picLocks noChangeAspect="1"/>
          </p:cNvPicPr>
          <p:nvPr/>
        </p:nvPicPr>
        <p:blipFill>
          <a:blip r:embed="rId2"/>
          <a:stretch>
            <a:fillRect/>
          </a:stretch>
        </p:blipFill>
        <p:spPr>
          <a:xfrm>
            <a:off x="827584" y="828072"/>
            <a:ext cx="7416824" cy="4386522"/>
          </a:xfrm>
          <a:prstGeom prst="rect">
            <a:avLst/>
          </a:prstGeom>
        </p:spPr>
      </p:pic>
    </p:spTree>
    <p:extLst>
      <p:ext uri="{BB962C8B-B14F-4D97-AF65-F5344CB8AC3E}">
        <p14:creationId xmlns:p14="http://schemas.microsoft.com/office/powerpoint/2010/main" val="880655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E606F7-5D9C-BB00-F953-AFC8FD62AB23}"/>
              </a:ext>
            </a:extLst>
          </p:cNvPr>
          <p:cNvSpPr>
            <a:spLocks noGrp="1"/>
          </p:cNvSpPr>
          <p:nvPr>
            <p:ph type="title"/>
          </p:nvPr>
        </p:nvSpPr>
        <p:spPr>
          <a:xfrm>
            <a:off x="1043608" y="4077073"/>
            <a:ext cx="6903766" cy="2780928"/>
          </a:xfrm>
        </p:spPr>
        <p:txBody>
          <a:bodyPr/>
          <a:lstStyle/>
          <a:p>
            <a:r>
              <a:rPr lang="it-IT" sz="1600" dirty="0">
                <a:solidFill>
                  <a:srgbClr val="860000"/>
                </a:solidFill>
              </a:rPr>
              <a:t>Primo piano di Teresa, la fidanzata di Cesare, l’attrice Giovannella Grifeo.</a:t>
            </a:r>
            <a:r>
              <a:rPr lang="it-IT" sz="1600" dirty="0"/>
              <a:t> </a:t>
            </a:r>
          </a:p>
        </p:txBody>
      </p:sp>
      <p:pic>
        <p:nvPicPr>
          <p:cNvPr id="3" name="Immagine 2">
            <a:extLst>
              <a:ext uri="{FF2B5EF4-FFF2-40B4-BE49-F238E27FC236}">
                <a16:creationId xmlns:a16="http://schemas.microsoft.com/office/drawing/2014/main" id="{F37B33F8-8471-95C4-885C-07AB41A9CAFB}"/>
              </a:ext>
            </a:extLst>
          </p:cNvPr>
          <p:cNvPicPr>
            <a:picLocks noChangeAspect="1"/>
          </p:cNvPicPr>
          <p:nvPr/>
        </p:nvPicPr>
        <p:blipFill>
          <a:blip r:embed="rId2"/>
          <a:stretch>
            <a:fillRect/>
          </a:stretch>
        </p:blipFill>
        <p:spPr>
          <a:xfrm>
            <a:off x="1043608" y="1268760"/>
            <a:ext cx="6903766" cy="3682009"/>
          </a:xfrm>
          <a:prstGeom prst="rect">
            <a:avLst/>
          </a:prstGeom>
        </p:spPr>
      </p:pic>
    </p:spTree>
    <p:extLst>
      <p:ext uri="{BB962C8B-B14F-4D97-AF65-F5344CB8AC3E}">
        <p14:creationId xmlns:p14="http://schemas.microsoft.com/office/powerpoint/2010/main" val="4114816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D31160-BB41-1B04-B927-31A1ED8FE236}"/>
              </a:ext>
            </a:extLst>
          </p:cNvPr>
          <p:cNvSpPr>
            <a:spLocks noGrp="1"/>
          </p:cNvSpPr>
          <p:nvPr>
            <p:ph type="title"/>
          </p:nvPr>
        </p:nvSpPr>
        <p:spPr>
          <a:xfrm>
            <a:off x="485981" y="4869160"/>
            <a:ext cx="8172038" cy="1988840"/>
          </a:xfrm>
        </p:spPr>
        <p:txBody>
          <a:bodyPr/>
          <a:lstStyle/>
          <a:p>
            <a:r>
              <a:rPr lang="it-IT" sz="1600" dirty="0">
                <a:solidFill>
                  <a:srgbClr val="860000"/>
                </a:solidFill>
              </a:rPr>
              <a:t>Cesare Costa in atteggiamento affettuoso con la fidanzata Teresa.</a:t>
            </a:r>
          </a:p>
        </p:txBody>
      </p:sp>
      <p:pic>
        <p:nvPicPr>
          <p:cNvPr id="4" name="Immagine 3">
            <a:extLst>
              <a:ext uri="{FF2B5EF4-FFF2-40B4-BE49-F238E27FC236}">
                <a16:creationId xmlns:a16="http://schemas.microsoft.com/office/drawing/2014/main" id="{5D63CE55-A9CF-C429-4200-0062910E24D8}"/>
              </a:ext>
            </a:extLst>
          </p:cNvPr>
          <p:cNvPicPr>
            <a:picLocks noChangeAspect="1"/>
          </p:cNvPicPr>
          <p:nvPr/>
        </p:nvPicPr>
        <p:blipFill>
          <a:blip r:embed="rId2"/>
          <a:stretch>
            <a:fillRect/>
          </a:stretch>
        </p:blipFill>
        <p:spPr>
          <a:xfrm>
            <a:off x="485981" y="507307"/>
            <a:ext cx="8172038" cy="4833177"/>
          </a:xfrm>
          <a:prstGeom prst="rect">
            <a:avLst/>
          </a:prstGeom>
        </p:spPr>
      </p:pic>
    </p:spTree>
    <p:extLst>
      <p:ext uri="{BB962C8B-B14F-4D97-AF65-F5344CB8AC3E}">
        <p14:creationId xmlns:p14="http://schemas.microsoft.com/office/powerpoint/2010/main" val="435544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92765AB-7DBF-8189-D729-B8610AF3AC6D}"/>
              </a:ext>
            </a:extLst>
          </p:cNvPr>
          <p:cNvPicPr>
            <a:picLocks noChangeAspect="1"/>
          </p:cNvPicPr>
          <p:nvPr/>
        </p:nvPicPr>
        <p:blipFill>
          <a:blip r:embed="rId2"/>
          <a:stretch>
            <a:fillRect/>
          </a:stretch>
        </p:blipFill>
        <p:spPr>
          <a:xfrm>
            <a:off x="1320800" y="1412776"/>
            <a:ext cx="6502400" cy="3556000"/>
          </a:xfrm>
          <a:prstGeom prst="rect">
            <a:avLst/>
          </a:prstGeom>
        </p:spPr>
      </p:pic>
      <p:sp>
        <p:nvSpPr>
          <p:cNvPr id="5" name="Titolo 4">
            <a:extLst>
              <a:ext uri="{FF2B5EF4-FFF2-40B4-BE49-F238E27FC236}">
                <a16:creationId xmlns:a16="http://schemas.microsoft.com/office/drawing/2014/main" id="{860E14E3-D2B0-4EAE-5C84-60BD93B3DD5A}"/>
              </a:ext>
            </a:extLst>
          </p:cNvPr>
          <p:cNvSpPr>
            <a:spLocks noGrp="1"/>
          </p:cNvSpPr>
          <p:nvPr>
            <p:ph type="title"/>
          </p:nvPr>
        </p:nvSpPr>
        <p:spPr>
          <a:xfrm>
            <a:off x="1320800" y="4581128"/>
            <a:ext cx="6502400" cy="1728192"/>
          </a:xfrm>
        </p:spPr>
        <p:txBody>
          <a:bodyPr/>
          <a:lstStyle/>
          <a:p>
            <a:r>
              <a:rPr lang="it-IT" sz="1600" dirty="0">
                <a:solidFill>
                  <a:srgbClr val="860000"/>
                </a:solidFill>
              </a:rPr>
              <a:t>Teresa chiede aiuto per strada a Monsignor Colombo.</a:t>
            </a:r>
          </a:p>
        </p:txBody>
      </p:sp>
    </p:spTree>
    <p:extLst>
      <p:ext uri="{BB962C8B-B14F-4D97-AF65-F5344CB8AC3E}">
        <p14:creationId xmlns:p14="http://schemas.microsoft.com/office/powerpoint/2010/main" val="3399607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76B6CEB-2184-91B7-1BCF-8F234BAF5C7B}"/>
              </a:ext>
            </a:extLst>
          </p:cNvPr>
          <p:cNvPicPr>
            <a:picLocks noChangeAspect="1"/>
          </p:cNvPicPr>
          <p:nvPr/>
        </p:nvPicPr>
        <p:blipFill>
          <a:blip r:embed="rId2"/>
          <a:stretch>
            <a:fillRect/>
          </a:stretch>
        </p:blipFill>
        <p:spPr>
          <a:xfrm>
            <a:off x="685800" y="1052736"/>
            <a:ext cx="7772400" cy="4371975"/>
          </a:xfrm>
          <a:prstGeom prst="rect">
            <a:avLst/>
          </a:prstGeom>
        </p:spPr>
      </p:pic>
      <p:sp>
        <p:nvSpPr>
          <p:cNvPr id="4" name="Titolo 3">
            <a:extLst>
              <a:ext uri="{FF2B5EF4-FFF2-40B4-BE49-F238E27FC236}">
                <a16:creationId xmlns:a16="http://schemas.microsoft.com/office/drawing/2014/main" id="{9668C960-686B-0299-8D21-728B621C7DD2}"/>
              </a:ext>
            </a:extLst>
          </p:cNvPr>
          <p:cNvSpPr>
            <a:spLocks noGrp="1"/>
          </p:cNvSpPr>
          <p:nvPr>
            <p:ph type="title"/>
          </p:nvPr>
        </p:nvSpPr>
        <p:spPr>
          <a:xfrm>
            <a:off x="685800" y="5157192"/>
            <a:ext cx="7772400" cy="1296143"/>
          </a:xfrm>
        </p:spPr>
        <p:txBody>
          <a:bodyPr/>
          <a:lstStyle/>
          <a:p>
            <a:r>
              <a:rPr lang="it-IT" sz="1600" dirty="0">
                <a:solidFill>
                  <a:srgbClr val="860000"/>
                </a:solidFill>
              </a:rPr>
              <a:t>Monsignor Colombo che risponde a Teresa per le strade di Roma. </a:t>
            </a:r>
          </a:p>
        </p:txBody>
      </p:sp>
    </p:spTree>
    <p:extLst>
      <p:ext uri="{BB962C8B-B14F-4D97-AF65-F5344CB8AC3E}">
        <p14:creationId xmlns:p14="http://schemas.microsoft.com/office/powerpoint/2010/main" val="3952384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527D868-5006-D658-C24B-DD8A7D5A5752}"/>
              </a:ext>
            </a:extLst>
          </p:cNvPr>
          <p:cNvPicPr>
            <a:picLocks noChangeAspect="1"/>
          </p:cNvPicPr>
          <p:nvPr/>
        </p:nvPicPr>
        <p:blipFill>
          <a:blip r:embed="rId2"/>
          <a:stretch>
            <a:fillRect/>
          </a:stretch>
        </p:blipFill>
        <p:spPr>
          <a:xfrm>
            <a:off x="1043608" y="1700808"/>
            <a:ext cx="7381063" cy="5498138"/>
          </a:xfrm>
          <a:prstGeom prst="rect">
            <a:avLst/>
          </a:prstGeom>
        </p:spPr>
      </p:pic>
    </p:spTree>
    <p:extLst>
      <p:ext uri="{BB962C8B-B14F-4D97-AF65-F5344CB8AC3E}">
        <p14:creationId xmlns:p14="http://schemas.microsoft.com/office/powerpoint/2010/main" val="3413425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CC1452B-A9CC-0644-B070-C9AA73383AEB}"/>
              </a:ext>
            </a:extLst>
          </p:cNvPr>
          <p:cNvSpPr>
            <a:spLocks noGrp="1"/>
          </p:cNvSpPr>
          <p:nvPr>
            <p:ph type="title"/>
          </p:nvPr>
        </p:nvSpPr>
        <p:spPr>
          <a:xfrm>
            <a:off x="457200" y="5270829"/>
            <a:ext cx="8135938" cy="1254515"/>
          </a:xfrm>
        </p:spPr>
        <p:txBody>
          <a:bodyPr/>
          <a:lstStyle/>
          <a:p>
            <a:r>
              <a:rPr lang="it-IT" sz="1600" dirty="0">
                <a:solidFill>
                  <a:srgbClr val="944D16"/>
                </a:solidFill>
              </a:rPr>
              <a:t>Monsignor Colombo ospita la Contessa a casa sua davanti al focolare. </a:t>
            </a:r>
          </a:p>
        </p:txBody>
      </p:sp>
      <p:pic>
        <p:nvPicPr>
          <p:cNvPr id="5" name="Immagine 4">
            <a:extLst>
              <a:ext uri="{FF2B5EF4-FFF2-40B4-BE49-F238E27FC236}">
                <a16:creationId xmlns:a16="http://schemas.microsoft.com/office/drawing/2014/main" id="{D85001D5-EF9F-BE66-FE48-AD549B0A4D1C}"/>
              </a:ext>
            </a:extLst>
          </p:cNvPr>
          <p:cNvPicPr>
            <a:picLocks noChangeAspect="1"/>
          </p:cNvPicPr>
          <p:nvPr/>
        </p:nvPicPr>
        <p:blipFill>
          <a:blip r:embed="rId2"/>
          <a:stretch>
            <a:fillRect/>
          </a:stretch>
        </p:blipFill>
        <p:spPr>
          <a:xfrm>
            <a:off x="683568" y="1392186"/>
            <a:ext cx="7535034" cy="4073628"/>
          </a:xfrm>
          <a:prstGeom prst="rect">
            <a:avLst/>
          </a:prstGeom>
        </p:spPr>
      </p:pic>
    </p:spTree>
    <p:extLst>
      <p:ext uri="{BB962C8B-B14F-4D97-AF65-F5344CB8AC3E}">
        <p14:creationId xmlns:p14="http://schemas.microsoft.com/office/powerpoint/2010/main" val="1680931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E3B5C-0AEF-DB38-D962-43BFE84F2246}"/>
              </a:ext>
            </a:extLst>
          </p:cNvPr>
          <p:cNvSpPr>
            <a:spLocks noGrp="1"/>
          </p:cNvSpPr>
          <p:nvPr>
            <p:ph type="title"/>
          </p:nvPr>
        </p:nvSpPr>
        <p:spPr>
          <a:xfrm>
            <a:off x="457200" y="5805264"/>
            <a:ext cx="8135938" cy="1052736"/>
          </a:xfrm>
        </p:spPr>
        <p:txBody>
          <a:bodyPr/>
          <a:lstStyle/>
          <a:p>
            <a:r>
              <a:rPr lang="it-IT" sz="1600" dirty="0">
                <a:solidFill>
                  <a:srgbClr val="944D16"/>
                </a:solidFill>
              </a:rPr>
              <a:t>Veduta di Piazza San Pietro in un pastello del 1869.</a:t>
            </a:r>
          </a:p>
        </p:txBody>
      </p:sp>
      <p:pic>
        <p:nvPicPr>
          <p:cNvPr id="4" name="Immagine 3">
            <a:extLst>
              <a:ext uri="{FF2B5EF4-FFF2-40B4-BE49-F238E27FC236}">
                <a16:creationId xmlns:a16="http://schemas.microsoft.com/office/drawing/2014/main" id="{3C35766D-BAC7-A580-382D-55C7329D7FF0}"/>
              </a:ext>
            </a:extLst>
          </p:cNvPr>
          <p:cNvPicPr>
            <a:picLocks noChangeAspect="1"/>
          </p:cNvPicPr>
          <p:nvPr/>
        </p:nvPicPr>
        <p:blipFill>
          <a:blip r:embed="rId2"/>
          <a:stretch>
            <a:fillRect/>
          </a:stretch>
        </p:blipFill>
        <p:spPr>
          <a:xfrm>
            <a:off x="994532" y="476672"/>
            <a:ext cx="7061274" cy="5472142"/>
          </a:xfrm>
          <a:prstGeom prst="rect">
            <a:avLst/>
          </a:prstGeom>
        </p:spPr>
      </p:pic>
    </p:spTree>
    <p:extLst>
      <p:ext uri="{BB962C8B-B14F-4D97-AF65-F5344CB8AC3E}">
        <p14:creationId xmlns:p14="http://schemas.microsoft.com/office/powerpoint/2010/main" val="481996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8438E84-37DD-DAAD-BAF3-6827966C7DA1}"/>
              </a:ext>
            </a:extLst>
          </p:cNvPr>
          <p:cNvPicPr>
            <a:picLocks noChangeAspect="1"/>
          </p:cNvPicPr>
          <p:nvPr/>
        </p:nvPicPr>
        <p:blipFill>
          <a:blip r:embed="rId2"/>
          <a:stretch>
            <a:fillRect/>
          </a:stretch>
        </p:blipFill>
        <p:spPr>
          <a:xfrm>
            <a:off x="539552" y="1323966"/>
            <a:ext cx="7893876" cy="4210067"/>
          </a:xfrm>
          <a:prstGeom prst="rect">
            <a:avLst/>
          </a:prstGeom>
        </p:spPr>
      </p:pic>
    </p:spTree>
    <p:extLst>
      <p:ext uri="{BB962C8B-B14F-4D97-AF65-F5344CB8AC3E}">
        <p14:creationId xmlns:p14="http://schemas.microsoft.com/office/powerpoint/2010/main" val="3394181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54E116-E1F3-1B45-97E8-81314996F701}"/>
              </a:ext>
            </a:extLst>
          </p:cNvPr>
          <p:cNvSpPr>
            <a:spLocks noGrp="1"/>
          </p:cNvSpPr>
          <p:nvPr>
            <p:ph type="title"/>
          </p:nvPr>
        </p:nvSpPr>
        <p:spPr>
          <a:xfrm>
            <a:off x="467544" y="4869160"/>
            <a:ext cx="8136904" cy="1988840"/>
          </a:xfrm>
        </p:spPr>
        <p:txBody>
          <a:bodyPr/>
          <a:lstStyle/>
          <a:p>
            <a:r>
              <a:rPr lang="it-IT" sz="16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Serafino Barisan, il caustico domestico veneto, </a:t>
            </a:r>
            <a:r>
              <a:rPr lang="it-IT" sz="1600" dirty="0">
                <a:solidFill>
                  <a:srgbClr val="860000"/>
                </a:solidFill>
                <a:latin typeface="Geneva" panose="020B0503030404040204" pitchFamily="34" charset="0"/>
                <a:ea typeface="Calibri" panose="020F0502020204030204" pitchFamily="34" charset="0"/>
                <a:cs typeface="Times New Roman" panose="02020603050405020304" pitchFamily="18" charset="0"/>
              </a:rPr>
              <a:t>il bravissimo attore </a:t>
            </a:r>
            <a:r>
              <a:rPr lang="it-IT" sz="16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Carlo Bagno</a:t>
            </a:r>
            <a:r>
              <a:rPr lang="it-IT" sz="1600" dirty="0">
                <a:solidFill>
                  <a:srgbClr val="5B9BD5"/>
                </a:solidFill>
                <a:effectLst/>
                <a:latin typeface="Geneva" panose="020B0503030404040204" pitchFamily="34" charset="0"/>
                <a:ea typeface="Calibri" panose="020F0502020204030204" pitchFamily="34" charset="0"/>
                <a:cs typeface="Times New Roman" panose="02020603050405020304" pitchFamily="18" charset="0"/>
              </a:rPr>
              <a:t>.</a:t>
            </a:r>
            <a:r>
              <a:rPr lang="it-IT" sz="1600" dirty="0">
                <a:effectLst/>
              </a:rPr>
              <a:t> </a:t>
            </a:r>
            <a:endParaRPr lang="it-IT" sz="1600" dirty="0">
              <a:solidFill>
                <a:srgbClr val="002060"/>
              </a:solidFill>
            </a:endParaRPr>
          </a:p>
        </p:txBody>
      </p:sp>
      <p:pic>
        <p:nvPicPr>
          <p:cNvPr id="3" name="Immagine 2">
            <a:extLst>
              <a:ext uri="{FF2B5EF4-FFF2-40B4-BE49-F238E27FC236}">
                <a16:creationId xmlns:a16="http://schemas.microsoft.com/office/drawing/2014/main" id="{A57A4CBC-FD4E-5EF4-CC5E-FB84307D53F8}"/>
              </a:ext>
            </a:extLst>
          </p:cNvPr>
          <p:cNvPicPr>
            <a:picLocks noChangeAspect="1"/>
          </p:cNvPicPr>
          <p:nvPr/>
        </p:nvPicPr>
        <p:blipFill>
          <a:blip r:embed="rId2"/>
          <a:stretch>
            <a:fillRect/>
          </a:stretch>
        </p:blipFill>
        <p:spPr>
          <a:xfrm>
            <a:off x="685800" y="1124744"/>
            <a:ext cx="7772400" cy="4210050"/>
          </a:xfrm>
          <a:prstGeom prst="rect">
            <a:avLst/>
          </a:prstGeom>
        </p:spPr>
      </p:pic>
    </p:spTree>
    <p:extLst>
      <p:ext uri="{BB962C8B-B14F-4D97-AF65-F5344CB8AC3E}">
        <p14:creationId xmlns:p14="http://schemas.microsoft.com/office/powerpoint/2010/main" val="628396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6EE68-FF4D-CB4A-BE68-792FD2932AF6}"/>
              </a:ext>
            </a:extLst>
          </p:cNvPr>
          <p:cNvSpPr>
            <a:spLocks noGrp="1"/>
          </p:cNvSpPr>
          <p:nvPr>
            <p:ph type="title"/>
          </p:nvPr>
        </p:nvSpPr>
        <p:spPr>
          <a:xfrm>
            <a:off x="1102282" y="4725144"/>
            <a:ext cx="6939438" cy="2132856"/>
          </a:xfrm>
        </p:spPr>
        <p:txBody>
          <a:bodyPr/>
          <a:lstStyle/>
          <a:p>
            <a:r>
              <a:rPr lang="it-IT" sz="1600" dirty="0">
                <a:solidFill>
                  <a:srgbClr val="F9C309"/>
                </a:solidFill>
              </a:rPr>
              <a:t>Monsignor Colombo con il suo perpetuo veneto, Serafino Barisan.</a:t>
            </a:r>
          </a:p>
        </p:txBody>
      </p:sp>
      <p:pic>
        <p:nvPicPr>
          <p:cNvPr id="5" name="Immagine 4">
            <a:extLst>
              <a:ext uri="{FF2B5EF4-FFF2-40B4-BE49-F238E27FC236}">
                <a16:creationId xmlns:a16="http://schemas.microsoft.com/office/drawing/2014/main" id="{5782E5F9-365E-32DB-EFC3-88AECCB49A2F}"/>
              </a:ext>
            </a:extLst>
          </p:cNvPr>
          <p:cNvPicPr>
            <a:picLocks noChangeAspect="1"/>
          </p:cNvPicPr>
          <p:nvPr/>
        </p:nvPicPr>
        <p:blipFill>
          <a:blip r:embed="rId2"/>
          <a:stretch>
            <a:fillRect/>
          </a:stretch>
        </p:blipFill>
        <p:spPr>
          <a:xfrm>
            <a:off x="1102281" y="548680"/>
            <a:ext cx="6939438" cy="4684120"/>
          </a:xfrm>
          <a:prstGeom prst="rect">
            <a:avLst/>
          </a:prstGeom>
        </p:spPr>
      </p:pic>
    </p:spTree>
    <p:extLst>
      <p:ext uri="{BB962C8B-B14F-4D97-AF65-F5344CB8AC3E}">
        <p14:creationId xmlns:p14="http://schemas.microsoft.com/office/powerpoint/2010/main" val="125178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lombo e il perpetuo in camera.mp4">
            <a:hlinkClick r:id="" action="ppaction://media"/>
            <a:extLst>
              <a:ext uri="{FF2B5EF4-FFF2-40B4-BE49-F238E27FC236}">
                <a16:creationId xmlns:a16="http://schemas.microsoft.com/office/drawing/2014/main" id="{D3806520-5D36-893C-8E81-A133E756E3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30645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4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FFBF0FD-6891-ED61-B473-CF87F76A9C30}"/>
              </a:ext>
            </a:extLst>
          </p:cNvPr>
          <p:cNvPicPr>
            <a:picLocks noChangeAspect="1"/>
          </p:cNvPicPr>
          <p:nvPr/>
        </p:nvPicPr>
        <p:blipFill>
          <a:blip r:embed="rId2"/>
          <a:stretch>
            <a:fillRect/>
          </a:stretch>
        </p:blipFill>
        <p:spPr>
          <a:xfrm>
            <a:off x="2267744" y="641867"/>
            <a:ext cx="4608512" cy="6216133"/>
          </a:xfrm>
          <a:prstGeom prst="rect">
            <a:avLst/>
          </a:prstGeom>
        </p:spPr>
      </p:pic>
    </p:spTree>
    <p:extLst>
      <p:ext uri="{BB962C8B-B14F-4D97-AF65-F5344CB8AC3E}">
        <p14:creationId xmlns:p14="http://schemas.microsoft.com/office/powerpoint/2010/main" val="1551689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CE1AEE4-10F4-F24E-8F50-B8E58261D7D0}"/>
              </a:ext>
            </a:extLst>
          </p:cNvPr>
          <p:cNvSpPr>
            <a:spLocks noGrp="1"/>
          </p:cNvSpPr>
          <p:nvPr>
            <p:ph type="title"/>
          </p:nvPr>
        </p:nvSpPr>
        <p:spPr>
          <a:xfrm>
            <a:off x="457200" y="5362441"/>
            <a:ext cx="8135938" cy="1495559"/>
          </a:xfrm>
        </p:spPr>
        <p:txBody>
          <a:bodyPr/>
          <a:lstStyle/>
          <a:p>
            <a:r>
              <a:rPr lang="it-IT" sz="1600" i="1" dirty="0">
                <a:solidFill>
                  <a:srgbClr val="C00000"/>
                </a:solidFill>
              </a:rPr>
              <a:t>«Ma il pascolo è del Signore»</a:t>
            </a:r>
            <a:endParaRPr lang="it-IT" sz="1600" i="1" dirty="0"/>
          </a:p>
        </p:txBody>
      </p:sp>
      <p:pic>
        <p:nvPicPr>
          <p:cNvPr id="4" name="Immagine 3">
            <a:extLst>
              <a:ext uri="{FF2B5EF4-FFF2-40B4-BE49-F238E27FC236}">
                <a16:creationId xmlns:a16="http://schemas.microsoft.com/office/drawing/2014/main" id="{5343A329-7691-184D-B491-B7DA2BD54155}"/>
              </a:ext>
            </a:extLst>
          </p:cNvPr>
          <p:cNvPicPr>
            <a:picLocks noChangeAspect="1"/>
          </p:cNvPicPr>
          <p:nvPr/>
        </p:nvPicPr>
        <p:blipFill>
          <a:blip r:embed="rId2">
            <a:lum/>
            <a:alphaModFix/>
          </a:blip>
          <a:srcRect/>
          <a:stretch>
            <a:fillRect/>
          </a:stretch>
        </p:blipFill>
        <p:spPr bwMode="auto">
          <a:xfrm>
            <a:off x="842190" y="1124744"/>
            <a:ext cx="7365958"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2" name="Immagine 1">
            <a:extLst>
              <a:ext uri="{FF2B5EF4-FFF2-40B4-BE49-F238E27FC236}">
                <a16:creationId xmlns:a16="http://schemas.microsoft.com/office/drawing/2014/main" id="{658E67E4-D69B-8DDD-16C7-65F623D6378C}"/>
              </a:ext>
            </a:extLst>
          </p:cNvPr>
          <p:cNvPicPr>
            <a:picLocks noChangeAspect="1"/>
          </p:cNvPicPr>
          <p:nvPr/>
        </p:nvPicPr>
        <p:blipFill>
          <a:blip r:embed="rId3"/>
          <a:stretch>
            <a:fillRect/>
          </a:stretch>
        </p:blipFill>
        <p:spPr>
          <a:xfrm>
            <a:off x="1214966" y="908720"/>
            <a:ext cx="6714068" cy="4453721"/>
          </a:xfrm>
          <a:prstGeom prst="rect">
            <a:avLst/>
          </a:prstGeom>
        </p:spPr>
      </p:pic>
    </p:spTree>
    <p:extLst>
      <p:ext uri="{BB962C8B-B14F-4D97-AF65-F5344CB8AC3E}">
        <p14:creationId xmlns:p14="http://schemas.microsoft.com/office/powerpoint/2010/main" val="3318063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A5170E-8C62-64B5-F6F9-97700FEAC104}"/>
              </a:ext>
            </a:extLst>
          </p:cNvPr>
          <p:cNvSpPr>
            <a:spLocks noGrp="1"/>
          </p:cNvSpPr>
          <p:nvPr>
            <p:ph type="title"/>
          </p:nvPr>
        </p:nvSpPr>
        <p:spPr>
          <a:xfrm>
            <a:off x="1343641" y="5229200"/>
            <a:ext cx="6456718" cy="1628800"/>
          </a:xfrm>
        </p:spPr>
        <p:txBody>
          <a:bodyPr/>
          <a:lstStyle/>
          <a:p>
            <a:r>
              <a:rPr lang="it-IT" sz="1600" dirty="0">
                <a:solidFill>
                  <a:srgbClr val="860000"/>
                </a:solidFill>
              </a:rPr>
              <a:t>Il perpetuo in atteggiamento consolatorio con Monsignore.</a:t>
            </a:r>
          </a:p>
        </p:txBody>
      </p:sp>
      <p:pic>
        <p:nvPicPr>
          <p:cNvPr id="3" name="Immagine 2">
            <a:extLst>
              <a:ext uri="{FF2B5EF4-FFF2-40B4-BE49-F238E27FC236}">
                <a16:creationId xmlns:a16="http://schemas.microsoft.com/office/drawing/2014/main" id="{CA02C6A5-788F-ADE6-643D-ADB6830E0311}"/>
              </a:ext>
            </a:extLst>
          </p:cNvPr>
          <p:cNvPicPr>
            <a:picLocks noChangeAspect="1"/>
          </p:cNvPicPr>
          <p:nvPr/>
        </p:nvPicPr>
        <p:blipFill>
          <a:blip r:embed="rId2"/>
          <a:stretch>
            <a:fillRect/>
          </a:stretch>
        </p:blipFill>
        <p:spPr>
          <a:xfrm>
            <a:off x="1343641" y="746703"/>
            <a:ext cx="6456717" cy="4842537"/>
          </a:xfrm>
          <a:prstGeom prst="rect">
            <a:avLst/>
          </a:prstGeom>
        </p:spPr>
      </p:pic>
    </p:spTree>
    <p:extLst>
      <p:ext uri="{BB962C8B-B14F-4D97-AF65-F5344CB8AC3E}">
        <p14:creationId xmlns:p14="http://schemas.microsoft.com/office/powerpoint/2010/main" val="2270208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 pascolo è del Signore.mp4">
            <a:hlinkClick r:id="" action="ppaction://media"/>
            <a:extLst>
              <a:ext uri="{FF2B5EF4-FFF2-40B4-BE49-F238E27FC236}">
                <a16:creationId xmlns:a16="http://schemas.microsoft.com/office/drawing/2014/main" id="{6A2C3453-8F18-6466-EBB5-F794B95BA1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28428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ADA1296-8BD9-CCD5-118C-FCD9A06D6E32}"/>
              </a:ext>
            </a:extLst>
          </p:cNvPr>
          <p:cNvPicPr>
            <a:picLocks noChangeAspect="1"/>
          </p:cNvPicPr>
          <p:nvPr/>
        </p:nvPicPr>
        <p:blipFill>
          <a:blip r:embed="rId2"/>
          <a:stretch>
            <a:fillRect/>
          </a:stretch>
        </p:blipFill>
        <p:spPr>
          <a:xfrm>
            <a:off x="827584" y="1268760"/>
            <a:ext cx="7488832" cy="3744416"/>
          </a:xfrm>
          <a:prstGeom prst="rect">
            <a:avLst/>
          </a:prstGeom>
        </p:spPr>
      </p:pic>
      <p:sp>
        <p:nvSpPr>
          <p:cNvPr id="6" name="Titolo 5">
            <a:extLst>
              <a:ext uri="{FF2B5EF4-FFF2-40B4-BE49-F238E27FC236}">
                <a16:creationId xmlns:a16="http://schemas.microsoft.com/office/drawing/2014/main" id="{A105152A-C255-FE3D-3BB4-BCBF51BEFA01}"/>
              </a:ext>
            </a:extLst>
          </p:cNvPr>
          <p:cNvSpPr>
            <a:spLocks noGrp="1"/>
          </p:cNvSpPr>
          <p:nvPr>
            <p:ph type="title"/>
          </p:nvPr>
        </p:nvSpPr>
        <p:spPr>
          <a:xfrm>
            <a:off x="827584" y="5013176"/>
            <a:ext cx="7488832" cy="1224136"/>
          </a:xfrm>
        </p:spPr>
        <p:txBody>
          <a:bodyPr/>
          <a:lstStyle/>
          <a:p>
            <a:r>
              <a:rPr lang="it-IT" sz="1600" dirty="0">
                <a:solidFill>
                  <a:srgbClr val="C00000"/>
                </a:solidFill>
              </a:rPr>
              <a:t>Monsignor Colombo durante l’arringa davanti alla Sacra Consulta.</a:t>
            </a:r>
          </a:p>
        </p:txBody>
      </p:sp>
    </p:spTree>
    <p:extLst>
      <p:ext uri="{BB962C8B-B14F-4D97-AF65-F5344CB8AC3E}">
        <p14:creationId xmlns:p14="http://schemas.microsoft.com/office/powerpoint/2010/main" val="3371079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398F5C6-D378-B292-7762-CA84FC7EFA22}"/>
              </a:ext>
            </a:extLst>
          </p:cNvPr>
          <p:cNvPicPr>
            <a:picLocks noChangeAspect="1"/>
          </p:cNvPicPr>
          <p:nvPr/>
        </p:nvPicPr>
        <p:blipFill>
          <a:blip r:embed="rId2"/>
          <a:stretch>
            <a:fillRect/>
          </a:stretch>
        </p:blipFill>
        <p:spPr>
          <a:xfrm>
            <a:off x="220633" y="1124744"/>
            <a:ext cx="8702734" cy="4895288"/>
          </a:xfrm>
          <a:prstGeom prst="rect">
            <a:avLst/>
          </a:prstGeom>
        </p:spPr>
      </p:pic>
    </p:spTree>
    <p:extLst>
      <p:ext uri="{BB962C8B-B14F-4D97-AF65-F5344CB8AC3E}">
        <p14:creationId xmlns:p14="http://schemas.microsoft.com/office/powerpoint/2010/main" val="1755290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6D5E9AD-9323-1F42-BEF9-31612EBEF26D}"/>
              </a:ext>
            </a:extLst>
          </p:cNvPr>
          <p:cNvSpPr>
            <a:spLocks noGrp="1"/>
          </p:cNvSpPr>
          <p:nvPr>
            <p:ph type="title"/>
          </p:nvPr>
        </p:nvSpPr>
        <p:spPr>
          <a:xfrm>
            <a:off x="2915816" y="4869160"/>
            <a:ext cx="3672408" cy="1988840"/>
          </a:xfrm>
        </p:spPr>
        <p:txBody>
          <a:bodyPr/>
          <a:lstStyle/>
          <a:p>
            <a:r>
              <a:rPr lang="it-IT" sz="1600" dirty="0">
                <a:solidFill>
                  <a:srgbClr val="944D16"/>
                </a:solidFill>
              </a:rPr>
              <a:t>I due «dinamitardi» </a:t>
            </a:r>
            <a:br>
              <a:rPr lang="it-IT" sz="1600" dirty="0">
                <a:solidFill>
                  <a:srgbClr val="944D16"/>
                </a:solidFill>
              </a:rPr>
            </a:br>
            <a:r>
              <a:rPr lang="it-IT" sz="1600" dirty="0">
                <a:solidFill>
                  <a:srgbClr val="944D16"/>
                </a:solidFill>
              </a:rPr>
              <a:t>Gaetano Tognetti e Giuseppe Monti.</a:t>
            </a:r>
          </a:p>
        </p:txBody>
      </p:sp>
      <p:pic>
        <p:nvPicPr>
          <p:cNvPr id="2" name="Immagine 1">
            <a:extLst>
              <a:ext uri="{FF2B5EF4-FFF2-40B4-BE49-F238E27FC236}">
                <a16:creationId xmlns:a16="http://schemas.microsoft.com/office/drawing/2014/main" id="{315273B4-ED4A-99B4-48E1-8F7F628C9086}"/>
              </a:ext>
            </a:extLst>
          </p:cNvPr>
          <p:cNvPicPr>
            <a:picLocks noChangeAspect="1"/>
          </p:cNvPicPr>
          <p:nvPr/>
        </p:nvPicPr>
        <p:blipFill>
          <a:blip r:embed="rId2"/>
          <a:stretch>
            <a:fillRect/>
          </a:stretch>
        </p:blipFill>
        <p:spPr>
          <a:xfrm>
            <a:off x="2915816" y="620688"/>
            <a:ext cx="3672408" cy="4953481"/>
          </a:xfrm>
          <a:prstGeom prst="rect">
            <a:avLst/>
          </a:prstGeom>
        </p:spPr>
      </p:pic>
    </p:spTree>
    <p:extLst>
      <p:ext uri="{BB962C8B-B14F-4D97-AF65-F5344CB8AC3E}">
        <p14:creationId xmlns:p14="http://schemas.microsoft.com/office/powerpoint/2010/main" val="1682419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5FEE07B-2634-C52F-CAF6-57BF23256381}"/>
              </a:ext>
            </a:extLst>
          </p:cNvPr>
          <p:cNvPicPr>
            <a:picLocks noChangeAspect="1"/>
          </p:cNvPicPr>
          <p:nvPr/>
        </p:nvPicPr>
        <p:blipFill>
          <a:blip r:embed="rId2"/>
          <a:stretch>
            <a:fillRect/>
          </a:stretch>
        </p:blipFill>
        <p:spPr>
          <a:xfrm>
            <a:off x="778274" y="1219995"/>
            <a:ext cx="7587452" cy="4418010"/>
          </a:xfrm>
          <a:prstGeom prst="rect">
            <a:avLst/>
          </a:prstGeom>
        </p:spPr>
      </p:pic>
    </p:spTree>
    <p:extLst>
      <p:ext uri="{BB962C8B-B14F-4D97-AF65-F5344CB8AC3E}">
        <p14:creationId xmlns:p14="http://schemas.microsoft.com/office/powerpoint/2010/main" val="1516131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2A02A8F-56EF-408E-49C2-C5349A985A54}"/>
              </a:ext>
            </a:extLst>
          </p:cNvPr>
          <p:cNvPicPr>
            <a:picLocks noChangeAspect="1"/>
          </p:cNvPicPr>
          <p:nvPr/>
        </p:nvPicPr>
        <p:blipFill>
          <a:blip r:embed="rId2"/>
          <a:stretch>
            <a:fillRect/>
          </a:stretch>
        </p:blipFill>
        <p:spPr>
          <a:xfrm>
            <a:off x="611560" y="1628800"/>
            <a:ext cx="8082898" cy="4310879"/>
          </a:xfrm>
          <a:prstGeom prst="rect">
            <a:avLst/>
          </a:prstGeom>
        </p:spPr>
      </p:pic>
    </p:spTree>
    <p:extLst>
      <p:ext uri="{BB962C8B-B14F-4D97-AF65-F5344CB8AC3E}">
        <p14:creationId xmlns:p14="http://schemas.microsoft.com/office/powerpoint/2010/main" val="503043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3524799F-9FB0-3064-B8EE-84D97C8C2374}"/>
              </a:ext>
            </a:extLst>
          </p:cNvPr>
          <p:cNvSpPr>
            <a:spLocks noGrp="1"/>
          </p:cNvSpPr>
          <p:nvPr>
            <p:ph type="title"/>
          </p:nvPr>
        </p:nvSpPr>
        <p:spPr>
          <a:xfrm>
            <a:off x="1200213" y="5157192"/>
            <a:ext cx="6684155" cy="1700808"/>
          </a:xfrm>
        </p:spPr>
        <p:txBody>
          <a:bodyPr/>
          <a:lstStyle/>
          <a:p>
            <a:r>
              <a:rPr lang="it-IT" sz="1600" dirty="0">
                <a:solidFill>
                  <a:srgbClr val="C00000"/>
                </a:solidFill>
              </a:rPr>
              <a:t>Monsignor Colombo sveglia uno degli anziani vescovi addormentato.</a:t>
            </a:r>
          </a:p>
        </p:txBody>
      </p:sp>
      <p:pic>
        <p:nvPicPr>
          <p:cNvPr id="5" name="Immagine 4">
            <a:extLst>
              <a:ext uri="{FF2B5EF4-FFF2-40B4-BE49-F238E27FC236}">
                <a16:creationId xmlns:a16="http://schemas.microsoft.com/office/drawing/2014/main" id="{56524C83-693A-93E3-606C-EAF8C56E7E58}"/>
              </a:ext>
            </a:extLst>
          </p:cNvPr>
          <p:cNvPicPr>
            <a:picLocks noChangeAspect="1"/>
          </p:cNvPicPr>
          <p:nvPr/>
        </p:nvPicPr>
        <p:blipFill>
          <a:blip r:embed="rId2"/>
          <a:stretch>
            <a:fillRect/>
          </a:stretch>
        </p:blipFill>
        <p:spPr>
          <a:xfrm>
            <a:off x="1200213" y="476672"/>
            <a:ext cx="6684155" cy="5072601"/>
          </a:xfrm>
          <a:prstGeom prst="rect">
            <a:avLst/>
          </a:prstGeom>
        </p:spPr>
      </p:pic>
    </p:spTree>
    <p:extLst>
      <p:ext uri="{BB962C8B-B14F-4D97-AF65-F5344CB8AC3E}">
        <p14:creationId xmlns:p14="http://schemas.microsoft.com/office/powerpoint/2010/main" val="15066776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rringa di Mons. Colombo.mp4">
            <a:hlinkClick r:id="" action="ppaction://media"/>
            <a:extLst>
              <a:ext uri="{FF2B5EF4-FFF2-40B4-BE49-F238E27FC236}">
                <a16:creationId xmlns:a16="http://schemas.microsoft.com/office/drawing/2014/main" id="{7089BD43-26A6-77E2-3DE1-51305AC92B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303172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1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68DB2D9-24AC-1AAF-A6A8-418F6EA24233}"/>
              </a:ext>
            </a:extLst>
          </p:cNvPr>
          <p:cNvPicPr>
            <a:picLocks noChangeAspect="1"/>
          </p:cNvPicPr>
          <p:nvPr/>
        </p:nvPicPr>
        <p:blipFill>
          <a:blip r:embed="rId2"/>
          <a:stretch>
            <a:fillRect/>
          </a:stretch>
        </p:blipFill>
        <p:spPr>
          <a:xfrm>
            <a:off x="2483768" y="89248"/>
            <a:ext cx="4104456" cy="6768752"/>
          </a:xfrm>
          <a:prstGeom prst="rect">
            <a:avLst/>
          </a:prstGeom>
        </p:spPr>
      </p:pic>
    </p:spTree>
    <p:extLst>
      <p:ext uri="{BB962C8B-B14F-4D97-AF65-F5344CB8AC3E}">
        <p14:creationId xmlns:p14="http://schemas.microsoft.com/office/powerpoint/2010/main" val="18212850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ED58DA-6188-D61A-9135-283B37BA4AB5}"/>
              </a:ext>
            </a:extLst>
          </p:cNvPr>
          <p:cNvSpPr>
            <a:spLocks noGrp="1"/>
          </p:cNvSpPr>
          <p:nvPr>
            <p:ph type="title"/>
          </p:nvPr>
        </p:nvSpPr>
        <p:spPr>
          <a:xfrm>
            <a:off x="508000" y="5085184"/>
            <a:ext cx="7772400" cy="1772816"/>
          </a:xfrm>
        </p:spPr>
        <p:txBody>
          <a:bodyPr/>
          <a:lstStyle/>
          <a:p>
            <a:r>
              <a:rPr lang="it-IT" sz="1600" dirty="0">
                <a:solidFill>
                  <a:srgbClr val="860000"/>
                </a:solidFill>
              </a:rPr>
              <a:t>Monsignore consegna la pistola al figlio Cesare.</a:t>
            </a:r>
          </a:p>
        </p:txBody>
      </p:sp>
      <p:pic>
        <p:nvPicPr>
          <p:cNvPr id="4" name="Immagine 3">
            <a:extLst>
              <a:ext uri="{FF2B5EF4-FFF2-40B4-BE49-F238E27FC236}">
                <a16:creationId xmlns:a16="http://schemas.microsoft.com/office/drawing/2014/main" id="{EB9207F5-33B1-7109-5053-0024DCFBD292}"/>
              </a:ext>
            </a:extLst>
          </p:cNvPr>
          <p:cNvPicPr>
            <a:picLocks noChangeAspect="1"/>
          </p:cNvPicPr>
          <p:nvPr/>
        </p:nvPicPr>
        <p:blipFill>
          <a:blip r:embed="rId2"/>
          <a:stretch>
            <a:fillRect/>
          </a:stretch>
        </p:blipFill>
        <p:spPr>
          <a:xfrm>
            <a:off x="508000" y="1143000"/>
            <a:ext cx="7772400" cy="4371975"/>
          </a:xfrm>
          <a:prstGeom prst="rect">
            <a:avLst/>
          </a:prstGeom>
        </p:spPr>
      </p:pic>
    </p:spTree>
    <p:extLst>
      <p:ext uri="{BB962C8B-B14F-4D97-AF65-F5344CB8AC3E}">
        <p14:creationId xmlns:p14="http://schemas.microsoft.com/office/powerpoint/2010/main" val="34291679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7F59B2-BCA0-A642-B409-A7411476997A}"/>
              </a:ext>
            </a:extLst>
          </p:cNvPr>
          <p:cNvSpPr>
            <a:spLocks noGrp="1"/>
          </p:cNvSpPr>
          <p:nvPr>
            <p:ph type="title"/>
          </p:nvPr>
        </p:nvSpPr>
        <p:spPr>
          <a:xfrm>
            <a:off x="1225550" y="4725144"/>
            <a:ext cx="6692900" cy="2132856"/>
          </a:xfrm>
        </p:spPr>
        <p:txBody>
          <a:bodyPr/>
          <a:lstStyle/>
          <a:p>
            <a:r>
              <a:rPr lang="it-IT" sz="1600" dirty="0">
                <a:solidFill>
                  <a:srgbClr val="944D16"/>
                </a:solidFill>
                <a:latin typeface="Geneva" pitchFamily="34"/>
              </a:rPr>
              <a:t>Momento drammatico tra figlio e padre.</a:t>
            </a:r>
            <a:endParaRPr lang="it-IT" sz="1600" dirty="0">
              <a:solidFill>
                <a:srgbClr val="944D16"/>
              </a:solidFill>
            </a:endParaRPr>
          </a:p>
        </p:txBody>
      </p:sp>
      <p:pic>
        <p:nvPicPr>
          <p:cNvPr id="3" name="Immagine 2">
            <a:extLst>
              <a:ext uri="{FF2B5EF4-FFF2-40B4-BE49-F238E27FC236}">
                <a16:creationId xmlns:a16="http://schemas.microsoft.com/office/drawing/2014/main" id="{F160F6C8-4A28-F25C-B2F2-EE31CE134D78}"/>
              </a:ext>
            </a:extLst>
          </p:cNvPr>
          <p:cNvPicPr>
            <a:picLocks noChangeAspect="1"/>
          </p:cNvPicPr>
          <p:nvPr/>
        </p:nvPicPr>
        <p:blipFill>
          <a:blip r:embed="rId2"/>
          <a:stretch>
            <a:fillRect/>
          </a:stretch>
        </p:blipFill>
        <p:spPr>
          <a:xfrm>
            <a:off x="1225550" y="692696"/>
            <a:ext cx="6692900" cy="4572000"/>
          </a:xfrm>
          <a:prstGeom prst="rect">
            <a:avLst/>
          </a:prstGeom>
        </p:spPr>
      </p:pic>
    </p:spTree>
    <p:extLst>
      <p:ext uri="{BB962C8B-B14F-4D97-AF65-F5344CB8AC3E}">
        <p14:creationId xmlns:p14="http://schemas.microsoft.com/office/powerpoint/2010/main" val="2738403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ena della pistola tra Monsignore e figlio Cesare.mp4">
            <a:hlinkClick r:id="" action="ppaction://media"/>
            <a:extLst>
              <a:ext uri="{FF2B5EF4-FFF2-40B4-BE49-F238E27FC236}">
                <a16:creationId xmlns:a16="http://schemas.microsoft.com/office/drawing/2014/main" id="{058379B5-AD1B-C816-2576-D844D96E21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53492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1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ED6705-66A5-1D4C-BF2D-66ECC074D850}"/>
              </a:ext>
            </a:extLst>
          </p:cNvPr>
          <p:cNvSpPr>
            <a:spLocks noGrp="1"/>
          </p:cNvSpPr>
          <p:nvPr>
            <p:ph type="title"/>
          </p:nvPr>
        </p:nvSpPr>
        <p:spPr>
          <a:xfrm>
            <a:off x="1259632" y="4365104"/>
            <a:ext cx="6480720" cy="2492896"/>
          </a:xfrm>
        </p:spPr>
        <p:txBody>
          <a:bodyPr/>
          <a:lstStyle/>
          <a:p>
            <a:r>
              <a:rPr lang="it-IT" sz="1800" dirty="0">
                <a:solidFill>
                  <a:srgbClr val="860000"/>
                </a:solidFill>
              </a:rPr>
              <a:t>Monsignore abbraccia figlio e fidanzata.</a:t>
            </a:r>
          </a:p>
        </p:txBody>
      </p:sp>
      <p:pic>
        <p:nvPicPr>
          <p:cNvPr id="3" name="Immagine 2">
            <a:extLst>
              <a:ext uri="{FF2B5EF4-FFF2-40B4-BE49-F238E27FC236}">
                <a16:creationId xmlns:a16="http://schemas.microsoft.com/office/drawing/2014/main" id="{4E6727FC-4DB9-5F83-1E43-683139BCC238}"/>
              </a:ext>
            </a:extLst>
          </p:cNvPr>
          <p:cNvPicPr>
            <a:picLocks noChangeAspect="1"/>
          </p:cNvPicPr>
          <p:nvPr/>
        </p:nvPicPr>
        <p:blipFill>
          <a:blip r:embed="rId2"/>
          <a:stretch>
            <a:fillRect/>
          </a:stretch>
        </p:blipFill>
        <p:spPr>
          <a:xfrm>
            <a:off x="1259632" y="1556792"/>
            <a:ext cx="6480720" cy="3456384"/>
          </a:xfrm>
          <a:prstGeom prst="rect">
            <a:avLst/>
          </a:prstGeom>
        </p:spPr>
      </p:pic>
    </p:spTree>
    <p:extLst>
      <p:ext uri="{BB962C8B-B14F-4D97-AF65-F5344CB8AC3E}">
        <p14:creationId xmlns:p14="http://schemas.microsoft.com/office/powerpoint/2010/main" val="37762120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68CE972-DCCC-2E2F-BFC2-A52F21FED927}"/>
              </a:ext>
            </a:extLst>
          </p:cNvPr>
          <p:cNvSpPr>
            <a:spLocks noGrp="1"/>
          </p:cNvSpPr>
          <p:nvPr>
            <p:ph type="title"/>
          </p:nvPr>
        </p:nvSpPr>
        <p:spPr>
          <a:xfrm>
            <a:off x="457200" y="4509120"/>
            <a:ext cx="8135938" cy="2348880"/>
          </a:xfrm>
        </p:spPr>
        <p:txBody>
          <a:bodyPr/>
          <a:lstStyle/>
          <a:p>
            <a:r>
              <a:rPr lang="it-IT" sz="1600" dirty="0"/>
              <a:t>Primo piano del potente Generale dei Gesuiti, l’attore Salvo Randone.</a:t>
            </a:r>
          </a:p>
        </p:txBody>
      </p:sp>
      <p:pic>
        <p:nvPicPr>
          <p:cNvPr id="5" name="Immagine 4">
            <a:extLst>
              <a:ext uri="{FF2B5EF4-FFF2-40B4-BE49-F238E27FC236}">
                <a16:creationId xmlns:a16="http://schemas.microsoft.com/office/drawing/2014/main" id="{7E49F9C3-BDF3-CD20-B322-8FC64A722D0F}"/>
              </a:ext>
            </a:extLst>
          </p:cNvPr>
          <p:cNvPicPr>
            <a:picLocks noChangeAspect="1"/>
          </p:cNvPicPr>
          <p:nvPr/>
        </p:nvPicPr>
        <p:blipFill>
          <a:blip r:embed="rId2"/>
          <a:stretch>
            <a:fillRect/>
          </a:stretch>
        </p:blipFill>
        <p:spPr>
          <a:xfrm>
            <a:off x="791580" y="1412776"/>
            <a:ext cx="7560840" cy="3780420"/>
          </a:xfrm>
          <a:prstGeom prst="rect">
            <a:avLst/>
          </a:prstGeom>
        </p:spPr>
      </p:pic>
    </p:spTree>
    <p:extLst>
      <p:ext uri="{BB962C8B-B14F-4D97-AF65-F5344CB8AC3E}">
        <p14:creationId xmlns:p14="http://schemas.microsoft.com/office/powerpoint/2010/main" val="1216160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A6A8BD0-7EAF-661F-2B49-AACB1996481F}"/>
              </a:ext>
            </a:extLst>
          </p:cNvPr>
          <p:cNvPicPr>
            <a:picLocks noChangeAspect="1"/>
          </p:cNvPicPr>
          <p:nvPr/>
        </p:nvPicPr>
        <p:blipFill>
          <a:blip r:embed="rId2"/>
          <a:stretch>
            <a:fillRect/>
          </a:stretch>
        </p:blipFill>
        <p:spPr>
          <a:xfrm>
            <a:off x="251520" y="764704"/>
            <a:ext cx="5588000" cy="5829300"/>
          </a:xfrm>
          <a:prstGeom prst="rect">
            <a:avLst/>
          </a:prstGeom>
        </p:spPr>
      </p:pic>
      <p:sp>
        <p:nvSpPr>
          <p:cNvPr id="5" name="Titolo 4">
            <a:extLst>
              <a:ext uri="{FF2B5EF4-FFF2-40B4-BE49-F238E27FC236}">
                <a16:creationId xmlns:a16="http://schemas.microsoft.com/office/drawing/2014/main" id="{8CF21A2F-54CE-0BCE-BC5F-366CE3E7C769}"/>
              </a:ext>
            </a:extLst>
          </p:cNvPr>
          <p:cNvSpPr>
            <a:spLocks noGrp="1"/>
          </p:cNvSpPr>
          <p:nvPr>
            <p:ph type="title"/>
          </p:nvPr>
        </p:nvSpPr>
        <p:spPr>
          <a:xfrm>
            <a:off x="6084168" y="4653136"/>
            <a:ext cx="2664296" cy="1940868"/>
          </a:xfrm>
        </p:spPr>
        <p:txBody>
          <a:bodyPr/>
          <a:lstStyle/>
          <a:p>
            <a:pPr algn="l"/>
            <a:r>
              <a:rPr lang="it-IT" sz="1600" dirty="0">
                <a:solidFill>
                  <a:srgbClr val="002060"/>
                </a:solidFill>
              </a:rPr>
              <a:t>L’esecuzione Giuseppe Monti e Gaetano Tognetti, in Via dei Cerchi </a:t>
            </a:r>
            <a:br>
              <a:rPr lang="it-IT" sz="1600" dirty="0">
                <a:solidFill>
                  <a:srgbClr val="002060"/>
                </a:solidFill>
              </a:rPr>
            </a:br>
            <a:r>
              <a:rPr lang="it-IT" sz="1600" dirty="0">
                <a:solidFill>
                  <a:srgbClr val="002060"/>
                </a:solidFill>
              </a:rPr>
              <a:t>a Roma, nel 1886.</a:t>
            </a:r>
          </a:p>
        </p:txBody>
      </p:sp>
    </p:spTree>
    <p:extLst>
      <p:ext uri="{BB962C8B-B14F-4D97-AF65-F5344CB8AC3E}">
        <p14:creationId xmlns:p14="http://schemas.microsoft.com/office/powerpoint/2010/main" val="23194629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FE5285D-9635-F445-84A0-182302BA8AEA}"/>
              </a:ext>
            </a:extLst>
          </p:cNvPr>
          <p:cNvSpPr>
            <a:spLocks noGrp="1"/>
          </p:cNvSpPr>
          <p:nvPr>
            <p:ph type="title"/>
          </p:nvPr>
        </p:nvSpPr>
        <p:spPr>
          <a:xfrm>
            <a:off x="945511" y="4869160"/>
            <a:ext cx="7252977" cy="1988840"/>
          </a:xfrm>
        </p:spPr>
        <p:txBody>
          <a:bodyPr/>
          <a:lstStyle/>
          <a:p>
            <a:pPr algn="l"/>
            <a:r>
              <a:rPr lang="it-IT" sz="1600" dirty="0">
                <a:solidFill>
                  <a:srgbClr val="944D16"/>
                </a:solidFill>
              </a:rPr>
              <a:t>Il Generale dei Gesuiti, il Papa nero, redarguisce pesantemente Monsignore.</a:t>
            </a:r>
          </a:p>
        </p:txBody>
      </p:sp>
      <p:pic>
        <p:nvPicPr>
          <p:cNvPr id="3" name="Immagine 2">
            <a:extLst>
              <a:ext uri="{FF2B5EF4-FFF2-40B4-BE49-F238E27FC236}">
                <a16:creationId xmlns:a16="http://schemas.microsoft.com/office/drawing/2014/main" id="{34F303A1-B8BB-2565-1324-B3827B5DA21E}"/>
              </a:ext>
            </a:extLst>
          </p:cNvPr>
          <p:cNvPicPr>
            <a:picLocks noChangeAspect="1"/>
          </p:cNvPicPr>
          <p:nvPr/>
        </p:nvPicPr>
        <p:blipFill>
          <a:blip r:embed="rId2"/>
          <a:stretch>
            <a:fillRect/>
          </a:stretch>
        </p:blipFill>
        <p:spPr>
          <a:xfrm>
            <a:off x="945510" y="908720"/>
            <a:ext cx="7252977" cy="4289618"/>
          </a:xfrm>
          <a:prstGeom prst="rect">
            <a:avLst/>
          </a:prstGeom>
        </p:spPr>
      </p:pic>
    </p:spTree>
    <p:extLst>
      <p:ext uri="{BB962C8B-B14F-4D97-AF65-F5344CB8AC3E}">
        <p14:creationId xmlns:p14="http://schemas.microsoft.com/office/powerpoint/2010/main" val="14478419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92AA0AE-6738-FB53-1CE7-97510ACCF239}"/>
              </a:ext>
            </a:extLst>
          </p:cNvPr>
          <p:cNvPicPr>
            <a:picLocks noChangeAspect="1"/>
          </p:cNvPicPr>
          <p:nvPr/>
        </p:nvPicPr>
        <p:blipFill>
          <a:blip r:embed="rId2"/>
          <a:stretch>
            <a:fillRect/>
          </a:stretch>
        </p:blipFill>
        <p:spPr>
          <a:xfrm>
            <a:off x="2292350" y="177800"/>
            <a:ext cx="4559300" cy="6502400"/>
          </a:xfrm>
          <a:prstGeom prst="rect">
            <a:avLst/>
          </a:prstGeom>
        </p:spPr>
      </p:pic>
    </p:spTree>
    <p:extLst>
      <p:ext uri="{BB962C8B-B14F-4D97-AF65-F5344CB8AC3E}">
        <p14:creationId xmlns:p14="http://schemas.microsoft.com/office/powerpoint/2010/main" val="17111950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E78006-AC32-94B1-BDBE-9C8E49B26BBB}"/>
              </a:ext>
            </a:extLst>
          </p:cNvPr>
          <p:cNvSpPr>
            <a:spLocks noGrp="1"/>
          </p:cNvSpPr>
          <p:nvPr>
            <p:ph type="title"/>
          </p:nvPr>
        </p:nvSpPr>
        <p:spPr>
          <a:xfrm>
            <a:off x="539552" y="5157192"/>
            <a:ext cx="7800568" cy="1700808"/>
          </a:xfrm>
        </p:spPr>
        <p:txBody>
          <a:bodyPr/>
          <a:lstStyle/>
          <a:p>
            <a:r>
              <a:rPr lang="it-IT" sz="1600" dirty="0"/>
              <a:t>Cesare Costa ferito a morte.</a:t>
            </a:r>
          </a:p>
        </p:txBody>
      </p:sp>
      <p:pic>
        <p:nvPicPr>
          <p:cNvPr id="5" name="Immagine 4">
            <a:extLst>
              <a:ext uri="{FF2B5EF4-FFF2-40B4-BE49-F238E27FC236}">
                <a16:creationId xmlns:a16="http://schemas.microsoft.com/office/drawing/2014/main" id="{AFA9D814-E38C-D8E1-C97F-5F63DFA3D5E9}"/>
              </a:ext>
            </a:extLst>
          </p:cNvPr>
          <p:cNvPicPr>
            <a:picLocks noChangeAspect="1"/>
          </p:cNvPicPr>
          <p:nvPr/>
        </p:nvPicPr>
        <p:blipFill>
          <a:blip r:embed="rId2"/>
          <a:stretch>
            <a:fillRect/>
          </a:stretch>
        </p:blipFill>
        <p:spPr>
          <a:xfrm>
            <a:off x="539552" y="1565659"/>
            <a:ext cx="7800568" cy="3726681"/>
          </a:xfrm>
          <a:prstGeom prst="rect">
            <a:avLst/>
          </a:prstGeom>
        </p:spPr>
      </p:pic>
    </p:spTree>
    <p:extLst>
      <p:ext uri="{BB962C8B-B14F-4D97-AF65-F5344CB8AC3E}">
        <p14:creationId xmlns:p14="http://schemas.microsoft.com/office/powerpoint/2010/main" val="34165009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AD7DF3-C5B8-5C41-9ACC-98A28880E563}"/>
              </a:ext>
            </a:extLst>
          </p:cNvPr>
          <p:cNvSpPr>
            <a:spLocks noGrp="1"/>
          </p:cNvSpPr>
          <p:nvPr>
            <p:ph type="title"/>
          </p:nvPr>
        </p:nvSpPr>
        <p:spPr>
          <a:xfrm>
            <a:off x="457200" y="5517232"/>
            <a:ext cx="8147248" cy="1340768"/>
          </a:xfrm>
        </p:spPr>
        <p:txBody>
          <a:bodyPr/>
          <a:lstStyle/>
          <a:p>
            <a:r>
              <a:rPr lang="it-IT" sz="1600" dirty="0">
                <a:solidFill>
                  <a:srgbClr val="002060"/>
                </a:solidFill>
              </a:rPr>
              <a:t>La madre Contessa e il Padre Monsignore attorno al letto del figlio ferito a morte</a:t>
            </a:r>
            <a:r>
              <a:rPr lang="it-IT" sz="1600" dirty="0">
                <a:solidFill>
                  <a:srgbClr val="6F2B15"/>
                </a:solidFill>
              </a:rPr>
              <a:t>.</a:t>
            </a:r>
            <a:br>
              <a:rPr lang="it-IT" sz="1600" dirty="0">
                <a:solidFill>
                  <a:srgbClr val="CC6633"/>
                </a:solidFill>
              </a:rPr>
            </a:br>
            <a:endParaRPr lang="it-IT" sz="1600" dirty="0">
              <a:solidFill>
                <a:srgbClr val="002060"/>
              </a:solidFill>
            </a:endParaRPr>
          </a:p>
        </p:txBody>
      </p:sp>
      <p:pic>
        <p:nvPicPr>
          <p:cNvPr id="4" name="Immagine 3">
            <a:extLst>
              <a:ext uri="{FF2B5EF4-FFF2-40B4-BE49-F238E27FC236}">
                <a16:creationId xmlns:a16="http://schemas.microsoft.com/office/drawing/2014/main" id="{673760E6-B98E-4DE4-33F5-9D7ECF0949DE}"/>
              </a:ext>
            </a:extLst>
          </p:cNvPr>
          <p:cNvPicPr>
            <a:picLocks noChangeAspect="1"/>
          </p:cNvPicPr>
          <p:nvPr/>
        </p:nvPicPr>
        <p:blipFill>
          <a:blip r:embed="rId2"/>
          <a:stretch>
            <a:fillRect/>
          </a:stretch>
        </p:blipFill>
        <p:spPr>
          <a:xfrm>
            <a:off x="1362472" y="764704"/>
            <a:ext cx="6336704" cy="4752528"/>
          </a:xfrm>
          <a:prstGeom prst="rect">
            <a:avLst/>
          </a:prstGeom>
        </p:spPr>
      </p:pic>
    </p:spTree>
    <p:extLst>
      <p:ext uri="{BB962C8B-B14F-4D97-AF65-F5344CB8AC3E}">
        <p14:creationId xmlns:p14="http://schemas.microsoft.com/office/powerpoint/2010/main" val="13043014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esarino è annato a dormì.mp4">
            <a:hlinkClick r:id="" action="ppaction://media"/>
            <a:extLst>
              <a:ext uri="{FF2B5EF4-FFF2-40B4-BE49-F238E27FC236}">
                <a16:creationId xmlns:a16="http://schemas.microsoft.com/office/drawing/2014/main" id="{CE8BBC66-E764-0D99-594C-1651D8A1AE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395480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FFA994-3E24-8844-9DF6-51EB1505A8C1}"/>
              </a:ext>
            </a:extLst>
          </p:cNvPr>
          <p:cNvSpPr>
            <a:spLocks noGrp="1"/>
          </p:cNvSpPr>
          <p:nvPr>
            <p:ph type="title"/>
          </p:nvPr>
        </p:nvSpPr>
        <p:spPr>
          <a:xfrm>
            <a:off x="4572000" y="5157192"/>
            <a:ext cx="4021138" cy="1700808"/>
          </a:xfrm>
        </p:spPr>
        <p:txBody>
          <a:bodyPr/>
          <a:lstStyle/>
          <a:p>
            <a:pPr algn="l"/>
            <a:r>
              <a:rPr lang="it-IT" sz="1600" b="1" dirty="0">
                <a:solidFill>
                  <a:srgbClr val="99284C"/>
                </a:solidFill>
              </a:rPr>
              <a:t>313 d. C.</a:t>
            </a:r>
            <a:endParaRPr lang="it-IT" sz="1600" b="1" dirty="0"/>
          </a:p>
        </p:txBody>
      </p:sp>
      <p:pic>
        <p:nvPicPr>
          <p:cNvPr id="5" name="Immagine 4">
            <a:extLst>
              <a:ext uri="{FF2B5EF4-FFF2-40B4-BE49-F238E27FC236}">
                <a16:creationId xmlns:a16="http://schemas.microsoft.com/office/drawing/2014/main" id="{C9F66E58-7155-A5C3-AC7D-02DC52550FC7}"/>
              </a:ext>
            </a:extLst>
          </p:cNvPr>
          <p:cNvPicPr>
            <a:picLocks noChangeAspect="1"/>
          </p:cNvPicPr>
          <p:nvPr/>
        </p:nvPicPr>
        <p:blipFill>
          <a:blip r:embed="rId2"/>
          <a:stretch>
            <a:fillRect/>
          </a:stretch>
        </p:blipFill>
        <p:spPr>
          <a:xfrm>
            <a:off x="395536" y="332656"/>
            <a:ext cx="4032448" cy="6525344"/>
          </a:xfrm>
          <a:prstGeom prst="rect">
            <a:avLst/>
          </a:prstGeom>
        </p:spPr>
      </p:pic>
    </p:spTree>
    <p:extLst>
      <p:ext uri="{BB962C8B-B14F-4D97-AF65-F5344CB8AC3E}">
        <p14:creationId xmlns:p14="http://schemas.microsoft.com/office/powerpoint/2010/main" val="1850061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06B8C-413B-0E4D-BE92-9F271CB1D90D}"/>
              </a:ext>
            </a:extLst>
          </p:cNvPr>
          <p:cNvSpPr>
            <a:spLocks noGrp="1"/>
          </p:cNvSpPr>
          <p:nvPr>
            <p:ph type="title"/>
          </p:nvPr>
        </p:nvSpPr>
        <p:spPr>
          <a:xfrm>
            <a:off x="827584" y="5445224"/>
            <a:ext cx="7704856" cy="1412776"/>
          </a:xfrm>
        </p:spPr>
        <p:txBody>
          <a:bodyPr/>
          <a:lstStyle/>
          <a:p>
            <a:r>
              <a:rPr lang="it-IT" sz="1600" dirty="0">
                <a:solidFill>
                  <a:srgbClr val="002060"/>
                </a:solidFill>
              </a:rPr>
              <a:t>La Breccia di Porta Pia, 20 settembre 1870, atto finale dello Stato Pontificio.</a:t>
            </a:r>
          </a:p>
        </p:txBody>
      </p:sp>
      <p:pic>
        <p:nvPicPr>
          <p:cNvPr id="4" name="Immagine 3">
            <a:extLst>
              <a:ext uri="{FF2B5EF4-FFF2-40B4-BE49-F238E27FC236}">
                <a16:creationId xmlns:a16="http://schemas.microsoft.com/office/drawing/2014/main" id="{AC2DC314-61E1-C1D1-659B-AD771414A578}"/>
              </a:ext>
            </a:extLst>
          </p:cNvPr>
          <p:cNvPicPr>
            <a:picLocks noChangeAspect="1"/>
          </p:cNvPicPr>
          <p:nvPr/>
        </p:nvPicPr>
        <p:blipFill>
          <a:blip r:embed="rId2"/>
          <a:stretch>
            <a:fillRect/>
          </a:stretch>
        </p:blipFill>
        <p:spPr>
          <a:xfrm>
            <a:off x="827584" y="476672"/>
            <a:ext cx="7704856" cy="5028948"/>
          </a:xfrm>
          <a:prstGeom prst="rect">
            <a:avLst/>
          </a:prstGeom>
        </p:spPr>
      </p:pic>
    </p:spTree>
    <p:extLst>
      <p:ext uri="{BB962C8B-B14F-4D97-AF65-F5344CB8AC3E}">
        <p14:creationId xmlns:p14="http://schemas.microsoft.com/office/powerpoint/2010/main" val="33591581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F83F12B-17B7-1F6D-8BCC-CFE026DCF122}"/>
              </a:ext>
            </a:extLst>
          </p:cNvPr>
          <p:cNvPicPr>
            <a:picLocks noChangeAspect="1"/>
          </p:cNvPicPr>
          <p:nvPr/>
        </p:nvPicPr>
        <p:blipFill>
          <a:blip r:embed="rId2"/>
          <a:stretch>
            <a:fillRect/>
          </a:stretch>
        </p:blipFill>
        <p:spPr>
          <a:xfrm>
            <a:off x="827584" y="1124744"/>
            <a:ext cx="7082754" cy="5184576"/>
          </a:xfrm>
          <a:prstGeom prst="rect">
            <a:avLst/>
          </a:prstGeom>
        </p:spPr>
      </p:pic>
    </p:spTree>
    <p:extLst>
      <p:ext uri="{BB962C8B-B14F-4D97-AF65-F5344CB8AC3E}">
        <p14:creationId xmlns:p14="http://schemas.microsoft.com/office/powerpoint/2010/main" val="19261488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90CF27-D639-7E4B-B48A-C9FF754BE729}"/>
              </a:ext>
            </a:extLst>
          </p:cNvPr>
          <p:cNvSpPr>
            <a:spLocks noGrp="1"/>
          </p:cNvSpPr>
          <p:nvPr>
            <p:ph type="title"/>
          </p:nvPr>
        </p:nvSpPr>
        <p:spPr>
          <a:xfrm>
            <a:off x="7275942" y="4653136"/>
            <a:ext cx="1760554" cy="1656184"/>
          </a:xfrm>
        </p:spPr>
        <p:txBody>
          <a:bodyPr/>
          <a:lstStyle/>
          <a:p>
            <a:r>
              <a:rPr lang="it-IT" sz="1600" dirty="0">
                <a:solidFill>
                  <a:srgbClr val="944D16"/>
                </a:solidFill>
              </a:rPr>
              <a:t>Chassepot, </a:t>
            </a:r>
            <a:br>
              <a:rPr lang="it-IT" sz="1600" dirty="0">
                <a:solidFill>
                  <a:srgbClr val="944D16"/>
                </a:solidFill>
              </a:rPr>
            </a:br>
            <a:r>
              <a:rPr lang="it-IT" sz="1600" dirty="0">
                <a:solidFill>
                  <a:srgbClr val="944D16"/>
                </a:solidFill>
              </a:rPr>
              <a:t>il fucile </a:t>
            </a:r>
            <a:br>
              <a:rPr lang="it-IT" sz="1600" dirty="0">
                <a:solidFill>
                  <a:srgbClr val="944D16"/>
                </a:solidFill>
              </a:rPr>
            </a:br>
            <a:r>
              <a:rPr lang="it-IT" sz="1600" dirty="0">
                <a:solidFill>
                  <a:srgbClr val="944D16"/>
                </a:solidFill>
              </a:rPr>
              <a:t>ad ago francese impiegato </a:t>
            </a:r>
            <a:br>
              <a:rPr lang="it-IT" sz="1600" dirty="0">
                <a:solidFill>
                  <a:srgbClr val="944D16"/>
                </a:solidFill>
              </a:rPr>
            </a:br>
            <a:r>
              <a:rPr lang="it-IT" sz="1600" dirty="0">
                <a:solidFill>
                  <a:srgbClr val="944D16"/>
                </a:solidFill>
              </a:rPr>
              <a:t>a Mentana. </a:t>
            </a:r>
            <a:br>
              <a:rPr lang="it-IT" sz="1600" dirty="0">
                <a:solidFill>
                  <a:srgbClr val="944D16"/>
                </a:solidFill>
              </a:rPr>
            </a:br>
            <a:r>
              <a:rPr lang="it-IT" sz="1600" dirty="0">
                <a:solidFill>
                  <a:srgbClr val="944D16"/>
                </a:solidFill>
              </a:rPr>
              <a:t>Foto e dettaglio della cassa.</a:t>
            </a:r>
            <a:endParaRPr lang="it-IT" sz="1600" dirty="0">
              <a:solidFill>
                <a:srgbClr val="002060"/>
              </a:solidFill>
            </a:endParaRPr>
          </a:p>
        </p:txBody>
      </p:sp>
      <p:pic>
        <p:nvPicPr>
          <p:cNvPr id="5" name="Immagine 4">
            <a:extLst>
              <a:ext uri="{FF2B5EF4-FFF2-40B4-BE49-F238E27FC236}">
                <a16:creationId xmlns:a16="http://schemas.microsoft.com/office/drawing/2014/main" id="{506037AE-59AC-6F42-76A7-3EEF597D30DE}"/>
              </a:ext>
            </a:extLst>
          </p:cNvPr>
          <p:cNvPicPr>
            <a:picLocks noChangeAspect="1"/>
          </p:cNvPicPr>
          <p:nvPr/>
        </p:nvPicPr>
        <p:blipFill>
          <a:blip r:embed="rId2"/>
          <a:stretch>
            <a:fillRect/>
          </a:stretch>
        </p:blipFill>
        <p:spPr>
          <a:xfrm>
            <a:off x="-496458" y="-1395536"/>
            <a:ext cx="7772400" cy="5829300"/>
          </a:xfrm>
          <a:prstGeom prst="rect">
            <a:avLst/>
          </a:prstGeom>
        </p:spPr>
      </p:pic>
      <p:pic>
        <p:nvPicPr>
          <p:cNvPr id="7" name="Immagine 6">
            <a:extLst>
              <a:ext uri="{FF2B5EF4-FFF2-40B4-BE49-F238E27FC236}">
                <a16:creationId xmlns:a16="http://schemas.microsoft.com/office/drawing/2014/main" id="{DC37643D-B2FF-042C-E282-B4D0B7BF95E5}"/>
              </a:ext>
            </a:extLst>
          </p:cNvPr>
          <p:cNvPicPr>
            <a:picLocks noChangeAspect="1"/>
          </p:cNvPicPr>
          <p:nvPr/>
        </p:nvPicPr>
        <p:blipFill>
          <a:blip r:embed="rId3"/>
          <a:stretch>
            <a:fillRect/>
          </a:stretch>
        </p:blipFill>
        <p:spPr>
          <a:xfrm>
            <a:off x="-496458" y="2854404"/>
            <a:ext cx="7772400" cy="4003596"/>
          </a:xfrm>
          <a:prstGeom prst="rect">
            <a:avLst/>
          </a:prstGeom>
        </p:spPr>
      </p:pic>
    </p:spTree>
    <p:extLst>
      <p:ext uri="{BB962C8B-B14F-4D97-AF65-F5344CB8AC3E}">
        <p14:creationId xmlns:p14="http://schemas.microsoft.com/office/powerpoint/2010/main" val="5605352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3B285A-A8EE-FBB7-737D-8665616A3DD2}"/>
              </a:ext>
            </a:extLst>
          </p:cNvPr>
          <p:cNvSpPr>
            <a:spLocks noGrp="1"/>
          </p:cNvSpPr>
          <p:nvPr>
            <p:ph type="title"/>
          </p:nvPr>
        </p:nvSpPr>
        <p:spPr>
          <a:xfrm>
            <a:off x="619015" y="5013176"/>
            <a:ext cx="7905970" cy="1844824"/>
          </a:xfrm>
        </p:spPr>
        <p:txBody>
          <a:bodyPr/>
          <a:lstStyle/>
          <a:p>
            <a:r>
              <a:rPr lang="it-IT" sz="1600" dirty="0">
                <a:solidFill>
                  <a:srgbClr val="C00000"/>
                </a:solidFill>
              </a:rPr>
              <a:t>3 novembre 1867, Battaglia di Mentana, in cui truppe franco-pontificie </a:t>
            </a:r>
            <a:br>
              <a:rPr lang="it-IT" sz="1600" dirty="0">
                <a:solidFill>
                  <a:srgbClr val="C00000"/>
                </a:solidFill>
              </a:rPr>
            </a:br>
            <a:r>
              <a:rPr lang="it-IT" sz="1600" dirty="0">
                <a:solidFill>
                  <a:srgbClr val="C00000"/>
                </a:solidFill>
              </a:rPr>
              <a:t>sconfiggono le camicie rosse di Giuseppe Garibaldi.</a:t>
            </a:r>
          </a:p>
        </p:txBody>
      </p:sp>
      <p:pic>
        <p:nvPicPr>
          <p:cNvPr id="4" name="Immagine 3">
            <a:extLst>
              <a:ext uri="{FF2B5EF4-FFF2-40B4-BE49-F238E27FC236}">
                <a16:creationId xmlns:a16="http://schemas.microsoft.com/office/drawing/2014/main" id="{360D8DB3-3618-417E-2D97-6744F5DB25DE}"/>
              </a:ext>
            </a:extLst>
          </p:cNvPr>
          <p:cNvPicPr>
            <a:picLocks noChangeAspect="1"/>
          </p:cNvPicPr>
          <p:nvPr/>
        </p:nvPicPr>
        <p:blipFill>
          <a:blip r:embed="rId2"/>
          <a:stretch>
            <a:fillRect/>
          </a:stretch>
        </p:blipFill>
        <p:spPr>
          <a:xfrm>
            <a:off x="619015" y="1052736"/>
            <a:ext cx="7905970" cy="4335531"/>
          </a:xfrm>
          <a:prstGeom prst="rect">
            <a:avLst/>
          </a:prstGeom>
        </p:spPr>
      </p:pic>
    </p:spTree>
    <p:extLst>
      <p:ext uri="{BB962C8B-B14F-4D97-AF65-F5344CB8AC3E}">
        <p14:creationId xmlns:p14="http://schemas.microsoft.com/office/powerpoint/2010/main" val="1837057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49A6BB56-C92F-ECA6-3EBE-47733C6BAFC4}"/>
              </a:ext>
            </a:extLst>
          </p:cNvPr>
          <p:cNvSpPr>
            <a:spLocks noGrp="1"/>
          </p:cNvSpPr>
          <p:nvPr>
            <p:ph type="title"/>
          </p:nvPr>
        </p:nvSpPr>
        <p:spPr>
          <a:xfrm>
            <a:off x="251520" y="4221088"/>
            <a:ext cx="3312368" cy="2448272"/>
          </a:xfrm>
        </p:spPr>
        <p:txBody>
          <a:bodyPr/>
          <a:lstStyle/>
          <a:p>
            <a:pPr algn="r"/>
            <a:r>
              <a:rPr lang="it-IT" sz="1600" dirty="0">
                <a:solidFill>
                  <a:srgbClr val="C00000"/>
                </a:solidFill>
              </a:rPr>
              <a:t>Pio IX, Papa Mastai Ferretti di Senigallia, 255° Pontefice dal 1846 al 1878, e 164 ultimo sovrano dello Stato Pontificio, caduto il 20 settembre 1870 </a:t>
            </a:r>
            <a:br>
              <a:rPr lang="it-IT" sz="1600" dirty="0">
                <a:solidFill>
                  <a:srgbClr val="C00000"/>
                </a:solidFill>
              </a:rPr>
            </a:br>
            <a:r>
              <a:rPr lang="it-IT" sz="1600" dirty="0">
                <a:solidFill>
                  <a:srgbClr val="C00000"/>
                </a:solidFill>
              </a:rPr>
              <a:t>con la Breccia di Porta Pia.</a:t>
            </a:r>
          </a:p>
        </p:txBody>
      </p:sp>
      <p:pic>
        <p:nvPicPr>
          <p:cNvPr id="5" name="Immagine 4">
            <a:extLst>
              <a:ext uri="{FF2B5EF4-FFF2-40B4-BE49-F238E27FC236}">
                <a16:creationId xmlns:a16="http://schemas.microsoft.com/office/drawing/2014/main" id="{33303561-D3A4-D485-22B0-E2FF7447FEF2}"/>
              </a:ext>
            </a:extLst>
          </p:cNvPr>
          <p:cNvPicPr>
            <a:picLocks noChangeAspect="1"/>
          </p:cNvPicPr>
          <p:nvPr/>
        </p:nvPicPr>
        <p:blipFill>
          <a:blip r:embed="rId2"/>
          <a:stretch>
            <a:fillRect/>
          </a:stretch>
        </p:blipFill>
        <p:spPr>
          <a:xfrm>
            <a:off x="3720156" y="0"/>
            <a:ext cx="5423844" cy="6858000"/>
          </a:xfrm>
          <a:prstGeom prst="rect">
            <a:avLst/>
          </a:prstGeom>
        </p:spPr>
      </p:pic>
    </p:spTree>
    <p:extLst>
      <p:ext uri="{BB962C8B-B14F-4D97-AF65-F5344CB8AC3E}">
        <p14:creationId xmlns:p14="http://schemas.microsoft.com/office/powerpoint/2010/main" val="5246917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DAEF96E-8D20-C9D1-BC2C-CA672A92B366}"/>
              </a:ext>
            </a:extLst>
          </p:cNvPr>
          <p:cNvPicPr>
            <a:picLocks noChangeAspect="1"/>
          </p:cNvPicPr>
          <p:nvPr/>
        </p:nvPicPr>
        <p:blipFill>
          <a:blip r:embed="rId2"/>
          <a:stretch>
            <a:fillRect/>
          </a:stretch>
        </p:blipFill>
        <p:spPr>
          <a:xfrm>
            <a:off x="1320800" y="552450"/>
            <a:ext cx="6502400" cy="5753100"/>
          </a:xfrm>
          <a:prstGeom prst="rect">
            <a:avLst/>
          </a:prstGeom>
        </p:spPr>
      </p:pic>
    </p:spTree>
    <p:extLst>
      <p:ext uri="{BB962C8B-B14F-4D97-AF65-F5344CB8AC3E}">
        <p14:creationId xmlns:p14="http://schemas.microsoft.com/office/powerpoint/2010/main" val="14579740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6F7AB9C-EDC4-448B-0BC7-61424405D8E0}"/>
              </a:ext>
            </a:extLst>
          </p:cNvPr>
          <p:cNvPicPr>
            <a:picLocks noChangeAspect="1"/>
          </p:cNvPicPr>
          <p:nvPr/>
        </p:nvPicPr>
        <p:blipFill>
          <a:blip r:embed="rId2"/>
          <a:stretch>
            <a:fillRect/>
          </a:stretch>
        </p:blipFill>
        <p:spPr>
          <a:xfrm>
            <a:off x="565438" y="1052736"/>
            <a:ext cx="8013124" cy="5328592"/>
          </a:xfrm>
          <a:prstGeom prst="rect">
            <a:avLst/>
          </a:prstGeom>
        </p:spPr>
      </p:pic>
    </p:spTree>
    <p:extLst>
      <p:ext uri="{BB962C8B-B14F-4D97-AF65-F5344CB8AC3E}">
        <p14:creationId xmlns:p14="http://schemas.microsoft.com/office/powerpoint/2010/main" val="19327161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8000" dirty="0">
                <a:solidFill>
                  <a:srgbClr val="2700F8"/>
                </a:solidFill>
                <a:latin typeface="Arial" panose="020B0604020202020204" pitchFamily="34" charset="0"/>
                <a:cs typeface="Arial" panose="020B0604020202020204" pitchFamily="34" charset="0"/>
              </a:rPr>
              <a:t>GRAZIE</a:t>
            </a:r>
          </a:p>
        </p:txBody>
      </p:sp>
      <p:sp>
        <p:nvSpPr>
          <p:cNvPr id="3" name="Segnaposto contenuto 2">
            <a:extLst>
              <a:ext uri="{FF2B5EF4-FFF2-40B4-BE49-F238E27FC236}">
                <a16:creationId xmlns:a16="http://schemas.microsoft.com/office/drawing/2014/main" id="{78616753-358E-844C-ABFD-01045E921BBF}"/>
              </a:ext>
            </a:extLst>
          </p:cNvPr>
          <p:cNvSpPr>
            <a:spLocks noGrp="1"/>
          </p:cNvSpPr>
          <p:nvPr>
            <p:ph idx="1"/>
          </p:nvPr>
        </p:nvSpPr>
        <p:spPr>
          <a:xfrm>
            <a:off x="457200" y="1600200"/>
            <a:ext cx="8291264" cy="4432300"/>
          </a:xfrm>
        </p:spPr>
        <p:txBody>
          <a:bodyPr/>
          <a:lstStyle/>
          <a:p>
            <a:pPr algn="ctr"/>
            <a:r>
              <a:rPr lang="it-IT" dirty="0">
                <a:solidFill>
                  <a:schemeClr val="accent6">
                    <a:lumMod val="40000"/>
                    <a:lumOff val="60000"/>
                  </a:schemeClr>
                </a:solidFill>
                <a:latin typeface="Arial" panose="020B0604020202020204" pitchFamily="34" charset="0"/>
                <a:cs typeface="Arial" panose="020B0604020202020204" pitchFamily="34" charset="0"/>
              </a:rPr>
              <a:t>Alla prossima</a:t>
            </a:r>
          </a:p>
          <a:p>
            <a:pPr algn="ctr"/>
            <a:r>
              <a:rPr lang="it-IT" dirty="0">
                <a:solidFill>
                  <a:schemeClr val="accent6">
                    <a:lumMod val="40000"/>
                    <a:lumOff val="60000"/>
                  </a:schemeClr>
                </a:solidFill>
                <a:latin typeface="Arial" panose="020B0604020202020204" pitchFamily="34" charset="0"/>
                <a:cs typeface="Arial" panose="020B0604020202020204" pitchFamily="34" charset="0"/>
              </a:rPr>
              <a:t>Giovedì, novembre 2024</a:t>
            </a:r>
          </a:p>
          <a:p>
            <a:pPr algn="ctr"/>
            <a:r>
              <a:rPr lang="it-IT" sz="6600" dirty="0">
                <a:solidFill>
                  <a:srgbClr val="CB30C7"/>
                </a:solidFill>
                <a:latin typeface="Arial" panose="020B0604020202020204" pitchFamily="34" charset="0"/>
                <a:cs typeface="Arial" panose="020B0604020202020204" pitchFamily="34" charset="0"/>
              </a:rPr>
              <a:t>VIA DALLA </a:t>
            </a:r>
            <a:r>
              <a:rPr lang="it-IT" sz="6600">
                <a:solidFill>
                  <a:srgbClr val="CB30C7"/>
                </a:solidFill>
                <a:latin typeface="Arial" panose="020B0604020202020204" pitchFamily="34" charset="0"/>
                <a:cs typeface="Arial" panose="020B0604020202020204" pitchFamily="34" charset="0"/>
              </a:rPr>
              <a:t>PAZZA FOLLA</a:t>
            </a:r>
            <a:endParaRPr lang="it-IT" sz="6000" dirty="0">
              <a:solidFill>
                <a:srgbClr val="CB30C7"/>
              </a:solidFill>
              <a:latin typeface="Arial" panose="020B0604020202020204" pitchFamily="34" charset="0"/>
              <a:cs typeface="Arial" panose="020B0604020202020204" pitchFamily="34" charset="0"/>
            </a:endParaRPr>
          </a:p>
          <a:p>
            <a:pPr algn="ctr"/>
            <a:endParaRPr lang="it-IT" sz="1800" dirty="0">
              <a:latin typeface="Geneva" panose="020B0503030404040204" pitchFamily="34" charset="0"/>
              <a:ea typeface="Calibri" panose="020F0502020204030204" pitchFamily="34" charset="0"/>
              <a:cs typeface="Times New Roman" panose="02020603050405020304" pitchFamily="18" charset="0"/>
            </a:endParaRPr>
          </a:p>
          <a:p>
            <a:pPr algn="ctr"/>
            <a:r>
              <a:rPr lang="it-IT" sz="4400" dirty="0">
                <a:solidFill>
                  <a:srgbClr val="0070C0"/>
                </a:solidFill>
                <a:latin typeface="Geneva" panose="020B0503030404040204" pitchFamily="34" charset="0"/>
                <a:ea typeface="Calibri" panose="020F0502020204030204" pitchFamily="34" charset="0"/>
                <a:cs typeface="Times New Roman" panose="02020603050405020304" pitchFamily="18" charset="0"/>
              </a:rPr>
              <a:t>di </a:t>
            </a:r>
            <a:r>
              <a:rPr lang="it-IT" sz="4400" dirty="0">
                <a:solidFill>
                  <a:srgbClr val="0070C0"/>
                </a:solidFill>
                <a:effectLst/>
                <a:latin typeface="Geneva" panose="020B0503030404040204" pitchFamily="34" charset="0"/>
                <a:ea typeface="Calibri" panose="020F0502020204030204" pitchFamily="34" charset="0"/>
                <a:cs typeface="Times New Roman" panose="02020603050405020304" pitchFamily="18" charset="0"/>
              </a:rPr>
              <a:t>Thomas Hardy,1874.</a:t>
            </a:r>
            <a:endParaRPr lang="it-IT" sz="4400" dirty="0">
              <a:solidFill>
                <a:srgbClr val="0070C0"/>
              </a:solidFill>
              <a:latin typeface="Geneva" panose="020B0503030404040204" pitchFamily="34" charset="0"/>
              <a:ea typeface="Calibri" panose="020F0502020204030204" pitchFamily="34" charset="0"/>
              <a:cs typeface="Times New Roman" panose="02020603050405020304" pitchFamily="18" charset="0"/>
            </a:endParaRPr>
          </a:p>
          <a:p>
            <a:pPr algn="ctr"/>
            <a:endParaRPr lang="it-IT" sz="4400" i="1" dirty="0">
              <a:solidFill>
                <a:srgbClr val="E69EE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56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EAC6D3-ADE2-B505-DD82-D3A4160FDFAC}"/>
              </a:ext>
            </a:extLst>
          </p:cNvPr>
          <p:cNvSpPr>
            <a:spLocks noGrp="1"/>
          </p:cNvSpPr>
          <p:nvPr>
            <p:ph type="title"/>
          </p:nvPr>
        </p:nvSpPr>
        <p:spPr>
          <a:xfrm>
            <a:off x="457200" y="5229200"/>
            <a:ext cx="3466728" cy="1628800"/>
          </a:xfrm>
        </p:spPr>
        <p:txBody>
          <a:bodyPr/>
          <a:lstStyle/>
          <a:p>
            <a:pPr algn="r"/>
            <a:r>
              <a:rPr lang="it-IT" sz="1600" dirty="0">
                <a:solidFill>
                  <a:srgbClr val="002060"/>
                </a:solidFill>
              </a:rPr>
              <a:t>Roma. </a:t>
            </a:r>
            <a:r>
              <a:rPr lang="it-IT" sz="1600" dirty="0">
                <a:solidFill>
                  <a:srgbClr val="860000"/>
                </a:solidFill>
              </a:rPr>
              <a:t>Monumento </a:t>
            </a:r>
            <a:br>
              <a:rPr lang="it-IT" sz="1600" dirty="0">
                <a:solidFill>
                  <a:srgbClr val="860000"/>
                </a:solidFill>
              </a:rPr>
            </a:br>
            <a:r>
              <a:rPr lang="it-IT" sz="1600" dirty="0">
                <a:solidFill>
                  <a:srgbClr val="860000"/>
                </a:solidFill>
              </a:rPr>
              <a:t>a Gaetano Tognetti </a:t>
            </a:r>
            <a:br>
              <a:rPr lang="it-IT" sz="1600" dirty="0">
                <a:solidFill>
                  <a:srgbClr val="860000"/>
                </a:solidFill>
              </a:rPr>
            </a:br>
            <a:r>
              <a:rPr lang="it-IT" sz="1600" dirty="0">
                <a:solidFill>
                  <a:srgbClr val="860000"/>
                </a:solidFill>
              </a:rPr>
              <a:t>al </a:t>
            </a:r>
            <a:r>
              <a:rPr lang="it-IT" sz="1600" dirty="0" err="1">
                <a:solidFill>
                  <a:srgbClr val="860000"/>
                </a:solidFill>
              </a:rPr>
              <a:t>Pincetto</a:t>
            </a:r>
            <a:r>
              <a:rPr lang="it-IT" sz="1600" dirty="0">
                <a:solidFill>
                  <a:srgbClr val="860000"/>
                </a:solidFill>
              </a:rPr>
              <a:t> Vecchio</a:t>
            </a:r>
            <a:br>
              <a:rPr lang="it-IT" sz="1600" dirty="0">
                <a:solidFill>
                  <a:srgbClr val="860000"/>
                </a:solidFill>
              </a:rPr>
            </a:br>
            <a:r>
              <a:rPr lang="it-IT" sz="1600" dirty="0">
                <a:solidFill>
                  <a:srgbClr val="860000"/>
                </a:solidFill>
              </a:rPr>
              <a:t>del </a:t>
            </a:r>
            <a:r>
              <a:rPr lang="it-IT" sz="1600" dirty="0" err="1">
                <a:solidFill>
                  <a:srgbClr val="860000"/>
                </a:solidFill>
              </a:rPr>
              <a:t>Cmpo</a:t>
            </a:r>
            <a:r>
              <a:rPr lang="it-IT" sz="1600" dirty="0">
                <a:solidFill>
                  <a:srgbClr val="860000"/>
                </a:solidFill>
              </a:rPr>
              <a:t> Verano.</a:t>
            </a:r>
          </a:p>
        </p:txBody>
      </p:sp>
      <p:pic>
        <p:nvPicPr>
          <p:cNvPr id="4" name="Immagine 3">
            <a:extLst>
              <a:ext uri="{FF2B5EF4-FFF2-40B4-BE49-F238E27FC236}">
                <a16:creationId xmlns:a16="http://schemas.microsoft.com/office/drawing/2014/main" id="{3EE79AD8-1B0E-4B26-69AF-8810F04018C5}"/>
              </a:ext>
            </a:extLst>
          </p:cNvPr>
          <p:cNvPicPr>
            <a:picLocks noChangeAspect="1"/>
          </p:cNvPicPr>
          <p:nvPr/>
        </p:nvPicPr>
        <p:blipFill>
          <a:blip r:embed="rId2"/>
          <a:stretch>
            <a:fillRect/>
          </a:stretch>
        </p:blipFill>
        <p:spPr>
          <a:xfrm>
            <a:off x="4030798" y="0"/>
            <a:ext cx="5144756" cy="6858000"/>
          </a:xfrm>
          <a:prstGeom prst="rect">
            <a:avLst/>
          </a:prstGeom>
        </p:spPr>
      </p:pic>
    </p:spTree>
    <p:extLst>
      <p:ext uri="{BB962C8B-B14F-4D97-AF65-F5344CB8AC3E}">
        <p14:creationId xmlns:p14="http://schemas.microsoft.com/office/powerpoint/2010/main" val="1653137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88D1A7D-531D-F04E-A3ED-DDAAF11159CD}"/>
              </a:ext>
            </a:extLst>
          </p:cNvPr>
          <p:cNvSpPr>
            <a:spLocks noGrp="1"/>
          </p:cNvSpPr>
          <p:nvPr>
            <p:ph type="title"/>
          </p:nvPr>
        </p:nvSpPr>
        <p:spPr>
          <a:xfrm>
            <a:off x="323528" y="5229200"/>
            <a:ext cx="8413626" cy="1650066"/>
          </a:xfrm>
        </p:spPr>
        <p:txBody>
          <a:bodyPr/>
          <a:lstStyle/>
          <a:p>
            <a:r>
              <a:rPr lang="it-IT" sz="1600" dirty="0">
                <a:solidFill>
                  <a:srgbClr val="002060"/>
                </a:solidFill>
              </a:rPr>
              <a:t>Il regista del film Luigi Magni </a:t>
            </a:r>
            <a:r>
              <a:rPr lang="it-IT" sz="1600" dirty="0">
                <a:solidFill>
                  <a:srgbClr val="C00000"/>
                </a:solidFill>
              </a:rPr>
              <a:t>                            La Locandina in francese, anno </a:t>
            </a:r>
            <a:r>
              <a:rPr lang="it-IT" sz="1600" b="1" dirty="0">
                <a:solidFill>
                  <a:srgbClr val="C00000"/>
                </a:solidFill>
              </a:rPr>
              <a:t>1977</a:t>
            </a:r>
            <a:r>
              <a:rPr lang="it-IT" sz="1600" dirty="0">
                <a:solidFill>
                  <a:srgbClr val="C00000"/>
                </a:solidFill>
              </a:rPr>
              <a:t>.</a:t>
            </a:r>
          </a:p>
        </p:txBody>
      </p:sp>
      <p:pic>
        <p:nvPicPr>
          <p:cNvPr id="5" name="Immagine 4">
            <a:extLst>
              <a:ext uri="{FF2B5EF4-FFF2-40B4-BE49-F238E27FC236}">
                <a16:creationId xmlns:a16="http://schemas.microsoft.com/office/drawing/2014/main" id="{C423CB08-2679-1845-3782-DC69258E4585}"/>
              </a:ext>
            </a:extLst>
          </p:cNvPr>
          <p:cNvPicPr>
            <a:picLocks noChangeAspect="1"/>
          </p:cNvPicPr>
          <p:nvPr/>
        </p:nvPicPr>
        <p:blipFill>
          <a:blip r:embed="rId2"/>
          <a:stretch>
            <a:fillRect/>
          </a:stretch>
        </p:blipFill>
        <p:spPr>
          <a:xfrm>
            <a:off x="323528" y="0"/>
            <a:ext cx="3744416" cy="5589240"/>
          </a:xfrm>
          <a:prstGeom prst="rect">
            <a:avLst/>
          </a:prstGeom>
        </p:spPr>
      </p:pic>
      <p:pic>
        <p:nvPicPr>
          <p:cNvPr id="4" name="Immagine 3">
            <a:extLst>
              <a:ext uri="{FF2B5EF4-FFF2-40B4-BE49-F238E27FC236}">
                <a16:creationId xmlns:a16="http://schemas.microsoft.com/office/drawing/2014/main" id="{33DD7681-DA0B-DADF-FE94-B86CE870817F}"/>
              </a:ext>
            </a:extLst>
          </p:cNvPr>
          <p:cNvPicPr>
            <a:picLocks noChangeAspect="1"/>
          </p:cNvPicPr>
          <p:nvPr/>
        </p:nvPicPr>
        <p:blipFill>
          <a:blip r:embed="rId3"/>
          <a:stretch>
            <a:fillRect/>
          </a:stretch>
        </p:blipFill>
        <p:spPr>
          <a:xfrm>
            <a:off x="4644008" y="0"/>
            <a:ext cx="3888432" cy="5543550"/>
          </a:xfrm>
          <a:prstGeom prst="rect">
            <a:avLst/>
          </a:prstGeom>
        </p:spPr>
      </p:pic>
    </p:spTree>
    <p:extLst>
      <p:ext uri="{BB962C8B-B14F-4D97-AF65-F5344CB8AC3E}">
        <p14:creationId xmlns:p14="http://schemas.microsoft.com/office/powerpoint/2010/main" val="2299988470"/>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6060</TotalTime>
  <Words>808</Words>
  <Application>Microsoft Macintosh PowerPoint</Application>
  <PresentationFormat>Presentazione su schermo (4:3)</PresentationFormat>
  <Paragraphs>63</Paragraphs>
  <Slides>72</Slides>
  <Notes>1</Notes>
  <HiddenSlides>0</HiddenSlides>
  <MMClips>6</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72</vt:i4>
      </vt:variant>
    </vt:vector>
  </HeadingPairs>
  <TitlesOfParts>
    <vt:vector size="76" baseType="lpstr">
      <vt:lpstr>Arial</vt:lpstr>
      <vt:lpstr>Geneva</vt:lpstr>
      <vt:lpstr>Times New Roman</vt:lpstr>
      <vt:lpstr>Tema di Office</vt:lpstr>
      <vt:lpstr>UTE – Cardinal Colombo - MILANO Giovedì,  31 ottobre 2024</vt:lpstr>
      <vt:lpstr>La copertina e una pagina del libro pubblicato a Milano nel 1869 da Cesare Cioffi Editore.</vt:lpstr>
      <vt:lpstr>Presentazione standard di PowerPoint</vt:lpstr>
      <vt:lpstr>Veduta di Piazza San Pietro in un pastello del 1869.</vt:lpstr>
      <vt:lpstr>I due «dinamitardi»  Gaetano Tognetti e Giuseppe Monti.</vt:lpstr>
      <vt:lpstr>L’esecuzione Giuseppe Monti e Gaetano Tognetti, in Via dei Cerchi  a Roma, nel 1886.</vt:lpstr>
      <vt:lpstr>Pio IX, Papa Mastai Ferretti di Senigallia, 255° Pontefice dal 1846 al 1878, e 164 ultimo sovrano dello Stato Pontificio, caduto il 20 settembre 1870  con la Breccia di Porta Pia.</vt:lpstr>
      <vt:lpstr>Roma. Monumento  a Gaetano Tognetti  al Pincetto Vecchio del Cmpo Verano.</vt:lpstr>
      <vt:lpstr>Il regista del film Luigi Magni                             La Locandina in francese, anno 1977.</vt:lpstr>
      <vt:lpstr>“Ahi, Costantin di quanto mal fu matre   non la tua conversion, ma quella dote   che da te prese il primo ricco patre”.  Ovvero il Potere temporale dei Papi  Dante Alighieri  (Firenze, 1265 - Ravenna 1321)  </vt:lpstr>
      <vt:lpstr>4 Nastri d'Argento, tre David di Donatello, l’anno dopo, nel 1978, Miglior film al regista Luigi Magni, Migliore attore protagonista a Nino Manfredi e 4 Nastri d'argento a Migliore attore protagonista a Nino Manfredi e  Migliore attore non protagonista a Carlo Bagno,  Migliore scenografia a Lucia Mirisola.</vt:lpstr>
      <vt:lpstr>Presentazione standard di PowerPoint</vt:lpstr>
      <vt:lpstr>Presentazione standard di PowerPoint</vt:lpstr>
      <vt:lpstr>Carta politica d’Italia  nel 1860.</vt:lpstr>
      <vt:lpstr>Monsignor Colombo e il suo perpetuo veneto, Serafino Barison,  compagno di vita, il bravissimo attore Carlo Bagno.</vt:lpstr>
      <vt:lpstr>I tre giovani responsabili dell’atto dinamitardo ai danni della Caserma degli zuavi francesi a Roma, nell’ottobre del 1867.</vt:lpstr>
      <vt:lpstr>I due dinamitardi Giuseppe Monti  e Gaetano Tognetti in un pastello dell’epoca. </vt:lpstr>
      <vt:lpstr>Presentazione standard di PowerPoint</vt:lpstr>
      <vt:lpstr>I fratelli de Charette,  detti "I Moschettieri del Papa".  Al centro Athanase, comandante  degli Zuavi pontifici dal 1860 al 1870.</vt:lpstr>
      <vt:lpstr>L’ultima benedizione di Pio IX alle sue truppe in Piazza San Pietro il 25 aprile 1870.</vt:lpstr>
      <vt:lpstr>5 mesi prima della Breccia Porta Pia il 20 settembre 1870. Foto di Lodovico Tuminiello.</vt:lpstr>
      <vt:lpstr>Monsignor Colombo da Priverno, giudice della Sacra Consulta, l’attore Nino Manfredi.</vt:lpstr>
      <vt:lpstr>La contessa, l’attrice Carmen Scarpitta, da Mons. Colombo per il figlio Cesare Costa.</vt:lpstr>
      <vt:lpstr>Monsignor Colombo davanti al Tribunale Speciale della Sacra Consulta.</vt:lpstr>
      <vt:lpstr>Monsignor Colombo da Priverno, protagonista del film di Luigi Magni. Al tempo aveva 55 anni.</vt:lpstr>
      <vt:lpstr>La Contessa rivela a Monsignore la paternità di suo figlio Cesare.</vt:lpstr>
      <vt:lpstr>Il figlio della Contessa Cesare Costa, l’attore Danilo Mattei, dietro le sbarre.</vt:lpstr>
      <vt:lpstr>Monsignor Colombo stupefatto di fronte alla rivelazione della sua paternità. </vt:lpstr>
      <vt:lpstr>Presentazione standard di PowerPoint</vt:lpstr>
      <vt:lpstr>La contessa in carcere in compagnia del giovane Giuseppe Monti.</vt:lpstr>
      <vt:lpstr>Primo piano di Giuseppe Monti, l’attore Luigi Basagaluppi. </vt:lpstr>
      <vt:lpstr>Monsignor Colombo fa la conoscenza con Cesare Costa e la fidanzata Teresa.</vt:lpstr>
      <vt:lpstr>Monsignore con Gaetano Tognetti, l’attore Cesarino Collamare, il cantante Ron.</vt:lpstr>
      <vt:lpstr>Primo piano di Teresa, la fidanzata di Cesare, l’attrice Giovannella Grifeo. </vt:lpstr>
      <vt:lpstr>Cesare Costa in atteggiamento affettuoso con la fidanzata Teresa.</vt:lpstr>
      <vt:lpstr>Teresa chiede aiuto per strada a Monsignor Colombo.</vt:lpstr>
      <vt:lpstr>Monsignor Colombo che risponde a Teresa per le strade di Roma. </vt:lpstr>
      <vt:lpstr>Presentazione standard di PowerPoint</vt:lpstr>
      <vt:lpstr>Monsignor Colombo ospita la Contessa a casa sua davanti al focolare. </vt:lpstr>
      <vt:lpstr>Presentazione standard di PowerPoint</vt:lpstr>
      <vt:lpstr>Serafino Barisan, il caustico domestico veneto, il bravissimo attore Carlo Bagno. </vt:lpstr>
      <vt:lpstr>Monsignor Colombo con il suo perpetuo veneto, Serafino Barisan.</vt:lpstr>
      <vt:lpstr>Presentazione standard di PowerPoint</vt:lpstr>
      <vt:lpstr>Presentazione standard di PowerPoint</vt:lpstr>
      <vt:lpstr>«Ma il pascolo è del Signore»</vt:lpstr>
      <vt:lpstr>Il perpetuo in atteggiamento consolatorio con Monsignore.</vt:lpstr>
      <vt:lpstr>Presentazione standard di PowerPoint</vt:lpstr>
      <vt:lpstr>Monsignor Colombo durante l’arringa davanti alla Sacra Consulta.</vt:lpstr>
      <vt:lpstr>Presentazione standard di PowerPoint</vt:lpstr>
      <vt:lpstr>Presentazione standard di PowerPoint</vt:lpstr>
      <vt:lpstr>Presentazione standard di PowerPoint</vt:lpstr>
      <vt:lpstr>Monsignor Colombo sveglia uno degli anziani vescovi addormentato.</vt:lpstr>
      <vt:lpstr>Presentazione standard di PowerPoint</vt:lpstr>
      <vt:lpstr>Presentazione standard di PowerPoint</vt:lpstr>
      <vt:lpstr>Monsignore consegna la pistola al figlio Cesare.</vt:lpstr>
      <vt:lpstr>Momento drammatico tra figlio e padre.</vt:lpstr>
      <vt:lpstr>Presentazione standard di PowerPoint</vt:lpstr>
      <vt:lpstr>Monsignore abbraccia figlio e fidanzata.</vt:lpstr>
      <vt:lpstr>Primo piano del potente Generale dei Gesuiti, l’attore Salvo Randone.</vt:lpstr>
      <vt:lpstr>Il Generale dei Gesuiti, il Papa nero, redarguisce pesantemente Monsignore.</vt:lpstr>
      <vt:lpstr>Presentazione standard di PowerPoint</vt:lpstr>
      <vt:lpstr>Cesare Costa ferito a morte.</vt:lpstr>
      <vt:lpstr>La madre Contessa e il Padre Monsignore attorno al letto del figlio ferito a morte. </vt:lpstr>
      <vt:lpstr>Presentazione standard di PowerPoint</vt:lpstr>
      <vt:lpstr>313 d. C.</vt:lpstr>
      <vt:lpstr>La Breccia di Porta Pia, 20 settembre 1870, atto finale dello Stato Pontificio.</vt:lpstr>
      <vt:lpstr>Presentazione standard di PowerPoint</vt:lpstr>
      <vt:lpstr>Chassepot,  il fucile  ad ago francese impiegato  a Mentana.  Foto e dettaglio della cassa.</vt:lpstr>
      <vt:lpstr>3 novembre 1867, Battaglia di Mentana, in cui truppe franco-pontificie  sconfiggono le camicie rosse di Giuseppe Garibaldi.</vt:lpstr>
      <vt:lpstr>Presentazione standard di PowerPoint</vt:lpstr>
      <vt:lpstr>Presentazione standard di PowerPoint</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655</cp:revision>
  <cp:lastPrinted>1601-01-01T00:00:00Z</cp:lastPrinted>
  <dcterms:created xsi:type="dcterms:W3CDTF">2019-12-08T15:27:53Z</dcterms:created>
  <dcterms:modified xsi:type="dcterms:W3CDTF">2024-07-11T08:38:41Z</dcterms:modified>
</cp:coreProperties>
</file>