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 r:id="rId3"/>
    <p:sldId id="261" r:id="rId4"/>
    <p:sldId id="283" r:id="rId5"/>
    <p:sldId id="263" r:id="rId6"/>
    <p:sldId id="258" r:id="rId7"/>
    <p:sldId id="264" r:id="rId8"/>
    <p:sldId id="257" r:id="rId9"/>
    <p:sldId id="266" r:id="rId10"/>
    <p:sldId id="267" r:id="rId11"/>
    <p:sldId id="268" r:id="rId12"/>
    <p:sldId id="285" r:id="rId13"/>
    <p:sldId id="284" r:id="rId14"/>
    <p:sldId id="273" r:id="rId15"/>
    <p:sldId id="27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69"/>
    <p:restoredTop sz="86423"/>
  </p:normalViewPr>
  <p:slideViewPr>
    <p:cSldViewPr snapToGrid="0" snapToObjects="1">
      <p:cViewPr varScale="1">
        <p:scale>
          <a:sx n="111" d="100"/>
          <a:sy n="111" d="100"/>
        </p:scale>
        <p:origin x="224" y="280"/>
      </p:cViewPr>
      <p:guideLst/>
    </p:cSldViewPr>
  </p:slideViewPr>
  <p:outlineViewPr>
    <p:cViewPr>
      <p:scale>
        <a:sx n="33" d="100"/>
        <a:sy n="33" d="100"/>
      </p:scale>
      <p:origin x="0" y="-405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AE9F5-33F8-3D4B-BE3B-127ED7FD17FB}" type="datetimeFigureOut">
              <a:rPr lang="it-IT" smtClean="0"/>
              <a:t>09/02/25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58CAF-896C-9D4C-B104-B880A164BC2D}" type="slidenum">
              <a:rPr lang="it-IT" smtClean="0"/>
              <a:t>‹N›</a:t>
            </a:fld>
            <a:endParaRPr lang="it-IT"/>
          </a:p>
        </p:txBody>
      </p:sp>
    </p:spTree>
    <p:extLst>
      <p:ext uri="{BB962C8B-B14F-4D97-AF65-F5344CB8AC3E}">
        <p14:creationId xmlns:p14="http://schemas.microsoft.com/office/powerpoint/2010/main" val="329848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7558CAF-896C-9D4C-B104-B880A164BC2D}" type="slidenum">
              <a:rPr lang="it-IT" smtClean="0"/>
              <a:t>2</a:t>
            </a:fld>
            <a:endParaRPr lang="it-IT"/>
          </a:p>
        </p:txBody>
      </p:sp>
    </p:spTree>
    <p:extLst>
      <p:ext uri="{BB962C8B-B14F-4D97-AF65-F5344CB8AC3E}">
        <p14:creationId xmlns:p14="http://schemas.microsoft.com/office/powerpoint/2010/main" val="18368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7558CAF-896C-9D4C-B104-B880A164BC2D}" type="slidenum">
              <a:rPr lang="it-IT" smtClean="0"/>
              <a:t>7</a:t>
            </a:fld>
            <a:endParaRPr lang="it-IT"/>
          </a:p>
        </p:txBody>
      </p:sp>
    </p:spTree>
    <p:extLst>
      <p:ext uri="{BB962C8B-B14F-4D97-AF65-F5344CB8AC3E}">
        <p14:creationId xmlns:p14="http://schemas.microsoft.com/office/powerpoint/2010/main" val="328723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8</a:t>
            </a:fld>
            <a:endParaRPr lang="it-IT"/>
          </a:p>
        </p:txBody>
      </p:sp>
    </p:spTree>
    <p:extLst>
      <p:ext uri="{BB962C8B-B14F-4D97-AF65-F5344CB8AC3E}">
        <p14:creationId xmlns:p14="http://schemas.microsoft.com/office/powerpoint/2010/main" val="14457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9</a:t>
            </a:fld>
            <a:endParaRPr lang="it-IT"/>
          </a:p>
        </p:txBody>
      </p:sp>
    </p:spTree>
    <p:extLst>
      <p:ext uri="{BB962C8B-B14F-4D97-AF65-F5344CB8AC3E}">
        <p14:creationId xmlns:p14="http://schemas.microsoft.com/office/powerpoint/2010/main" val="419903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11</a:t>
            </a:fld>
            <a:endParaRPr lang="it-IT"/>
          </a:p>
        </p:txBody>
      </p:sp>
    </p:spTree>
    <p:extLst>
      <p:ext uri="{BB962C8B-B14F-4D97-AF65-F5344CB8AC3E}">
        <p14:creationId xmlns:p14="http://schemas.microsoft.com/office/powerpoint/2010/main" val="399641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13</a:t>
            </a:fld>
            <a:endParaRPr lang="it-IT"/>
          </a:p>
        </p:txBody>
      </p:sp>
    </p:spTree>
    <p:extLst>
      <p:ext uri="{BB962C8B-B14F-4D97-AF65-F5344CB8AC3E}">
        <p14:creationId xmlns:p14="http://schemas.microsoft.com/office/powerpoint/2010/main" val="121788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14</a:t>
            </a:fld>
            <a:endParaRPr lang="it-IT"/>
          </a:p>
        </p:txBody>
      </p:sp>
    </p:spTree>
    <p:extLst>
      <p:ext uri="{BB962C8B-B14F-4D97-AF65-F5344CB8AC3E}">
        <p14:creationId xmlns:p14="http://schemas.microsoft.com/office/powerpoint/2010/main" val="361612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7558CAF-896C-9D4C-B104-B880A164BC2D}" type="slidenum">
              <a:rPr lang="it-IT" smtClean="0"/>
              <a:t>15</a:t>
            </a:fld>
            <a:endParaRPr lang="it-IT"/>
          </a:p>
        </p:txBody>
      </p:sp>
    </p:spTree>
    <p:extLst>
      <p:ext uri="{BB962C8B-B14F-4D97-AF65-F5344CB8AC3E}">
        <p14:creationId xmlns:p14="http://schemas.microsoft.com/office/powerpoint/2010/main" val="137438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EFEEF-6C2C-7945-999C-9077F98134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0C79913-9F71-9F48-BDE2-FD5D199861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86B9396-9E2E-2543-B5C8-1E5BC7F9792A}"/>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5" name="Segnaposto piè di pagina 4">
            <a:extLst>
              <a:ext uri="{FF2B5EF4-FFF2-40B4-BE49-F238E27FC236}">
                <a16:creationId xmlns:a16="http://schemas.microsoft.com/office/drawing/2014/main" id="{B47139E4-28AB-7240-8ED3-BC584AEEB2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9CAEC0-ED02-104C-A520-BDC8C87A088F}"/>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192052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6C71E2-B6B9-A949-8BD7-D53FD4C6E01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E0755A8-D5BD-444D-BA51-3B7636273742}"/>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FB530E9-49AD-BB46-A0E8-38D8D09936E4}"/>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5" name="Segnaposto piè di pagina 4">
            <a:extLst>
              <a:ext uri="{FF2B5EF4-FFF2-40B4-BE49-F238E27FC236}">
                <a16:creationId xmlns:a16="http://schemas.microsoft.com/office/drawing/2014/main" id="{CA7841A9-7024-694A-815B-B847B55902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4CBD90-4BBC-0743-A93B-D358BB2F4878}"/>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154987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F9149C-614E-9E44-8CAD-E21ED08B7BA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C86E346-D687-9146-B4CA-4BDC4575D044}"/>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70DCA53-C1A6-D542-9AB9-FDFE6EC19602}"/>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5" name="Segnaposto piè di pagina 4">
            <a:extLst>
              <a:ext uri="{FF2B5EF4-FFF2-40B4-BE49-F238E27FC236}">
                <a16:creationId xmlns:a16="http://schemas.microsoft.com/office/drawing/2014/main" id="{B4AE91AD-33F4-2544-AE56-146FA848BF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105087-9796-4546-97E0-7DBFBF00D519}"/>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293048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EC241-2B10-C145-8FC2-5DFCEA8F041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630105-CA19-C042-83D9-AE14CD76E014}"/>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D96958C-B8D2-914C-B84B-4AB99B7E6C5B}"/>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5" name="Segnaposto piè di pagina 4">
            <a:extLst>
              <a:ext uri="{FF2B5EF4-FFF2-40B4-BE49-F238E27FC236}">
                <a16:creationId xmlns:a16="http://schemas.microsoft.com/office/drawing/2014/main" id="{D0EA39C0-4CEE-7E4B-8EB2-1BC2644A98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D31868-609B-D441-9BEB-F29184B3A784}"/>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377726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D8F766-2D29-7C43-AEC9-52189DE3802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A838E2F-2977-5B44-9435-2A95FCF0B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9274F7E-956F-A843-8397-DBAC744FEB9C}"/>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5" name="Segnaposto piè di pagina 4">
            <a:extLst>
              <a:ext uri="{FF2B5EF4-FFF2-40B4-BE49-F238E27FC236}">
                <a16:creationId xmlns:a16="http://schemas.microsoft.com/office/drawing/2014/main" id="{E93D2FC0-0D89-7A49-9A5F-E2717B5068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2029240-6FB0-664D-B664-C2815A4E6200}"/>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339749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4C5AAC-6215-DE4B-8CAC-DEC78E43AA0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252994-4EAA-E048-8AFC-4466F4290FF3}"/>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D66A77B-A300-DC4B-B2FC-265578111847}"/>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FC50A6A-DA9F-A443-A926-447B0B9959D6}"/>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6" name="Segnaposto piè di pagina 5">
            <a:extLst>
              <a:ext uri="{FF2B5EF4-FFF2-40B4-BE49-F238E27FC236}">
                <a16:creationId xmlns:a16="http://schemas.microsoft.com/office/drawing/2014/main" id="{ABBD64D8-F43C-D940-A38F-C75DE1BEFB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8892D1-7D48-7540-822B-5124C82E45B5}"/>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144203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875615-4409-2B49-990F-BE79BCACE87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A661DA9-7C0B-EA47-B847-55C4232CB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0DEADF51-69E9-BC43-9778-929C93CCDD27}"/>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560FC4EC-C895-F648-AE78-56C9B3765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C00370F-8F80-234F-B29A-AEB04B34B3B3}"/>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A3BECF9B-1E4B-B249-92A2-826CD344AF34}"/>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8" name="Segnaposto piè di pagina 7">
            <a:extLst>
              <a:ext uri="{FF2B5EF4-FFF2-40B4-BE49-F238E27FC236}">
                <a16:creationId xmlns:a16="http://schemas.microsoft.com/office/drawing/2014/main" id="{CE2456AE-2288-7043-9AA1-29ECB379078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2F2134F-C9D7-EE47-BBA8-D2EDF17E7C2A}"/>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263021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F976DD-562F-894D-B6E8-3FA42309D43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6EF0AD0-1442-6A4D-902E-868F3BAC1735}"/>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4" name="Segnaposto piè di pagina 3">
            <a:extLst>
              <a:ext uri="{FF2B5EF4-FFF2-40B4-BE49-F238E27FC236}">
                <a16:creationId xmlns:a16="http://schemas.microsoft.com/office/drawing/2014/main" id="{9962396A-ACC7-4247-B8CB-35F7B2E16BC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136A25E-8B85-E446-8DB2-AA19B1D6A203}"/>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19126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6DEF27C-C81E-E94E-9E95-9D66639D04CD}"/>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3" name="Segnaposto piè di pagina 2">
            <a:extLst>
              <a:ext uri="{FF2B5EF4-FFF2-40B4-BE49-F238E27FC236}">
                <a16:creationId xmlns:a16="http://schemas.microsoft.com/office/drawing/2014/main" id="{FC47314E-F35E-2B4A-BBDF-393BB8F1E25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B49CCBC-8E8D-294F-94C0-CD0104E3F106}"/>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209059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BCB47-BBD4-574F-AD46-7D0F7161027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87C0BDF-058C-D34A-9882-E8C6447E4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6D2FA80F-CA0D-7942-A9A0-07E4EE71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4C46F7D-1004-4749-8481-1929FAD2B39B}"/>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6" name="Segnaposto piè di pagina 5">
            <a:extLst>
              <a:ext uri="{FF2B5EF4-FFF2-40B4-BE49-F238E27FC236}">
                <a16:creationId xmlns:a16="http://schemas.microsoft.com/office/drawing/2014/main" id="{791A7BC3-349E-E244-9A58-B2CBB5B3BA6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777371-17D5-2641-8D18-CBC1A75D1C89}"/>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49022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3BF504-69E4-774C-B855-B845DCB0D3D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C589228-E962-4C4F-AFD2-30FF46EBB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6412A12-9C9C-0B43-BB05-69AC9D2F9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9F6116D-F8E2-5B49-832E-C8C2C7334F7D}"/>
              </a:ext>
            </a:extLst>
          </p:cNvPr>
          <p:cNvSpPr>
            <a:spLocks noGrp="1"/>
          </p:cNvSpPr>
          <p:nvPr>
            <p:ph type="dt" sz="half" idx="10"/>
          </p:nvPr>
        </p:nvSpPr>
        <p:spPr/>
        <p:txBody>
          <a:bodyPr/>
          <a:lstStyle/>
          <a:p>
            <a:fld id="{7021685B-A0C0-1040-9C10-D1E7A7C57242}" type="datetimeFigureOut">
              <a:rPr lang="it-IT" smtClean="0"/>
              <a:t>09/02/25</a:t>
            </a:fld>
            <a:endParaRPr lang="it-IT"/>
          </a:p>
        </p:txBody>
      </p:sp>
      <p:sp>
        <p:nvSpPr>
          <p:cNvPr id="6" name="Segnaposto piè di pagina 5">
            <a:extLst>
              <a:ext uri="{FF2B5EF4-FFF2-40B4-BE49-F238E27FC236}">
                <a16:creationId xmlns:a16="http://schemas.microsoft.com/office/drawing/2014/main" id="{B8C69441-FD0D-8D4D-9A21-EF3EF94FB5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892E413-377C-5541-9966-DDD009320933}"/>
              </a:ext>
            </a:extLst>
          </p:cNvPr>
          <p:cNvSpPr>
            <a:spLocks noGrp="1"/>
          </p:cNvSpPr>
          <p:nvPr>
            <p:ph type="sldNum" sz="quarter" idx="12"/>
          </p:nvPr>
        </p:nvSpPr>
        <p:spPr/>
        <p:txBody>
          <a:bodyPr/>
          <a:lstStyle/>
          <a:p>
            <a:fld id="{BD933432-3CB6-214E-B968-51C22B22DE27}" type="slidenum">
              <a:rPr lang="it-IT" smtClean="0"/>
              <a:t>‹N›</a:t>
            </a:fld>
            <a:endParaRPr lang="it-IT"/>
          </a:p>
        </p:txBody>
      </p:sp>
    </p:spTree>
    <p:extLst>
      <p:ext uri="{BB962C8B-B14F-4D97-AF65-F5344CB8AC3E}">
        <p14:creationId xmlns:p14="http://schemas.microsoft.com/office/powerpoint/2010/main" val="27544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547ED4D-040E-0649-82E9-2F516EC643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774881-A174-AD4C-B2E3-7AF0B8A10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267348B-7C8F-0E4C-9651-7EAA35246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1685B-A0C0-1040-9C10-D1E7A7C57242}" type="datetimeFigureOut">
              <a:rPr lang="it-IT" smtClean="0"/>
              <a:t>09/02/25</a:t>
            </a:fld>
            <a:endParaRPr lang="it-IT"/>
          </a:p>
        </p:txBody>
      </p:sp>
      <p:sp>
        <p:nvSpPr>
          <p:cNvPr id="5" name="Segnaposto piè di pagina 4">
            <a:extLst>
              <a:ext uri="{FF2B5EF4-FFF2-40B4-BE49-F238E27FC236}">
                <a16:creationId xmlns:a16="http://schemas.microsoft.com/office/drawing/2014/main" id="{0B4DCE34-9574-8147-9523-EF711E3A2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A8B90DC-6B22-D64E-B194-A8B693090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33432-3CB6-214E-B968-51C22B22DE27}" type="slidenum">
              <a:rPr lang="it-IT" smtClean="0"/>
              <a:t>‹N›</a:t>
            </a:fld>
            <a:endParaRPr lang="it-IT"/>
          </a:p>
        </p:txBody>
      </p:sp>
    </p:spTree>
    <p:extLst>
      <p:ext uri="{BB962C8B-B14F-4D97-AF65-F5344CB8AC3E}">
        <p14:creationId xmlns:p14="http://schemas.microsoft.com/office/powerpoint/2010/main" val="257877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90AE89-705E-7A41-884D-97C94CDA0104}"/>
              </a:ext>
            </a:extLst>
          </p:cNvPr>
          <p:cNvSpPr>
            <a:spLocks noGrp="1"/>
          </p:cNvSpPr>
          <p:nvPr>
            <p:ph type="ctrTitle"/>
          </p:nvPr>
        </p:nvSpPr>
        <p:spPr/>
        <p:txBody>
          <a:bodyPr/>
          <a:lstStyle/>
          <a:p>
            <a:r>
              <a:rPr lang="it-IT" dirty="0">
                <a:latin typeface="Times New Roman" panose="02020603050405020304" pitchFamily="18" charset="0"/>
                <a:cs typeface="Times New Roman" panose="02020603050405020304" pitchFamily="18" charset="0"/>
              </a:rPr>
              <a:t>Dopo </a:t>
            </a:r>
            <a:r>
              <a:rPr lang="it-IT" dirty="0" err="1">
                <a:latin typeface="Times New Roman" panose="02020603050405020304" pitchFamily="18" charset="0"/>
                <a:cs typeface="Times New Roman" panose="02020603050405020304" pitchFamily="18" charset="0"/>
              </a:rPr>
              <a:t>Cromwell</a:t>
            </a:r>
            <a:r>
              <a:rPr lang="it-IT" dirty="0">
                <a:latin typeface="Times New Roman" panose="02020603050405020304" pitchFamily="18" charset="0"/>
                <a:cs typeface="Times New Roman" panose="02020603050405020304" pitchFamily="18" charset="0"/>
              </a:rPr>
              <a:t> e </a:t>
            </a:r>
            <a:r>
              <a:rPr lang="it-IT" i="1" dirty="0">
                <a:latin typeface="Times New Roman" panose="02020603050405020304" pitchFamily="18" charset="0"/>
                <a:cs typeface="Times New Roman" panose="02020603050405020304" pitchFamily="18" charset="0"/>
              </a:rPr>
              <a:t>the </a:t>
            </a:r>
            <a:r>
              <a:rPr lang="it-IT" i="1" dirty="0" err="1">
                <a:latin typeface="Times New Roman" panose="02020603050405020304" pitchFamily="18" charset="0"/>
                <a:cs typeface="Times New Roman" panose="02020603050405020304" pitchFamily="18" charset="0"/>
              </a:rPr>
              <a:t>Act</a:t>
            </a:r>
            <a:r>
              <a:rPr lang="it-IT" i="1" dirty="0">
                <a:latin typeface="Times New Roman" panose="02020603050405020304" pitchFamily="18" charset="0"/>
                <a:cs typeface="Times New Roman" panose="02020603050405020304" pitchFamily="18" charset="0"/>
              </a:rPr>
              <a:t> of </a:t>
            </a:r>
            <a:r>
              <a:rPr lang="it-IT" i="1" dirty="0" err="1">
                <a:latin typeface="Times New Roman" panose="02020603050405020304" pitchFamily="18" charset="0"/>
                <a:cs typeface="Times New Roman" panose="02020603050405020304" pitchFamily="18" charset="0"/>
              </a:rPr>
              <a:t>Settlement</a:t>
            </a:r>
            <a:endParaRPr lang="it-IT" i="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B3CA0770-DCD3-EF4C-A9D6-2621DCA32750}"/>
              </a:ext>
            </a:extLst>
          </p:cNvPr>
          <p:cNvSpPr>
            <a:spLocks noGrp="1"/>
          </p:cNvSpPr>
          <p:nvPr>
            <p:ph type="subTitle" idx="1"/>
          </p:nvPr>
        </p:nvSpPr>
        <p:spPr>
          <a:xfrm>
            <a:off x="1524000" y="3602038"/>
            <a:ext cx="9144000" cy="518700"/>
          </a:xfrm>
        </p:spPr>
        <p:txBody>
          <a:bodyPr/>
          <a:lstStyle/>
          <a:p>
            <a:r>
              <a:rPr lang="it-IT" dirty="0">
                <a:latin typeface="Times New Roman" panose="02020603050405020304" pitchFamily="18" charset="0"/>
                <a:cs typeface="Times New Roman" panose="02020603050405020304" pitchFamily="18" charset="0"/>
              </a:rPr>
              <a:t>Tra settecento e Ottocento</a:t>
            </a:r>
          </a:p>
        </p:txBody>
      </p:sp>
    </p:spTree>
    <p:extLst>
      <p:ext uri="{BB962C8B-B14F-4D97-AF65-F5344CB8AC3E}">
        <p14:creationId xmlns:p14="http://schemas.microsoft.com/office/powerpoint/2010/main" val="176239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C65DAA-4DB9-1A40-98DF-C9FF4CF96B0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F8FBA31-291F-C84E-9DA9-B0B66324EF00}"/>
              </a:ext>
            </a:extLst>
          </p:cNvPr>
          <p:cNvSpPr>
            <a:spLocks noGrp="1"/>
          </p:cNvSpPr>
          <p:nvPr>
            <p:ph sz="half" idx="1"/>
          </p:nvPr>
        </p:nvSpPr>
        <p:spPr/>
        <p:txBody>
          <a:bodyPr/>
          <a:lstStyle/>
          <a:p>
            <a:endParaRPr lang="it-IT"/>
          </a:p>
        </p:txBody>
      </p:sp>
      <p:sp>
        <p:nvSpPr>
          <p:cNvPr id="4" name="Segnaposto contenuto 3">
            <a:extLst>
              <a:ext uri="{FF2B5EF4-FFF2-40B4-BE49-F238E27FC236}">
                <a16:creationId xmlns:a16="http://schemas.microsoft.com/office/drawing/2014/main" id="{717EB822-9D2B-5F40-BDFF-48534F55DD12}"/>
              </a:ext>
            </a:extLst>
          </p:cNvPr>
          <p:cNvSpPr>
            <a:spLocks noGrp="1"/>
          </p:cNvSpPr>
          <p:nvPr>
            <p:ph sz="half" idx="2"/>
          </p:nvPr>
        </p:nvSpPr>
        <p:spPr/>
        <p:txBody>
          <a:bodyPr/>
          <a:lstStyle/>
          <a:p>
            <a:endParaRPr lang="it-IT"/>
          </a:p>
        </p:txBody>
      </p:sp>
      <p:pic>
        <p:nvPicPr>
          <p:cNvPr id="5" name="Immagine 4">
            <a:extLst>
              <a:ext uri="{FF2B5EF4-FFF2-40B4-BE49-F238E27FC236}">
                <a16:creationId xmlns:a16="http://schemas.microsoft.com/office/drawing/2014/main" id="{640137C6-2ED1-F548-9CC1-D91B066310EF}"/>
              </a:ext>
            </a:extLst>
          </p:cNvPr>
          <p:cNvPicPr>
            <a:picLocks noChangeAspect="1"/>
          </p:cNvPicPr>
          <p:nvPr/>
        </p:nvPicPr>
        <p:blipFill>
          <a:blip r:embed="rId2"/>
          <a:stretch>
            <a:fillRect/>
          </a:stretch>
        </p:blipFill>
        <p:spPr>
          <a:xfrm>
            <a:off x="2371223" y="16019"/>
            <a:ext cx="6858000" cy="6858000"/>
          </a:xfrm>
          <a:prstGeom prst="rect">
            <a:avLst/>
          </a:prstGeom>
        </p:spPr>
      </p:pic>
    </p:spTree>
    <p:extLst>
      <p:ext uri="{BB962C8B-B14F-4D97-AF65-F5344CB8AC3E}">
        <p14:creationId xmlns:p14="http://schemas.microsoft.com/office/powerpoint/2010/main" val="179147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A2821C7-DC0C-984F-AC62-0952D94B4FF2}"/>
              </a:ext>
            </a:extLst>
          </p:cNvPr>
          <p:cNvSpPr>
            <a:spLocks noGrp="1"/>
          </p:cNvSpPr>
          <p:nvPr>
            <p:ph type="title"/>
          </p:nvPr>
        </p:nvSpPr>
        <p:spPr/>
        <p:txBody>
          <a:bodyPr/>
          <a:lstStyle/>
          <a:p>
            <a:pPr algn="ctr"/>
            <a:r>
              <a:rPr lang="it-IT" i="1" dirty="0">
                <a:latin typeface="Times New Roman" panose="02020603050405020304" pitchFamily="18" charset="0"/>
                <a:cs typeface="Times New Roman" panose="02020603050405020304" pitchFamily="18" charset="0"/>
              </a:rPr>
              <a:t>The </a:t>
            </a:r>
            <a:r>
              <a:rPr lang="it-IT" i="1" dirty="0" err="1">
                <a:latin typeface="Times New Roman" panose="02020603050405020304" pitchFamily="18" charset="0"/>
                <a:cs typeface="Times New Roman" panose="02020603050405020304" pitchFamily="18" charset="0"/>
              </a:rPr>
              <a:t>Gaeltacht</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le aree </a:t>
            </a:r>
            <a:r>
              <a:rPr lang="it-IT" dirty="0">
                <a:latin typeface="Times New Roman" panose="02020603050405020304" pitchFamily="18" charset="0"/>
                <a:cs typeface="Times New Roman" panose="02020603050405020304" pitchFamily="18" charset="0"/>
              </a:rPr>
              <a:t>dove è parlato il Gaelico: 1925 e anni Sessanta/Ottanta </a:t>
            </a:r>
          </a:p>
        </p:txBody>
      </p:sp>
      <p:pic>
        <p:nvPicPr>
          <p:cNvPr id="8" name="Segnaposto contenuto 7">
            <a:extLst>
              <a:ext uri="{FF2B5EF4-FFF2-40B4-BE49-F238E27FC236}">
                <a16:creationId xmlns:a16="http://schemas.microsoft.com/office/drawing/2014/main" id="{977DCED2-040A-4546-9F6E-A9EC5267949E}"/>
              </a:ext>
            </a:extLst>
          </p:cNvPr>
          <p:cNvPicPr>
            <a:picLocks noGrp="1" noChangeAspect="1"/>
          </p:cNvPicPr>
          <p:nvPr>
            <p:ph idx="1"/>
          </p:nvPr>
        </p:nvPicPr>
        <p:blipFill>
          <a:blip r:embed="rId3"/>
          <a:stretch>
            <a:fillRect/>
          </a:stretch>
        </p:blipFill>
        <p:spPr>
          <a:xfrm>
            <a:off x="2887321" y="1825625"/>
            <a:ext cx="6417357" cy="4351338"/>
          </a:xfrm>
        </p:spPr>
      </p:pic>
    </p:spTree>
    <p:extLst>
      <p:ext uri="{BB962C8B-B14F-4D97-AF65-F5344CB8AC3E}">
        <p14:creationId xmlns:p14="http://schemas.microsoft.com/office/powerpoint/2010/main" val="11497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FA97AC7-A643-2E42-B729-55430E7DA2B7}"/>
              </a:ext>
            </a:extLst>
          </p:cNvPr>
          <p:cNvSpPr>
            <a:spLocks noGrp="1"/>
          </p:cNvSpPr>
          <p:nvPr>
            <p:ph type="title"/>
          </p:nvPr>
        </p:nvSpPr>
        <p:spPr/>
        <p:txBody>
          <a:bodyPr>
            <a:normAutofit fontScale="90000"/>
          </a:bodyPr>
          <a:lstStyle/>
          <a:p>
            <a:pPr algn="ctr"/>
            <a:r>
              <a:rPr lang="it-IT" dirty="0" err="1">
                <a:latin typeface="Times New Roman" panose="02020603050405020304" pitchFamily="18" charset="0"/>
                <a:cs typeface="Times New Roman" panose="02020603050405020304" pitchFamily="18" charset="0"/>
              </a:rPr>
              <a:t>Castleton</a:t>
            </a:r>
            <a:r>
              <a:rPr lang="it-IT" dirty="0">
                <a:latin typeface="Times New Roman" panose="02020603050405020304" pitchFamily="18" charset="0"/>
                <a:cs typeface="Times New Roman" panose="02020603050405020304" pitchFamily="18" charset="0"/>
              </a:rPr>
              <a:t> House e </a:t>
            </a:r>
            <a:r>
              <a:rPr lang="it-IT" dirty="0" err="1">
                <a:latin typeface="Times New Roman" panose="02020603050405020304" pitchFamily="18" charset="0"/>
                <a:cs typeface="Times New Roman" panose="02020603050405020304" pitchFamily="18" charset="0"/>
              </a:rPr>
              <a:t>Emo</a:t>
            </a:r>
            <a:r>
              <a:rPr lang="it-IT" dirty="0">
                <a:latin typeface="Times New Roman" panose="02020603050405020304" pitchFamily="18" charset="0"/>
                <a:cs typeface="Times New Roman" panose="02020603050405020304" pitchFamily="18" charset="0"/>
              </a:rPr>
              <a:t> House: un’aristocrazia terriera modellata su quella inglese</a:t>
            </a:r>
          </a:p>
        </p:txBody>
      </p:sp>
      <p:pic>
        <p:nvPicPr>
          <p:cNvPr id="9" name="Segnaposto contenuto 8">
            <a:extLst>
              <a:ext uri="{FF2B5EF4-FFF2-40B4-BE49-F238E27FC236}">
                <a16:creationId xmlns:a16="http://schemas.microsoft.com/office/drawing/2014/main" id="{37D88512-CC28-CC4C-B244-B5A8F7DB8C47}"/>
              </a:ext>
            </a:extLst>
          </p:cNvPr>
          <p:cNvPicPr>
            <a:picLocks noGrp="1" noChangeAspect="1"/>
          </p:cNvPicPr>
          <p:nvPr>
            <p:ph sz="half" idx="1"/>
          </p:nvPr>
        </p:nvPicPr>
        <p:blipFill>
          <a:blip r:embed="rId2"/>
          <a:stretch>
            <a:fillRect/>
          </a:stretch>
        </p:blipFill>
        <p:spPr>
          <a:xfrm>
            <a:off x="1340708" y="2236509"/>
            <a:ext cx="4068000" cy="2683750"/>
          </a:xfrm>
        </p:spPr>
      </p:pic>
      <p:pic>
        <p:nvPicPr>
          <p:cNvPr id="11" name="Segnaposto contenuto 10">
            <a:extLst>
              <a:ext uri="{FF2B5EF4-FFF2-40B4-BE49-F238E27FC236}">
                <a16:creationId xmlns:a16="http://schemas.microsoft.com/office/drawing/2014/main" id="{473DB8E0-9756-8D48-91A1-83A2A5DDDB6B}"/>
              </a:ext>
            </a:extLst>
          </p:cNvPr>
          <p:cNvPicPr>
            <a:picLocks noGrp="1" noChangeAspect="1"/>
          </p:cNvPicPr>
          <p:nvPr>
            <p:ph sz="half" idx="2"/>
          </p:nvPr>
        </p:nvPicPr>
        <p:blipFill>
          <a:blip r:embed="rId3"/>
          <a:stretch>
            <a:fillRect/>
          </a:stretch>
        </p:blipFill>
        <p:spPr>
          <a:xfrm>
            <a:off x="7559418" y="2236509"/>
            <a:ext cx="3960000" cy="2717097"/>
          </a:xfrm>
        </p:spPr>
      </p:pic>
    </p:spTree>
    <p:extLst>
      <p:ext uri="{BB962C8B-B14F-4D97-AF65-F5344CB8AC3E}">
        <p14:creationId xmlns:p14="http://schemas.microsoft.com/office/powerpoint/2010/main" val="174185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86D42F9-1D82-334F-B516-E566C4220B4B}"/>
              </a:ext>
            </a:extLst>
          </p:cNvPr>
          <p:cNvSpPr>
            <a:spLocks noGrp="1"/>
          </p:cNvSpPr>
          <p:nvPr>
            <p:ph type="title"/>
          </p:nvPr>
        </p:nvSpPr>
        <p:spPr/>
        <p:txBody>
          <a:bodyPr>
            <a:normAutofit/>
          </a:bodyPr>
          <a:lstStyle/>
          <a:p>
            <a:r>
              <a:rPr lang="it-IT" sz="2000" dirty="0" err="1">
                <a:latin typeface="Times New Roman" panose="02020603050405020304" pitchFamily="18" charset="0"/>
                <a:cs typeface="Times New Roman" panose="02020603050405020304" pitchFamily="18" charset="0"/>
              </a:rPr>
              <a:t>This</a:t>
            </a:r>
            <a:r>
              <a:rPr lang="it-IT" sz="2000" dirty="0">
                <a:latin typeface="Times New Roman" panose="02020603050405020304" pitchFamily="18" charset="0"/>
                <a:cs typeface="Times New Roman" panose="02020603050405020304" pitchFamily="18" charset="0"/>
              </a:rPr>
              <a:t> 1781 painting by Francis </a:t>
            </a:r>
            <a:r>
              <a:rPr lang="it-IT" sz="2000" dirty="0" err="1">
                <a:latin typeface="Times New Roman" panose="02020603050405020304" pitchFamily="18" charset="0"/>
                <a:cs typeface="Times New Roman" panose="02020603050405020304" pitchFamily="18" charset="0"/>
              </a:rPr>
              <a:t>Wheatley</a:t>
            </a:r>
            <a:r>
              <a:rPr lang="it-IT" sz="2000" dirty="0">
                <a:latin typeface="Times New Roman" panose="02020603050405020304" pitchFamily="18" charset="0"/>
                <a:cs typeface="Times New Roman" panose="02020603050405020304" pitchFamily="18" charset="0"/>
              </a:rPr>
              <a:t> shows Sir John Irwin in </a:t>
            </a:r>
            <a:r>
              <a:rPr lang="it-IT" sz="2000" dirty="0" err="1">
                <a:latin typeface="Times New Roman" panose="02020603050405020304" pitchFamily="18" charset="0"/>
                <a:cs typeface="Times New Roman" panose="02020603050405020304" pitchFamily="18" charset="0"/>
              </a:rPr>
              <a:t>his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role</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as</a:t>
            </a:r>
            <a:r>
              <a:rPr lang="it-IT" sz="2000" dirty="0">
                <a:latin typeface="Times New Roman" panose="02020603050405020304" pitchFamily="18" charset="0"/>
                <a:cs typeface="Times New Roman" panose="02020603050405020304" pitchFamily="18" charset="0"/>
              </a:rPr>
              <a:t> Commander in </a:t>
            </a:r>
            <a:r>
              <a:rPr lang="it-IT" sz="2000" dirty="0" err="1">
                <a:latin typeface="Times New Roman" panose="02020603050405020304" pitchFamily="18" charset="0"/>
                <a:cs typeface="Times New Roman" panose="02020603050405020304" pitchFamily="18" charset="0"/>
              </a:rPr>
              <a:t>Chief</a:t>
            </a:r>
            <a:r>
              <a:rPr lang="it-IT" sz="2000" dirty="0">
                <a:latin typeface="Times New Roman" panose="02020603050405020304" pitchFamily="18" charset="0"/>
                <a:cs typeface="Times New Roman" panose="02020603050405020304" pitchFamily="18" charset="0"/>
              </a:rPr>
              <a:t> in </a:t>
            </a:r>
            <a:r>
              <a:rPr lang="it-IT" sz="2000" dirty="0" err="1">
                <a:latin typeface="Times New Roman" panose="02020603050405020304" pitchFamily="18" charset="0"/>
                <a:cs typeface="Times New Roman" panose="02020603050405020304" pitchFamily="18" charset="0"/>
              </a:rPr>
              <a:t>Ireland</a:t>
            </a:r>
            <a:r>
              <a:rPr lang="it-IT" sz="2000" dirty="0">
                <a:latin typeface="Times New Roman" panose="02020603050405020304" pitchFamily="18" charset="0"/>
                <a:cs typeface="Times New Roman" panose="02020603050405020304" pitchFamily="18" charset="0"/>
              </a:rPr>
              <a:t> a post he </a:t>
            </a:r>
            <a:r>
              <a:rPr lang="it-IT" sz="2000" dirty="0" err="1">
                <a:latin typeface="Times New Roman" panose="02020603050405020304" pitchFamily="18" charset="0"/>
                <a:cs typeface="Times New Roman" panose="02020603050405020304" pitchFamily="18" charset="0"/>
              </a:rPr>
              <a:t>held</a:t>
            </a:r>
            <a:r>
              <a:rPr lang="it-IT" sz="2000" dirty="0">
                <a:latin typeface="Times New Roman" panose="02020603050405020304" pitchFamily="18" charset="0"/>
                <a:cs typeface="Times New Roman" panose="02020603050405020304" pitchFamily="18" charset="0"/>
              </a:rPr>
              <a:t> from 1775 to 1782. </a:t>
            </a:r>
            <a:r>
              <a:rPr lang="it-IT" sz="2000" dirty="0" err="1">
                <a:latin typeface="Times New Roman" panose="02020603050405020304" pitchFamily="18" charset="0"/>
                <a:cs typeface="Times New Roman" panose="02020603050405020304" pitchFamily="18" charset="0"/>
              </a:rPr>
              <a:t>It</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also</a:t>
            </a:r>
            <a:r>
              <a:rPr lang="it-IT" sz="2000" dirty="0">
                <a:latin typeface="Times New Roman" panose="02020603050405020304" pitchFamily="18" charset="0"/>
                <a:cs typeface="Times New Roman" panose="02020603050405020304" pitchFamily="18" charset="0"/>
              </a:rPr>
              <a:t> shows just </a:t>
            </a:r>
            <a:r>
              <a:rPr lang="it-IT" sz="2000" dirty="0" err="1">
                <a:latin typeface="Times New Roman" panose="02020603050405020304" pitchFamily="18" charset="0"/>
                <a:cs typeface="Times New Roman" panose="02020603050405020304" pitchFamily="18" charset="0"/>
              </a:rPr>
              <a:t>how</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integrated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Ireland</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already</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was</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within</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British</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military</a:t>
            </a:r>
            <a:r>
              <a:rPr lang="it-IT" sz="2000" dirty="0">
                <a:latin typeface="Times New Roman" panose="02020603050405020304" pitchFamily="18" charset="0"/>
                <a:cs typeface="Times New Roman" panose="02020603050405020304" pitchFamily="18" charset="0"/>
              </a:rPr>
              <a:t> and </a:t>
            </a:r>
            <a:r>
              <a:rPr lang="it-IT" sz="2000" dirty="0" err="1">
                <a:latin typeface="Times New Roman" panose="02020603050405020304" pitchFamily="18" charset="0"/>
                <a:cs typeface="Times New Roman" panose="02020603050405020304" pitchFamily="18" charset="0"/>
              </a:rPr>
              <a:t>political</a:t>
            </a:r>
            <a:r>
              <a:rPr lang="it-IT" sz="2000" dirty="0">
                <a:latin typeface="Times New Roman" panose="02020603050405020304" pitchFamily="18" charset="0"/>
                <a:cs typeface="Times New Roman" panose="02020603050405020304" pitchFamily="18" charset="0"/>
              </a:rPr>
              <a:t> machine </a:t>
            </a:r>
            <a:r>
              <a:rPr lang="it-IT" sz="2000" dirty="0" err="1">
                <a:latin typeface="Times New Roman" panose="02020603050405020304" pitchFamily="18" charset="0"/>
                <a:cs typeface="Times New Roman" panose="02020603050405020304" pitchFamily="18" charset="0"/>
              </a:rPr>
              <a:t>even</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before</a:t>
            </a:r>
            <a:r>
              <a:rPr lang="it-IT" sz="2000" dirty="0">
                <a:latin typeface="Times New Roman" panose="02020603050405020304" pitchFamily="18" charset="0"/>
                <a:cs typeface="Times New Roman" panose="02020603050405020304" pitchFamily="18" charset="0"/>
              </a:rPr>
              <a:t> the </a:t>
            </a:r>
            <a:r>
              <a:rPr lang="it-IT" sz="2000" dirty="0" err="1">
                <a:latin typeface="Times New Roman" panose="02020603050405020304" pitchFamily="18" charset="0"/>
                <a:cs typeface="Times New Roman" panose="02020603050405020304" pitchFamily="18" charset="0"/>
              </a:rPr>
              <a:t>Act</a:t>
            </a:r>
            <a:r>
              <a:rPr lang="it-IT" sz="2000" dirty="0">
                <a:latin typeface="Times New Roman" panose="02020603050405020304" pitchFamily="18" charset="0"/>
                <a:cs typeface="Times New Roman" panose="02020603050405020304" pitchFamily="18" charset="0"/>
              </a:rPr>
              <a:t> of Union.</a:t>
            </a:r>
            <a:br>
              <a:rPr lang="it-IT" sz="2000" dirty="0"/>
            </a:br>
            <a:endParaRPr lang="it-IT" sz="2000" dirty="0"/>
          </a:p>
        </p:txBody>
      </p:sp>
      <p:pic>
        <p:nvPicPr>
          <p:cNvPr id="8" name="Segnaposto contenuto 7">
            <a:extLst>
              <a:ext uri="{FF2B5EF4-FFF2-40B4-BE49-F238E27FC236}">
                <a16:creationId xmlns:a16="http://schemas.microsoft.com/office/drawing/2014/main" id="{9118BA6A-62F5-9F4A-87E4-E0A52967B542}"/>
              </a:ext>
            </a:extLst>
          </p:cNvPr>
          <p:cNvPicPr>
            <a:picLocks noGrp="1" noChangeAspect="1"/>
          </p:cNvPicPr>
          <p:nvPr>
            <p:ph idx="1"/>
          </p:nvPr>
        </p:nvPicPr>
        <p:blipFill>
          <a:blip r:embed="rId3"/>
          <a:stretch>
            <a:fillRect/>
          </a:stretch>
        </p:blipFill>
        <p:spPr>
          <a:xfrm>
            <a:off x="4478949" y="1825625"/>
            <a:ext cx="3528000" cy="4746761"/>
          </a:xfrm>
        </p:spPr>
      </p:pic>
      <p:pic>
        <p:nvPicPr>
          <p:cNvPr id="10" name="Segnaposto contenuto 7">
            <a:extLst>
              <a:ext uri="{FF2B5EF4-FFF2-40B4-BE49-F238E27FC236}">
                <a16:creationId xmlns:a16="http://schemas.microsoft.com/office/drawing/2014/main" id="{1646D82E-4800-1D42-8E11-CEF074CA99B1}"/>
              </a:ext>
            </a:extLst>
          </p:cNvPr>
          <p:cNvPicPr>
            <a:picLocks noChangeAspect="1"/>
          </p:cNvPicPr>
          <p:nvPr/>
        </p:nvPicPr>
        <p:blipFill>
          <a:blip r:embed="rId3"/>
          <a:stretch>
            <a:fillRect/>
          </a:stretch>
        </p:blipFill>
        <p:spPr>
          <a:xfrm>
            <a:off x="4478949" y="1690688"/>
            <a:ext cx="3888000" cy="5231121"/>
          </a:xfrm>
          <a:prstGeom prst="rect">
            <a:avLst/>
          </a:prstGeom>
        </p:spPr>
      </p:pic>
    </p:spTree>
    <p:extLst>
      <p:ext uri="{BB962C8B-B14F-4D97-AF65-F5344CB8AC3E}">
        <p14:creationId xmlns:p14="http://schemas.microsoft.com/office/powerpoint/2010/main" val="286251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3FE64AF-1849-C649-8494-B6469E378FED}"/>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Quale nazionalismo? </a:t>
            </a:r>
          </a:p>
        </p:txBody>
      </p:sp>
      <p:sp>
        <p:nvSpPr>
          <p:cNvPr id="6" name="Segnaposto contenuto 5">
            <a:extLst>
              <a:ext uri="{FF2B5EF4-FFF2-40B4-BE49-F238E27FC236}">
                <a16:creationId xmlns:a16="http://schemas.microsoft.com/office/drawing/2014/main" id="{3F935F22-F723-E244-81AF-8A2A145B9520}"/>
              </a:ext>
            </a:extLst>
          </p:cNvPr>
          <p:cNvSpPr>
            <a:spLocks noGrp="1"/>
          </p:cNvSpPr>
          <p:nvPr>
            <p:ph idx="1"/>
          </p:nvPr>
        </p:nvSpPr>
        <p:spPr>
          <a:xfrm>
            <a:off x="838200" y="1875865"/>
            <a:ext cx="9169958" cy="4351338"/>
          </a:xfrm>
        </p:spPr>
        <p:txBody>
          <a:bodyPr>
            <a:normAutofit fontScale="92500" lnSpcReduction="10000"/>
          </a:bodyPr>
          <a:lstStyle/>
          <a:p>
            <a:pPr algn="just"/>
            <a:r>
              <a:rPr lang="it-IT" dirty="0">
                <a:latin typeface="Times New Roman" panose="02020603050405020304" pitchFamily="18" charset="0"/>
                <a:cs typeface="Times New Roman" panose="02020603050405020304" pitchFamily="18" charset="0"/>
              </a:rPr>
              <a:t>Ma gli anglo-irlandesi protestanti, che soffrivano a causa di queste misure commerciali contro le loro esportazioni, arrivarono a nutrire un violento risentimento contro la “madre patria”. Il loro parlamento a Dublino aveva però poco potere. Tutti i bambini inglesi nati in Irlanda diventavano a loro volta sospetti e discriminati. </a:t>
            </a:r>
            <a:r>
              <a:rPr lang="it-IT" dirty="0" err="1">
                <a:latin typeface="Times New Roman" panose="02020603050405020304" pitchFamily="18" charset="0"/>
                <a:cs typeface="Times New Roman" panose="02020603050405020304" pitchFamily="18" charset="0"/>
              </a:rPr>
              <a:t>Swift</a:t>
            </a:r>
            <a:r>
              <a:rPr lang="it-IT" dirty="0">
                <a:latin typeface="Times New Roman" panose="02020603050405020304" pitchFamily="18" charset="0"/>
                <a:cs typeface="Times New Roman" panose="02020603050405020304" pitchFamily="18" charset="0"/>
              </a:rPr>
              <a:t> fu uno di loro. Con allusioni nascoste, il suo I viaggi di Gulliver non mancava di sottolineare la condizione dei suoi concittadini ( “deportati o sterminati, i loro principi venivano torturati fino a rivelare dove era nascosto il loro oro; veniva data piena licenza a tutti gli atti di crudeltà; e questa odiosa truppa di macellai era una spedizione coloniale moderna, inviata a convertire e colonizzare un popolo idolatra e barbaro” ). </a:t>
            </a:r>
          </a:p>
        </p:txBody>
      </p:sp>
    </p:spTree>
    <p:extLst>
      <p:ext uri="{BB962C8B-B14F-4D97-AF65-F5344CB8AC3E}">
        <p14:creationId xmlns:p14="http://schemas.microsoft.com/office/powerpoint/2010/main" val="410649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9039F-47CB-F647-9D37-77A2767243F0}"/>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Jonathan </a:t>
            </a:r>
            <a:r>
              <a:rPr lang="it-IT" dirty="0" err="1">
                <a:latin typeface="Times New Roman" panose="02020603050405020304" pitchFamily="18" charset="0"/>
                <a:cs typeface="Times New Roman" panose="02020603050405020304" pitchFamily="18" charset="0"/>
              </a:rPr>
              <a:t>Swift</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1667-1745</a:t>
            </a:r>
          </a:p>
        </p:txBody>
      </p:sp>
      <p:sp>
        <p:nvSpPr>
          <p:cNvPr id="3" name="Segnaposto contenuto 2">
            <a:extLst>
              <a:ext uri="{FF2B5EF4-FFF2-40B4-BE49-F238E27FC236}">
                <a16:creationId xmlns:a16="http://schemas.microsoft.com/office/drawing/2014/main" id="{CA5D5453-B060-F442-9508-1F43601FBC00}"/>
              </a:ext>
            </a:extLst>
          </p:cNvPr>
          <p:cNvSpPr>
            <a:spLocks noGrp="1"/>
          </p:cNvSpPr>
          <p:nvPr>
            <p:ph idx="1"/>
          </p:nvPr>
        </p:nvSpPr>
        <p:spPr>
          <a:xfrm>
            <a:off x="838200" y="1825625"/>
            <a:ext cx="9591989" cy="4667250"/>
          </a:xfrm>
        </p:spPr>
        <p:txBody>
          <a:bodyPr>
            <a:normAutofit fontScale="70000" lnSpcReduction="20000"/>
          </a:bodyPr>
          <a:lstStyle/>
          <a:p>
            <a:pPr algn="just"/>
            <a:r>
              <a:rPr lang="it-IT" dirty="0">
                <a:latin typeface="Times New Roman" panose="02020603050405020304" pitchFamily="18" charset="0"/>
                <a:cs typeface="Times New Roman" panose="02020603050405020304" pitchFamily="18" charset="0"/>
              </a:rPr>
              <a:t>l trenta novembre del 1667 nasceva a Dublino uno dei maggiori scrittori in lingua inglese, Jonathan </a:t>
            </a:r>
            <a:r>
              <a:rPr lang="it-IT" dirty="0" err="1">
                <a:latin typeface="Times New Roman" panose="02020603050405020304" pitchFamily="18" charset="0"/>
                <a:cs typeface="Times New Roman" panose="02020603050405020304" pitchFamily="18" charset="0"/>
              </a:rPr>
              <a:t>Swift</a:t>
            </a:r>
            <a:r>
              <a:rPr lang="it-IT" dirty="0">
                <a:latin typeface="Times New Roman" panose="02020603050405020304" pitchFamily="18" charset="0"/>
                <a:cs typeface="Times New Roman" panose="02020603050405020304" pitchFamily="18" charset="0"/>
              </a:rPr>
              <a:t>. Sempre nella capitale irlandese, ma settantotto anni dopo, egli stesso avrebbe dettato il proprio epitaffio, perché venisse inciso a lettere dorate, in latino, su una lapide in marmo nero, da esporre nella cattedrale di St Patrick: «Qui giace il corpo di / Jonathan </a:t>
            </a:r>
            <a:r>
              <a:rPr lang="it-IT" dirty="0" err="1">
                <a:latin typeface="Times New Roman" panose="02020603050405020304" pitchFamily="18" charset="0"/>
                <a:cs typeface="Times New Roman" panose="02020603050405020304" pitchFamily="18" charset="0"/>
              </a:rPr>
              <a:t>Swift</a:t>
            </a:r>
            <a:r>
              <a:rPr lang="it-IT" dirty="0">
                <a:latin typeface="Times New Roman" panose="02020603050405020304" pitchFamily="18" charset="0"/>
                <a:cs typeface="Times New Roman" panose="02020603050405020304" pitchFamily="18" charset="0"/>
              </a:rPr>
              <a:t>, dottore in teologia, / Decano di questa cattedrale, / Dove feroce indignazione più non può / Lacerargli il cuore. / Va’ oltre, viaggiatore, e imita se puoi / Questo strenuo – per quanto gli fu possibile / Paladino della Libertà».</a:t>
            </a:r>
          </a:p>
          <a:p>
            <a:pPr algn="just"/>
            <a:r>
              <a:rPr lang="it-IT" dirty="0">
                <a:latin typeface="Times New Roman" panose="02020603050405020304" pitchFamily="18" charset="0"/>
                <a:cs typeface="Times New Roman" panose="02020603050405020304" pitchFamily="18" charset="0"/>
              </a:rPr>
              <a:t>Vale la pena soffermarsi su un suo famoso e pungente pamphlet del 1729 in cui emerge il senso profondo del radicamento in un’Irlanda, alle cui sorti </a:t>
            </a:r>
            <a:r>
              <a:rPr lang="it-IT" dirty="0" err="1">
                <a:latin typeface="Times New Roman" panose="02020603050405020304" pitchFamily="18" charset="0"/>
                <a:cs typeface="Times New Roman" panose="02020603050405020304" pitchFamily="18" charset="0"/>
              </a:rPr>
              <a:t>Swift</a:t>
            </a:r>
            <a:r>
              <a:rPr lang="it-IT" dirty="0">
                <a:latin typeface="Times New Roman" panose="02020603050405020304" pitchFamily="18" charset="0"/>
                <a:cs typeface="Times New Roman" panose="02020603050405020304" pitchFamily="18" charset="0"/>
              </a:rPr>
              <a:t> si sente estraneo e compartecipe al tempo stesso; un’Irlanda a cui non lesina accuse sferzanti, ma sempre e solo per difenderla. Ritroviamo questa sfuggente dualità, espressa in tutta la sua forza, in quello che è uno degli scritti più noti del decano di San Patrizio, </a:t>
            </a:r>
            <a:r>
              <a:rPr lang="it-IT" i="1" dirty="0">
                <a:latin typeface="Times New Roman" panose="02020603050405020304" pitchFamily="18" charset="0"/>
                <a:cs typeface="Times New Roman" panose="02020603050405020304" pitchFamily="18" charset="0"/>
              </a:rPr>
              <a:t>Una modesta proposta</a:t>
            </a:r>
            <a:r>
              <a:rPr lang="it-IT" dirty="0">
                <a:latin typeface="Times New Roman" panose="02020603050405020304" pitchFamily="18" charset="0"/>
                <a:cs typeface="Times New Roman" panose="02020603050405020304" pitchFamily="18" charset="0"/>
              </a:rPr>
              <a:t>, ripresentato in questi giorni (2014) nei Classici Inglesi di Marsilio, in un’edizione accattivante e ben curata di Luciana </a:t>
            </a:r>
            <a:r>
              <a:rPr lang="it-IT" dirty="0" err="1">
                <a:latin typeface="Times New Roman" panose="02020603050405020304" pitchFamily="18" charset="0"/>
                <a:cs typeface="Times New Roman" panose="02020603050405020304" pitchFamily="18" charset="0"/>
              </a:rPr>
              <a:t>Pirè</a:t>
            </a:r>
            <a:r>
              <a:rPr lang="it-IT" dirty="0">
                <a:latin typeface="Times New Roman" panose="02020603050405020304" pitchFamily="18" charset="0"/>
                <a:cs typeface="Times New Roman" panose="02020603050405020304" pitchFamily="18" charset="0"/>
              </a:rPr>
              <a:t>. </a:t>
            </a:r>
          </a:p>
          <a:p>
            <a:pPr algn="just"/>
            <a:r>
              <a:rPr lang="it-IT" dirty="0">
                <a:latin typeface="Times New Roman" panose="02020603050405020304" pitchFamily="18" charset="0"/>
                <a:cs typeface="Times New Roman" panose="02020603050405020304" pitchFamily="18" charset="0"/>
              </a:rPr>
              <a:t>Nella brevissima opera l’autore suggerisce, come soluzione alle piaghe determinate dalla miseria delle classi più basse del popolo irlandese, il ricorso alla pratica del cannibalismo. Tale intervento permetterebbe di risolvere in un solo colpo due problemi: la fame dei genitori poveri e la turpe presenza, per le strade, dei figli straccioni e reietti </a:t>
            </a:r>
          </a:p>
          <a:p>
            <a:pPr algn="just"/>
            <a:endParaRPr lang="it-IT" dirty="0"/>
          </a:p>
        </p:txBody>
      </p:sp>
    </p:spTree>
    <p:extLst>
      <p:ext uri="{BB962C8B-B14F-4D97-AF65-F5344CB8AC3E}">
        <p14:creationId xmlns:p14="http://schemas.microsoft.com/office/powerpoint/2010/main" val="317927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8C5350-153A-9843-BEAD-5910B6D048C9}"/>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The </a:t>
            </a:r>
            <a:r>
              <a:rPr lang="it-IT" dirty="0" err="1">
                <a:latin typeface="Times New Roman" panose="02020603050405020304" pitchFamily="18" charset="0"/>
                <a:cs typeface="Times New Roman" panose="02020603050405020304" pitchFamily="18" charset="0"/>
              </a:rPr>
              <a:t>Act</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Settlement</a:t>
            </a:r>
            <a:r>
              <a:rPr lang="it-IT" dirty="0">
                <a:latin typeface="Times New Roman" panose="02020603050405020304" pitchFamily="18" charset="0"/>
                <a:cs typeface="Times New Roman" panose="02020603050405020304" pitchFamily="18" charset="0"/>
              </a:rPr>
              <a:t>, 1653 </a:t>
            </a:r>
          </a:p>
        </p:txBody>
      </p:sp>
      <p:pic>
        <p:nvPicPr>
          <p:cNvPr id="5" name="Segnaposto contenuto 4">
            <a:extLst>
              <a:ext uri="{FF2B5EF4-FFF2-40B4-BE49-F238E27FC236}">
                <a16:creationId xmlns:a16="http://schemas.microsoft.com/office/drawing/2014/main" id="{CC3D846F-8450-3F43-BBB6-7A4A2AA8D9DD}"/>
              </a:ext>
            </a:extLst>
          </p:cNvPr>
          <p:cNvPicPr>
            <a:picLocks noGrp="1" noChangeAspect="1"/>
          </p:cNvPicPr>
          <p:nvPr>
            <p:ph idx="1"/>
          </p:nvPr>
        </p:nvPicPr>
        <p:blipFill>
          <a:blip r:embed="rId3"/>
          <a:stretch>
            <a:fillRect/>
          </a:stretch>
        </p:blipFill>
        <p:spPr>
          <a:xfrm>
            <a:off x="1351630" y="1813261"/>
            <a:ext cx="2950830" cy="4500000"/>
          </a:xfrm>
        </p:spPr>
      </p:pic>
      <p:sp>
        <p:nvSpPr>
          <p:cNvPr id="7" name="CasellaDiTesto 6">
            <a:extLst>
              <a:ext uri="{FF2B5EF4-FFF2-40B4-BE49-F238E27FC236}">
                <a16:creationId xmlns:a16="http://schemas.microsoft.com/office/drawing/2014/main" id="{4E5DD2AD-0FD8-A549-A60A-D489A2A7974C}"/>
              </a:ext>
            </a:extLst>
          </p:cNvPr>
          <p:cNvSpPr txBox="1"/>
          <p:nvPr/>
        </p:nvSpPr>
        <p:spPr>
          <a:xfrm>
            <a:off x="5348351" y="2152897"/>
            <a:ext cx="6285695" cy="3754874"/>
          </a:xfrm>
          <a:prstGeom prst="rect">
            <a:avLst/>
          </a:prstGeom>
          <a:noFill/>
        </p:spPr>
        <p:txBody>
          <a:bodyPr wrap="none" rtlCol="0">
            <a:spAutoFit/>
          </a:bodyPr>
          <a:lstStyle/>
          <a:p>
            <a:pPr algn="just"/>
            <a:r>
              <a:rPr lang="it-IT" sz="2000" dirty="0">
                <a:latin typeface="Times New Roman" panose="02020603050405020304" pitchFamily="18" charset="0"/>
                <a:cs typeface="Times New Roman" panose="02020603050405020304" pitchFamily="18" charset="0"/>
              </a:rPr>
              <a:t>Emanato dal parlamento londinese: stabilisce  </a:t>
            </a:r>
          </a:p>
          <a:p>
            <a:pPr algn="just"/>
            <a:r>
              <a:rPr lang="it-IT" sz="2000" dirty="0">
                <a:latin typeface="Times New Roman" panose="02020603050405020304" pitchFamily="18" charset="0"/>
                <a:cs typeface="Times New Roman" panose="02020603050405020304" pitchFamily="18" charset="0"/>
              </a:rPr>
              <a:t>le punizioni che dovranno essere inflitte a chi </a:t>
            </a:r>
          </a:p>
          <a:p>
            <a:pPr algn="just"/>
            <a:r>
              <a:rPr lang="it-IT" sz="2000" dirty="0">
                <a:latin typeface="Times New Roman" panose="02020603050405020304" pitchFamily="18" charset="0"/>
                <a:cs typeface="Times New Roman" panose="02020603050405020304" pitchFamily="18" charset="0"/>
              </a:rPr>
              <a:t>ha partecipato alla ribellione contro l’occupante; </a:t>
            </a:r>
          </a:p>
          <a:p>
            <a:pPr algn="just"/>
            <a:r>
              <a:rPr lang="it-IT" sz="2000" dirty="0">
                <a:latin typeface="Times New Roman" panose="02020603050405020304" pitchFamily="18" charset="0"/>
                <a:cs typeface="Times New Roman" panose="02020603050405020304" pitchFamily="18" charset="0"/>
              </a:rPr>
              <a:t>tutte le terre che erano proprietà dei cattolici sono</a:t>
            </a:r>
          </a:p>
          <a:p>
            <a:pPr algn="just"/>
            <a:r>
              <a:rPr lang="it-IT" sz="2000" dirty="0">
                <a:latin typeface="Times New Roman" panose="02020603050405020304" pitchFamily="18" charset="0"/>
                <a:cs typeface="Times New Roman" panose="02020603050405020304" pitchFamily="18" charset="0"/>
              </a:rPr>
              <a:t> confiscate e ridistribuite in particolare ai soldati inglesi</a:t>
            </a:r>
          </a:p>
          <a:p>
            <a:pPr algn="just"/>
            <a:r>
              <a:rPr lang="it-IT" sz="2000" dirty="0">
                <a:latin typeface="Times New Roman" panose="02020603050405020304" pitchFamily="18" charset="0"/>
                <a:cs typeface="Times New Roman" panose="02020603050405020304" pitchFamily="18" charset="0"/>
              </a:rPr>
              <a:t>per premiare la vittoria. Agricoltori, contadini e allevatori </a:t>
            </a:r>
          </a:p>
          <a:p>
            <a:pPr algn="just"/>
            <a:r>
              <a:rPr lang="it-IT" sz="2000" dirty="0">
                <a:latin typeface="Times New Roman" panose="02020603050405020304" pitchFamily="18" charset="0"/>
                <a:cs typeface="Times New Roman" panose="02020603050405020304" pitchFamily="18" charset="0"/>
              </a:rPr>
              <a:t>cattolici vengono espropriati </a:t>
            </a:r>
            <a:r>
              <a:rPr lang="it-IT" sz="2000" i="1" dirty="0">
                <a:latin typeface="Times New Roman" panose="02020603050405020304" pitchFamily="18" charset="0"/>
                <a:cs typeface="Times New Roman" panose="02020603050405020304" pitchFamily="18" charset="0"/>
              </a:rPr>
              <a:t>(</a:t>
            </a:r>
            <a:r>
              <a:rPr lang="it-IT" sz="2000" i="1" dirty="0" err="1">
                <a:latin typeface="Times New Roman" panose="02020603050405020304" pitchFamily="18" charset="0"/>
                <a:cs typeface="Times New Roman" panose="02020603050405020304" pitchFamily="18" charset="0"/>
              </a:rPr>
              <a:t>evicted</a:t>
            </a:r>
            <a:r>
              <a:rPr lang="it-IT" sz="2000" dirty="0">
                <a:latin typeface="Times New Roman" panose="02020603050405020304" pitchFamily="18" charset="0"/>
                <a:cs typeface="Times New Roman" panose="02020603050405020304" pitchFamily="18" charset="0"/>
              </a:rPr>
              <a:t>) e costretti a emigrare</a:t>
            </a:r>
          </a:p>
          <a:p>
            <a:pPr algn="just"/>
            <a:r>
              <a:rPr lang="it-IT" sz="2000" dirty="0">
                <a:latin typeface="Times New Roman" panose="02020603050405020304" pitchFamily="18" charset="0"/>
                <a:cs typeface="Times New Roman" panose="02020603050405020304" pitchFamily="18" charset="0"/>
              </a:rPr>
              <a:t> in </a:t>
            </a:r>
            <a:r>
              <a:rPr lang="it-IT" sz="2000" dirty="0" err="1">
                <a:latin typeface="Times New Roman" panose="02020603050405020304" pitchFamily="18" charset="0"/>
                <a:cs typeface="Times New Roman" panose="02020603050405020304" pitchFamily="18" charset="0"/>
              </a:rPr>
              <a:t>Connemara</a:t>
            </a:r>
            <a:r>
              <a:rPr lang="it-IT" sz="2000" dirty="0">
                <a:latin typeface="Times New Roman" panose="02020603050405020304" pitchFamily="18" charset="0"/>
                <a:cs typeface="Times New Roman" panose="02020603050405020304" pitchFamily="18" charset="0"/>
              </a:rPr>
              <a:t>. Chi non si prestava, insieme a prigionieri </a:t>
            </a:r>
          </a:p>
          <a:p>
            <a:pPr algn="just"/>
            <a:r>
              <a:rPr lang="it-IT" sz="2000" dirty="0">
                <a:latin typeface="Times New Roman" panose="02020603050405020304" pitchFamily="18" charset="0"/>
                <a:cs typeface="Times New Roman" panose="02020603050405020304" pitchFamily="18" charset="0"/>
              </a:rPr>
              <a:t>di  guerra, preti, vagabondi e ‘</a:t>
            </a:r>
            <a:r>
              <a:rPr lang="it-IT" sz="2000" dirty="0" err="1">
                <a:latin typeface="Times New Roman" panose="02020603050405020304" pitchFamily="18" charset="0"/>
                <a:cs typeface="Times New Roman" panose="02020603050405020304" pitchFamily="18" charset="0"/>
              </a:rPr>
              <a:t>indesirabili</a:t>
            </a:r>
            <a:r>
              <a:rPr lang="it-IT" sz="2000" dirty="0">
                <a:latin typeface="Times New Roman" panose="02020603050405020304" pitchFamily="18" charset="0"/>
                <a:cs typeface="Times New Roman" panose="02020603050405020304" pitchFamily="18" charset="0"/>
              </a:rPr>
              <a:t>’, sono destinati</a:t>
            </a:r>
          </a:p>
          <a:p>
            <a:pPr algn="just"/>
            <a:r>
              <a:rPr lang="it-IT" sz="2000" dirty="0">
                <a:latin typeface="Times New Roman" panose="02020603050405020304" pitchFamily="18" charset="0"/>
                <a:cs typeface="Times New Roman" panose="02020603050405020304" pitchFamily="18" charset="0"/>
              </a:rPr>
              <a:t> alle Indie occidentali. </a:t>
            </a:r>
          </a:p>
          <a:p>
            <a:pPr algn="just"/>
            <a:r>
              <a:rPr lang="it-IT" sz="2000" dirty="0">
                <a:latin typeface="Times New Roman" panose="02020603050405020304" pitchFamily="18" charset="0"/>
                <a:cs typeface="Times New Roman" panose="02020603050405020304" pitchFamily="18" charset="0"/>
              </a:rPr>
              <a:t>È la seconda more della cultura gaelica. </a:t>
            </a:r>
          </a:p>
          <a:p>
            <a:endParaRPr lang="it-IT" dirty="0"/>
          </a:p>
        </p:txBody>
      </p:sp>
    </p:spTree>
    <p:extLst>
      <p:ext uri="{BB962C8B-B14F-4D97-AF65-F5344CB8AC3E}">
        <p14:creationId xmlns:p14="http://schemas.microsoft.com/office/powerpoint/2010/main" val="70942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C784E-29D5-AB41-9A99-35759CCF2332}"/>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Le guerre giacobite</a:t>
            </a:r>
          </a:p>
        </p:txBody>
      </p:sp>
      <p:sp>
        <p:nvSpPr>
          <p:cNvPr id="3" name="Segnaposto contenuto 2">
            <a:extLst>
              <a:ext uri="{FF2B5EF4-FFF2-40B4-BE49-F238E27FC236}">
                <a16:creationId xmlns:a16="http://schemas.microsoft.com/office/drawing/2014/main" id="{5BB9C834-EA16-5443-B369-587173100084}"/>
              </a:ext>
            </a:extLst>
          </p:cNvPr>
          <p:cNvSpPr>
            <a:spLocks noGrp="1"/>
          </p:cNvSpPr>
          <p:nvPr>
            <p:ph idx="1"/>
          </p:nvPr>
        </p:nvSpPr>
        <p:spPr>
          <a:xfrm>
            <a:off x="838200" y="1825625"/>
            <a:ext cx="9137073" cy="4561320"/>
          </a:xfrm>
        </p:spPr>
        <p:txBody>
          <a:bodyPr>
            <a:normAutofit fontScale="77500" lnSpcReduction="20000"/>
          </a:bodyPr>
          <a:lstStyle/>
          <a:p>
            <a:pPr algn="just"/>
            <a:r>
              <a:rPr lang="it-IT" dirty="0">
                <a:latin typeface="Times New Roman" panose="02020603050405020304" pitchFamily="18" charset="0"/>
                <a:cs typeface="Times New Roman" panose="02020603050405020304" pitchFamily="18" charset="0"/>
              </a:rPr>
              <a:t>Nel 1685, a Carlo II succedette il fratello Giacomo II; il suo cattolicesimo più manifesto sollevò le ire degli inglesi e all’inizio del 1689 egli fu costretto a lasciare il paese con l’intenzione di riunire un esercito in Irlanda e riconquistare il trono sottraendolo al protestante Guglielmo d’Orange, che era stato invitato dal parlamento ad accettare la corona inglese. </a:t>
            </a:r>
          </a:p>
          <a:p>
            <a:pPr algn="just"/>
            <a:r>
              <a:rPr lang="it-IT" dirty="0">
                <a:latin typeface="Times New Roman" panose="02020603050405020304" pitchFamily="18" charset="0"/>
                <a:cs typeface="Times New Roman" panose="02020603050405020304" pitchFamily="18" charset="0"/>
              </a:rPr>
              <a:t>Alla fine del 1688, tra i protestanti irlandesi di diffuse la notizia che i cattolici stavano per insorgere a sostegno di Giacomo II e che a Derry sarebbe stata insediata una guarnigione cattolica. Dopo furibonde discussioni tra i nobili del posto, 13 ragazzi che lavoravano come apprendisti rubarono le chiavi della città e chiusero le porte in faccia ai soldati di Giacomo. Nel marzo del 1689 Giacomo II giunse a Kinsale dalla Francia e marciò verso nord in direzione di Dublino, dove il parlamento irlandese lo riconobbe come re e </a:t>
            </a:r>
            <a:r>
              <a:rPr lang="it-IT" b="1" dirty="0">
                <a:latin typeface="Times New Roman" panose="02020603050405020304" pitchFamily="18" charset="0"/>
                <a:cs typeface="Times New Roman" panose="02020603050405020304" pitchFamily="18" charset="0"/>
              </a:rPr>
              <a:t>prese a organizzare la restituzione delle terre espropriate ai cattolici</a:t>
            </a:r>
            <a:r>
              <a:rPr lang="it-IT" dirty="0">
                <a:latin typeface="Times New Roman" panose="02020603050405020304" pitchFamily="18" charset="0"/>
                <a:cs typeface="Times New Roman" panose="02020603050405020304" pitchFamily="18" charset="0"/>
              </a:rPr>
              <a:t>. L’assedio di Derry cominciò veramente nell’aprile e si concluse con l’arrivo delle navi di Guglielmo a luglio, quando la popolazione era ormai stata decimata alla fame. </a:t>
            </a:r>
          </a:p>
        </p:txBody>
      </p:sp>
    </p:spTree>
    <p:extLst>
      <p:ext uri="{BB962C8B-B14F-4D97-AF65-F5344CB8AC3E}">
        <p14:creationId xmlns:p14="http://schemas.microsoft.com/office/powerpoint/2010/main" val="2262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35C4A2-BF3D-7B45-BB9E-B5B144EF85C2}"/>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La battaglia sul fiume </a:t>
            </a:r>
            <a:r>
              <a:rPr lang="it-IT" dirty="0" err="1">
                <a:latin typeface="Times New Roman" panose="02020603050405020304" pitchFamily="18" charset="0"/>
                <a:cs typeface="Times New Roman" panose="02020603050405020304" pitchFamily="18" charset="0"/>
              </a:rPr>
              <a:t>Boyne</a:t>
            </a: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C075CF9-81F9-3E4B-8F15-4C4F0D9D7922}"/>
              </a:ext>
            </a:extLst>
          </p:cNvPr>
          <p:cNvSpPr>
            <a:spLocks noGrp="1"/>
          </p:cNvSpPr>
          <p:nvPr>
            <p:ph idx="1"/>
          </p:nvPr>
        </p:nvSpPr>
        <p:spPr>
          <a:xfrm>
            <a:off x="838200" y="1825625"/>
            <a:ext cx="10263188" cy="4351338"/>
          </a:xfrm>
        </p:spPr>
        <p:txBody>
          <a:bodyPr>
            <a:normAutofit fontScale="92500" lnSpcReduction="10000"/>
          </a:bodyPr>
          <a:lstStyle/>
          <a:p>
            <a:pPr algn="just"/>
            <a:r>
              <a:rPr lang="it-IT" dirty="0">
                <a:latin typeface="Times New Roman" panose="02020603050405020304" pitchFamily="18" charset="0"/>
                <a:cs typeface="Times New Roman" panose="02020603050405020304" pitchFamily="18" charset="0"/>
              </a:rPr>
              <a:t>Guglielmo d’Orange approdò nel 1690 a Carrickfergus, immediatamente a nord di Belfast, con un esercito di oltre 36.000 uomini. La battaglia sul fiume </a:t>
            </a:r>
            <a:r>
              <a:rPr lang="it-IT" dirty="0" err="1">
                <a:latin typeface="Times New Roman" panose="02020603050405020304" pitchFamily="18" charset="0"/>
                <a:cs typeface="Times New Roman" panose="02020603050405020304" pitchFamily="18" charset="0"/>
              </a:rPr>
              <a:t>Boyne</a:t>
            </a:r>
            <a:r>
              <a:rPr lang="it-IT" dirty="0">
                <a:latin typeface="Times New Roman" panose="02020603050405020304" pitchFamily="18" charset="0"/>
                <a:cs typeface="Times New Roman" panose="02020603050405020304" pitchFamily="18" charset="0"/>
              </a:rPr>
              <a:t> ebbe luogo il 12 luglio (avvenimento che gli estremisti orangisti festeggiano ogni anno) e fu combattuta tra i cattolici irlandesi guidati dallo scozzese Giacomo II e i protestanti inglesi, con alla testa l’olandese Guglielmo d’Orange. Inoltre, a complicare ulteriormente le cose, Giacomo era zio e suocero di Guglielmo. Il sostenitore principale di Giacomo II era il sovrano francese Luigi XIV e il timore di un aumento del potere della Francia indusse tanto il re cattolico della Spagna quanto il Papa stesso a schierarsi con Guglielmo e i protestanti. La vittoria di Guglielmo costituì una svolta decisiva e viene ancora ricordata come una vittoria di vitale importanza su ‘papi e papismo’ -</a:t>
            </a:r>
            <a:endParaRPr lang="it-IT" dirty="0"/>
          </a:p>
        </p:txBody>
      </p:sp>
      <p:sp>
        <p:nvSpPr>
          <p:cNvPr id="4" name="Rettangolo 3">
            <a:extLst>
              <a:ext uri="{FF2B5EF4-FFF2-40B4-BE49-F238E27FC236}">
                <a16:creationId xmlns:a16="http://schemas.microsoft.com/office/drawing/2014/main" id="{18FAC986-3427-E048-9C53-FF0E96C7DDEE}"/>
              </a:ext>
            </a:extLst>
          </p:cNvPr>
          <p:cNvSpPr/>
          <p:nvPr/>
        </p:nvSpPr>
        <p:spPr>
          <a:xfrm>
            <a:off x="3048000" y="1166843"/>
            <a:ext cx="7353300" cy="646331"/>
          </a:xfrm>
          <a:prstGeom prst="rect">
            <a:avLst/>
          </a:prstGeom>
        </p:spPr>
        <p:txBody>
          <a:bodyPr wrap="square">
            <a:spAutoFit/>
          </a:bodyPr>
          <a:lstStyle/>
          <a:p>
            <a:endParaRPr lang="it-IT" dirty="0">
              <a:solidFill>
                <a:srgbClr val="424242"/>
              </a:solidFill>
              <a:latin typeface="-apple-system"/>
            </a:endParaRPr>
          </a:p>
          <a:p>
            <a:endParaRPr lang="it-IT" dirty="0"/>
          </a:p>
        </p:txBody>
      </p:sp>
    </p:spTree>
    <p:extLst>
      <p:ext uri="{BB962C8B-B14F-4D97-AF65-F5344CB8AC3E}">
        <p14:creationId xmlns:p14="http://schemas.microsoft.com/office/powerpoint/2010/main" val="300518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C77374-9E3A-CE49-BEDD-3F17435258DF}"/>
              </a:ext>
            </a:extLst>
          </p:cNvPr>
          <p:cNvSpPr>
            <a:spLocks noGrp="1"/>
          </p:cNvSpPr>
          <p:nvPr>
            <p:ph type="title"/>
          </p:nvPr>
        </p:nvSpPr>
        <p:spPr/>
        <p:txBody>
          <a:bodyPr/>
          <a:lstStyle/>
          <a:p>
            <a:pPr algn="ctr"/>
            <a:r>
              <a:rPr lang="it-IT" dirty="0" err="1">
                <a:latin typeface="Times New Roman" panose="02020603050405020304" pitchFamily="18" charset="0"/>
                <a:cs typeface="Times New Roman" panose="02020603050405020304" pitchFamily="18" charset="0"/>
              </a:rPr>
              <a:t>Jan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Wyck</a:t>
            </a:r>
            <a:r>
              <a:rPr lang="it-IT" dirty="0">
                <a:latin typeface="Times New Roman" panose="02020603050405020304" pitchFamily="18" charset="0"/>
                <a:cs typeface="Times New Roman" panose="02020603050405020304" pitchFamily="18" charset="0"/>
              </a:rPr>
              <a:t>, The Battle of the </a:t>
            </a:r>
            <a:r>
              <a:rPr lang="it-IT" dirty="0" err="1">
                <a:latin typeface="Times New Roman" panose="02020603050405020304" pitchFamily="18" charset="0"/>
                <a:cs typeface="Times New Roman" panose="02020603050405020304" pitchFamily="18" charset="0"/>
              </a:rPr>
              <a:t>Boyne</a:t>
            </a:r>
            <a:r>
              <a:rPr lang="it-IT" dirty="0">
                <a:latin typeface="Times New Roman" panose="02020603050405020304" pitchFamily="18" charset="0"/>
                <a:cs typeface="Times New Roman" panose="02020603050405020304" pitchFamily="18" charset="0"/>
              </a:rPr>
              <a:t>, 1693</a:t>
            </a:r>
          </a:p>
        </p:txBody>
      </p:sp>
      <p:sp>
        <p:nvSpPr>
          <p:cNvPr id="3" name="Segnaposto contenuto 2">
            <a:extLst>
              <a:ext uri="{FF2B5EF4-FFF2-40B4-BE49-F238E27FC236}">
                <a16:creationId xmlns:a16="http://schemas.microsoft.com/office/drawing/2014/main" id="{E07A644F-72F8-3843-9140-C6096782C548}"/>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81C5EFD6-B735-CE42-A436-5C32609BD86B}"/>
              </a:ext>
            </a:extLst>
          </p:cNvPr>
          <p:cNvPicPr>
            <a:picLocks noChangeAspect="1"/>
          </p:cNvPicPr>
          <p:nvPr/>
        </p:nvPicPr>
        <p:blipFill>
          <a:blip r:embed="rId2"/>
          <a:stretch>
            <a:fillRect/>
          </a:stretch>
        </p:blipFill>
        <p:spPr>
          <a:xfrm>
            <a:off x="3032729" y="2273294"/>
            <a:ext cx="6126542" cy="3456000"/>
          </a:xfrm>
          <a:prstGeom prst="rect">
            <a:avLst/>
          </a:prstGeom>
        </p:spPr>
      </p:pic>
    </p:spTree>
    <p:extLst>
      <p:ext uri="{BB962C8B-B14F-4D97-AF65-F5344CB8AC3E}">
        <p14:creationId xmlns:p14="http://schemas.microsoft.com/office/powerpoint/2010/main" val="384743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50622CB-07D0-3540-9CF3-A17ABFEA3B73}"/>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Benjamin West, The Battle of the </a:t>
            </a:r>
            <a:r>
              <a:rPr lang="it-IT" dirty="0" err="1">
                <a:latin typeface="Times New Roman" panose="02020603050405020304" pitchFamily="18" charset="0"/>
                <a:cs typeface="Times New Roman" panose="02020603050405020304" pitchFamily="18" charset="0"/>
              </a:rPr>
              <a:t>Boyne</a:t>
            </a:r>
            <a:r>
              <a:rPr lang="it-IT" dirty="0">
                <a:latin typeface="Times New Roman" panose="02020603050405020304" pitchFamily="18" charset="0"/>
                <a:cs typeface="Times New Roman" panose="02020603050405020304" pitchFamily="18" charset="0"/>
              </a:rPr>
              <a:t>: King William, 1778</a:t>
            </a:r>
          </a:p>
        </p:txBody>
      </p:sp>
      <p:sp>
        <p:nvSpPr>
          <p:cNvPr id="5" name="Segnaposto contenuto 4">
            <a:extLst>
              <a:ext uri="{FF2B5EF4-FFF2-40B4-BE49-F238E27FC236}">
                <a16:creationId xmlns:a16="http://schemas.microsoft.com/office/drawing/2014/main" id="{8D434186-CAE9-0C4D-A8C2-733C10D6049E}"/>
              </a:ext>
            </a:extLst>
          </p:cNvPr>
          <p:cNvSpPr>
            <a:spLocks noGrp="1"/>
          </p:cNvSpPr>
          <p:nvPr>
            <p:ph idx="1"/>
          </p:nvPr>
        </p:nvSpPr>
        <p:spPr/>
        <p:txBody>
          <a:bodyPr/>
          <a:lstStyle/>
          <a:p>
            <a:endParaRPr lang="it-IT" dirty="0"/>
          </a:p>
        </p:txBody>
      </p:sp>
      <p:pic>
        <p:nvPicPr>
          <p:cNvPr id="3" name="Immagine 2">
            <a:extLst>
              <a:ext uri="{FF2B5EF4-FFF2-40B4-BE49-F238E27FC236}">
                <a16:creationId xmlns:a16="http://schemas.microsoft.com/office/drawing/2014/main" id="{F5462A79-0586-A044-AF99-BF6D31023DE9}"/>
              </a:ext>
            </a:extLst>
          </p:cNvPr>
          <p:cNvPicPr>
            <a:picLocks noChangeAspect="1"/>
          </p:cNvPicPr>
          <p:nvPr/>
        </p:nvPicPr>
        <p:blipFill>
          <a:blip r:embed="rId2"/>
          <a:stretch>
            <a:fillRect/>
          </a:stretch>
        </p:blipFill>
        <p:spPr>
          <a:xfrm>
            <a:off x="3143665" y="1825625"/>
            <a:ext cx="5904670" cy="4212000"/>
          </a:xfrm>
          <a:prstGeom prst="rect">
            <a:avLst/>
          </a:prstGeom>
        </p:spPr>
      </p:pic>
    </p:spTree>
    <p:extLst>
      <p:ext uri="{BB962C8B-B14F-4D97-AF65-F5344CB8AC3E}">
        <p14:creationId xmlns:p14="http://schemas.microsoft.com/office/powerpoint/2010/main" val="268490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514A83-B843-1743-B3BC-B6554044943F}"/>
              </a:ext>
            </a:extLst>
          </p:cNvPr>
          <p:cNvSpPr>
            <a:spLocks noGrp="1"/>
          </p:cNvSpPr>
          <p:nvPr>
            <p:ph type="title"/>
          </p:nvPr>
        </p:nvSpPr>
        <p:spPr>
          <a:xfrm>
            <a:off x="838200" y="393406"/>
            <a:ext cx="10515600" cy="1325563"/>
          </a:xfrm>
        </p:spPr>
        <p:txBody>
          <a:bodyPr/>
          <a:lstStyle/>
          <a:p>
            <a:r>
              <a:rPr lang="it-IT" dirty="0">
                <a:latin typeface="Times New Roman" panose="02020603050405020304" pitchFamily="18" charset="0"/>
                <a:cs typeface="Times New Roman" panose="02020603050405020304" pitchFamily="18" charset="0"/>
              </a:rPr>
              <a:t>Oggi: manifestazione del 12 luglio e murale </a:t>
            </a:r>
          </a:p>
        </p:txBody>
      </p:sp>
      <p:pic>
        <p:nvPicPr>
          <p:cNvPr id="8" name="Segnaposto contenuto 7">
            <a:extLst>
              <a:ext uri="{FF2B5EF4-FFF2-40B4-BE49-F238E27FC236}">
                <a16:creationId xmlns:a16="http://schemas.microsoft.com/office/drawing/2014/main" id="{BC3886D9-0C55-D642-9F27-45C565E0151E}"/>
              </a:ext>
            </a:extLst>
          </p:cNvPr>
          <p:cNvPicPr>
            <a:picLocks noGrp="1" noChangeAspect="1"/>
          </p:cNvPicPr>
          <p:nvPr>
            <p:ph sz="half" idx="2"/>
          </p:nvPr>
        </p:nvPicPr>
        <p:blipFill>
          <a:blip r:embed="rId3"/>
          <a:stretch>
            <a:fillRect/>
          </a:stretch>
        </p:blipFill>
        <p:spPr>
          <a:xfrm>
            <a:off x="7047899" y="2552919"/>
            <a:ext cx="4181492" cy="2808000"/>
          </a:xfrm>
        </p:spPr>
      </p:pic>
      <p:pic>
        <p:nvPicPr>
          <p:cNvPr id="12" name="Segnaposto contenuto 11">
            <a:extLst>
              <a:ext uri="{FF2B5EF4-FFF2-40B4-BE49-F238E27FC236}">
                <a16:creationId xmlns:a16="http://schemas.microsoft.com/office/drawing/2014/main" id="{7E5A6C57-20A8-9040-BA01-5603297C3BCF}"/>
              </a:ext>
            </a:extLst>
          </p:cNvPr>
          <p:cNvPicPr>
            <a:picLocks noGrp="1" noChangeAspect="1"/>
          </p:cNvPicPr>
          <p:nvPr>
            <p:ph sz="half" idx="1"/>
          </p:nvPr>
        </p:nvPicPr>
        <p:blipFill>
          <a:blip r:embed="rId4"/>
          <a:stretch>
            <a:fillRect/>
          </a:stretch>
        </p:blipFill>
        <p:spPr>
          <a:xfrm>
            <a:off x="1190551" y="2291294"/>
            <a:ext cx="4404602" cy="3312000"/>
          </a:xfrm>
        </p:spPr>
      </p:pic>
    </p:spTree>
    <p:extLst>
      <p:ext uri="{BB962C8B-B14F-4D97-AF65-F5344CB8AC3E}">
        <p14:creationId xmlns:p14="http://schemas.microsoft.com/office/powerpoint/2010/main" val="65665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B492B2-7098-E248-8C22-F74290351C9F}"/>
              </a:ext>
            </a:extLst>
          </p:cNvPr>
          <p:cNvSpPr>
            <a:spLocks noGrp="1"/>
          </p:cNvSpPr>
          <p:nvPr>
            <p:ph type="title"/>
          </p:nvPr>
        </p:nvSpPr>
        <p:spPr/>
        <p:txBody>
          <a:bodyPr/>
          <a:lstStyle/>
          <a:p>
            <a:pPr algn="ctr"/>
            <a:r>
              <a:rPr lang="it-IT" dirty="0"/>
              <a:t> Le leggi penali - The </a:t>
            </a:r>
            <a:r>
              <a:rPr lang="it-IT" dirty="0" err="1"/>
              <a:t>Penal</a:t>
            </a:r>
            <a:r>
              <a:rPr lang="it-IT" dirty="0"/>
              <a:t> </a:t>
            </a:r>
            <a:r>
              <a:rPr lang="it-IT" dirty="0" err="1"/>
              <a:t>Laws</a:t>
            </a:r>
            <a:br>
              <a:rPr lang="it-IT" dirty="0"/>
            </a:br>
            <a:r>
              <a:rPr lang="it-IT" dirty="0"/>
              <a:t>1695</a:t>
            </a:r>
          </a:p>
        </p:txBody>
      </p:sp>
      <p:sp>
        <p:nvSpPr>
          <p:cNvPr id="3" name="Segnaposto contenuto 2">
            <a:extLst>
              <a:ext uri="{FF2B5EF4-FFF2-40B4-BE49-F238E27FC236}">
                <a16:creationId xmlns:a16="http://schemas.microsoft.com/office/drawing/2014/main" id="{B8876C36-290D-EE4A-956A-14D782CCE3F3}"/>
              </a:ext>
            </a:extLst>
          </p:cNvPr>
          <p:cNvSpPr>
            <a:spLocks noGrp="1"/>
          </p:cNvSpPr>
          <p:nvPr>
            <p:ph idx="1"/>
          </p:nvPr>
        </p:nvSpPr>
        <p:spPr>
          <a:xfrm>
            <a:off x="838200" y="1825625"/>
            <a:ext cx="9279577" cy="4408920"/>
          </a:xfrm>
        </p:spPr>
        <p:txBody>
          <a:bodyPr>
            <a:normAutofit fontScale="85000" lnSpcReduction="20000"/>
          </a:bodyPr>
          <a:lstStyle/>
          <a:p>
            <a:pPr algn="just"/>
            <a:r>
              <a:rPr lang="it-IT" dirty="0">
                <a:latin typeface="Times New Roman" panose="02020603050405020304" pitchFamily="18" charset="0"/>
                <a:cs typeface="Times New Roman" panose="02020603050405020304" pitchFamily="18" charset="0"/>
              </a:rPr>
              <a:t>Note anche come codice del papista, queste leggi proibivano ai cattolici di acquistare la terra, di insegnare ai figli la loro religione e di accedere all’esercito, alla marina e alle professioni legali. La cultura, la musica e l’istruzione irlandese furono bandite. l cattolici non erano eleggibili, e neppure elettori, esclusi dall’esercito, dai pubblici servizi, dalla magistratura e da tutte le professioni liberali. I preti dovevano prestare giuramento e potevano dir messa soltanto previa autorizzazione. Proibizione all’insegnamento del gaelico, all’acquisto di terre, di ereditare da un proprietario protestante, di possedere un cavallo che valesse più di cinque sterline. La messa cattolica diventa fuorilegge. </a:t>
            </a:r>
          </a:p>
          <a:p>
            <a:r>
              <a:rPr lang="it-IT" dirty="0">
                <a:latin typeface="Times New Roman" panose="02020603050405020304" pitchFamily="18" charset="0"/>
                <a:cs typeface="Times New Roman" panose="02020603050405020304" pitchFamily="18" charset="0"/>
              </a:rPr>
              <a:t>Allora nasce per i cattolici l’Irlanda segreta. Quella delle messe clandestine e delle </a:t>
            </a:r>
            <a:r>
              <a:rPr lang="it-IT" i="1" dirty="0">
                <a:latin typeface="Times New Roman" panose="02020603050405020304" pitchFamily="18" charset="0"/>
                <a:cs typeface="Times New Roman" panose="02020603050405020304" pitchFamily="18" charset="0"/>
              </a:rPr>
              <a:t>hedge </a:t>
            </a:r>
            <a:r>
              <a:rPr lang="it-IT" i="1" dirty="0" err="1">
                <a:latin typeface="Times New Roman" panose="02020603050405020304" pitchFamily="18" charset="0"/>
                <a:cs typeface="Times New Roman" panose="02020603050405020304" pitchFamily="18" charset="0"/>
              </a:rPr>
              <a:t>schools</a:t>
            </a:r>
            <a:r>
              <a:rPr lang="it-IT" dirty="0">
                <a:latin typeface="Times New Roman" panose="02020603050405020304" pitchFamily="18" charset="0"/>
                <a:cs typeface="Times New Roman" panose="02020603050405020304" pitchFamily="18" charset="0"/>
              </a:rPr>
              <a:t>, letteralmente “scuole delle siepi e dei cespugli”. L’insegnamento del gaelico veniva impartito nei boschi o nei campi. Molti cattolici appartenenti alle classi istruite si convertirono alla religione protestante per non rovinare la propria carriera e perdere le ricchezze.</a:t>
            </a:r>
          </a:p>
          <a:p>
            <a:endParaRPr lang="it-IT" dirty="0"/>
          </a:p>
        </p:txBody>
      </p:sp>
    </p:spTree>
    <p:extLst>
      <p:ext uri="{BB962C8B-B14F-4D97-AF65-F5344CB8AC3E}">
        <p14:creationId xmlns:p14="http://schemas.microsoft.com/office/powerpoint/2010/main" val="277295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3B903-AB2B-8444-8297-7FAC0F8C2239}"/>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Il paese diviso</a:t>
            </a:r>
          </a:p>
        </p:txBody>
      </p:sp>
      <p:sp>
        <p:nvSpPr>
          <p:cNvPr id="3" name="Segnaposto contenuto 2">
            <a:extLst>
              <a:ext uri="{FF2B5EF4-FFF2-40B4-BE49-F238E27FC236}">
                <a16:creationId xmlns:a16="http://schemas.microsoft.com/office/drawing/2014/main" id="{2A8CD741-24A2-224C-A365-D287F09B63DD}"/>
              </a:ext>
            </a:extLst>
          </p:cNvPr>
          <p:cNvSpPr>
            <a:spLocks noGrp="1"/>
          </p:cNvSpPr>
          <p:nvPr>
            <p:ph idx="1"/>
          </p:nvPr>
        </p:nvSpPr>
        <p:spPr>
          <a:xfrm>
            <a:off x="838200" y="1853333"/>
            <a:ext cx="9691255" cy="4367357"/>
          </a:xfrm>
        </p:spPr>
        <p:txBody>
          <a:bodyPr>
            <a:normAutofit/>
          </a:bodyPr>
          <a:lstStyle/>
          <a:p>
            <a:pPr algn="just"/>
            <a:r>
              <a:rPr lang="it-IT" dirty="0">
                <a:latin typeface="Times New Roman" panose="02020603050405020304" pitchFamily="18" charset="0"/>
                <a:cs typeface="Times New Roman" panose="02020603050405020304" pitchFamily="18" charset="0"/>
              </a:rPr>
              <a:t>Dopo il 1715 circa, le norme religiose contenute nelle leggi penali cominciarono ad essere impiegate con minore severità, sebbene molte delle limitazioni concernenti l’occupazione e le cariche pubbliche fossero ancora in vigore. Una maggioranza considerevole della religione cattolica era costituita da affittuari che vivevano in condizioni misere. Nella metà del XVIII secolo i cattolici possedevano meno del 15% della terra in Irlanda e nel 1778 solo il 5%. Molti cattolici della classe media cominciarono a dedicarsi al commercio. </a:t>
            </a:r>
          </a:p>
        </p:txBody>
      </p:sp>
    </p:spTree>
    <p:extLst>
      <p:ext uri="{BB962C8B-B14F-4D97-AF65-F5344CB8AC3E}">
        <p14:creationId xmlns:p14="http://schemas.microsoft.com/office/powerpoint/2010/main" val="13449417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1198</Words>
  <Application>Microsoft Macintosh PowerPoint</Application>
  <PresentationFormat>Widescreen</PresentationFormat>
  <Paragraphs>44</Paragraphs>
  <Slides>15</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-apple-system</vt:lpstr>
      <vt:lpstr>Arial</vt:lpstr>
      <vt:lpstr>Calibri</vt:lpstr>
      <vt:lpstr>Calibri Light</vt:lpstr>
      <vt:lpstr>Times New Roman</vt:lpstr>
      <vt:lpstr>Tema di Office</vt:lpstr>
      <vt:lpstr>Dopo Cromwell e the Act of Settlement</vt:lpstr>
      <vt:lpstr>The Act of Settlement, 1653 </vt:lpstr>
      <vt:lpstr>Le guerre giacobite</vt:lpstr>
      <vt:lpstr>La battaglia sul fiume Boyne</vt:lpstr>
      <vt:lpstr>Jan Wyck, The Battle of the Boyne, 1693</vt:lpstr>
      <vt:lpstr>Benjamin West, The Battle of the Boyne: King William, 1778</vt:lpstr>
      <vt:lpstr>Oggi: manifestazione del 12 luglio e murale </vt:lpstr>
      <vt:lpstr> Le leggi penali - The Penal Laws 1695</vt:lpstr>
      <vt:lpstr>Il paese diviso</vt:lpstr>
      <vt:lpstr>Presentazione standard di PowerPoint</vt:lpstr>
      <vt:lpstr>The Gaeltacht: le aree dove è parlato il Gaelico: 1925 e anni Sessanta/Ottanta </vt:lpstr>
      <vt:lpstr>Castleton House e Emo House: un’aristocrazia terriera modellata su quella inglese</vt:lpstr>
      <vt:lpstr>This 1781 painting by Francis Wheatley shows Sir John Irwin in his role as Commander in Chief in Ireland a post he held from 1775 to 1782. It also shows just how integrated Ireland already was within the British military and political machine even before the Act of Union. </vt:lpstr>
      <vt:lpstr>Quale nazionalismo? </vt:lpstr>
      <vt:lpstr>Jonathan Swift 1667-1745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Dopo Cromwell e the Act of Settlement</dc:title>
  <dc:creator>Microsoft Office User</dc:creator>
  <cp:lastModifiedBy>Microsoft Office User</cp:lastModifiedBy>
  <cp:revision>48</cp:revision>
  <dcterms:created xsi:type="dcterms:W3CDTF">2025-02-04T18:20:03Z</dcterms:created>
  <dcterms:modified xsi:type="dcterms:W3CDTF">2025-02-09T21:37:43Z</dcterms:modified>
</cp:coreProperties>
</file>