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71" r:id="rId3"/>
    <p:sldId id="270" r:id="rId4"/>
    <p:sldId id="278" r:id="rId5"/>
    <p:sldId id="279" r:id="rId6"/>
    <p:sldId id="280" r:id="rId7"/>
    <p:sldId id="282" r:id="rId8"/>
    <p:sldId id="283" r:id="rId9"/>
    <p:sldId id="286" r:id="rId10"/>
    <p:sldId id="289" r:id="rId11"/>
    <p:sldId id="290" r:id="rId12"/>
    <p:sldId id="287" r:id="rId13"/>
    <p:sldId id="274" r:id="rId14"/>
    <p:sldId id="276" r:id="rId15"/>
    <p:sldId id="277" r:id="rId16"/>
    <p:sldId id="288" r:id="rId17"/>
    <p:sldId id="275" r:id="rId18"/>
    <p:sldId id="291" r:id="rId19"/>
    <p:sldId id="292" r:id="rId20"/>
    <p:sldId id="294" r:id="rId21"/>
    <p:sldId id="295" r:id="rId22"/>
    <p:sldId id="296" r:id="rId23"/>
    <p:sldId id="297" r:id="rId24"/>
    <p:sldId id="298" r:id="rId25"/>
    <p:sldId id="299" r:id="rId26"/>
    <p:sldId id="300" r:id="rId27"/>
    <p:sldId id="301" r:id="rId28"/>
    <p:sldId id="302" r:id="rId29"/>
    <p:sldId id="303" r:id="rId30"/>
    <p:sldId id="304" r:id="rId31"/>
    <p:sldId id="306" r:id="rId32"/>
    <p:sldId id="307" r:id="rId33"/>
    <p:sldId id="305"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6"/>
  </p:normalViewPr>
  <p:slideViewPr>
    <p:cSldViewPr snapToGrid="0" snapToObjects="1">
      <p:cViewPr>
        <p:scale>
          <a:sx n="111" d="100"/>
          <a:sy n="111" d="100"/>
        </p:scale>
        <p:origin x="736"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FD483-9135-B549-A785-57F9B295A599}" type="datetimeFigureOut">
              <a:rPr lang="it-IT" smtClean="0"/>
              <a:t>12/02/25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89B30-F663-0542-A396-01C1C09729BD}" type="slidenum">
              <a:rPr lang="it-IT" smtClean="0"/>
              <a:t>‹N›</a:t>
            </a:fld>
            <a:endParaRPr lang="it-IT"/>
          </a:p>
        </p:txBody>
      </p:sp>
    </p:spTree>
    <p:extLst>
      <p:ext uri="{BB962C8B-B14F-4D97-AF65-F5344CB8AC3E}">
        <p14:creationId xmlns:p14="http://schemas.microsoft.com/office/powerpoint/2010/main" val="41239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97558CAF-896C-9D4C-B104-B880A164BC2D}" type="slidenum">
              <a:rPr lang="it-IT" smtClean="0"/>
              <a:t>2</a:t>
            </a:fld>
            <a:endParaRPr lang="it-IT"/>
          </a:p>
        </p:txBody>
      </p:sp>
    </p:spTree>
    <p:extLst>
      <p:ext uri="{BB962C8B-B14F-4D97-AF65-F5344CB8AC3E}">
        <p14:creationId xmlns:p14="http://schemas.microsoft.com/office/powerpoint/2010/main" val="391336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97558CAF-896C-9D4C-B104-B880A164BC2D}" type="slidenum">
              <a:rPr lang="it-IT" smtClean="0"/>
              <a:t>3</a:t>
            </a:fld>
            <a:endParaRPr lang="it-IT"/>
          </a:p>
        </p:txBody>
      </p:sp>
    </p:spTree>
    <p:extLst>
      <p:ext uri="{BB962C8B-B14F-4D97-AF65-F5344CB8AC3E}">
        <p14:creationId xmlns:p14="http://schemas.microsoft.com/office/powerpoint/2010/main" val="222467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7558CAF-896C-9D4C-B104-B880A164BC2D}" type="slidenum">
              <a:rPr lang="it-IT" smtClean="0"/>
              <a:t>8</a:t>
            </a:fld>
            <a:endParaRPr lang="it-IT"/>
          </a:p>
        </p:txBody>
      </p:sp>
    </p:spTree>
    <p:extLst>
      <p:ext uri="{BB962C8B-B14F-4D97-AF65-F5344CB8AC3E}">
        <p14:creationId xmlns:p14="http://schemas.microsoft.com/office/powerpoint/2010/main" val="74524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7558CAF-896C-9D4C-B104-B880A164BC2D}" type="slidenum">
              <a:rPr lang="it-IT" smtClean="0"/>
              <a:t>14</a:t>
            </a:fld>
            <a:endParaRPr lang="it-IT"/>
          </a:p>
        </p:txBody>
      </p:sp>
    </p:spTree>
    <p:extLst>
      <p:ext uri="{BB962C8B-B14F-4D97-AF65-F5344CB8AC3E}">
        <p14:creationId xmlns:p14="http://schemas.microsoft.com/office/powerpoint/2010/main" val="188372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7558CAF-896C-9D4C-B104-B880A164BC2D}" type="slidenum">
              <a:rPr lang="it-IT" smtClean="0"/>
              <a:t>15</a:t>
            </a:fld>
            <a:endParaRPr lang="it-IT"/>
          </a:p>
        </p:txBody>
      </p:sp>
    </p:spTree>
    <p:extLst>
      <p:ext uri="{BB962C8B-B14F-4D97-AF65-F5344CB8AC3E}">
        <p14:creationId xmlns:p14="http://schemas.microsoft.com/office/powerpoint/2010/main" val="77866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18D395-6081-7D41-AE8B-D54B38B2A5F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4D3840E-5652-774B-BFAB-8E203ECEF4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53FCAB2-0E43-2547-8EA8-C9B4B6F340AB}"/>
              </a:ext>
            </a:extLst>
          </p:cNvPr>
          <p:cNvSpPr>
            <a:spLocks noGrp="1"/>
          </p:cNvSpPr>
          <p:nvPr>
            <p:ph type="dt" sz="half" idx="10"/>
          </p:nvPr>
        </p:nvSpPr>
        <p:spPr/>
        <p:txBody>
          <a:bodyPr/>
          <a:lstStyle/>
          <a:p>
            <a:fld id="{98AB994D-8B9C-194F-9722-E87E9611953B}" type="datetimeFigureOut">
              <a:rPr lang="it-IT" smtClean="0"/>
              <a:t>12/02/25</a:t>
            </a:fld>
            <a:endParaRPr lang="it-IT"/>
          </a:p>
        </p:txBody>
      </p:sp>
      <p:sp>
        <p:nvSpPr>
          <p:cNvPr id="5" name="Segnaposto piè di pagina 4">
            <a:extLst>
              <a:ext uri="{FF2B5EF4-FFF2-40B4-BE49-F238E27FC236}">
                <a16:creationId xmlns:a16="http://schemas.microsoft.com/office/drawing/2014/main" id="{CF418DBC-DB0E-7D46-A946-50E8EB635C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E4233C-8C0E-404A-9F8D-7451DE741D71}"/>
              </a:ext>
            </a:extLst>
          </p:cNvPr>
          <p:cNvSpPr>
            <a:spLocks noGrp="1"/>
          </p:cNvSpPr>
          <p:nvPr>
            <p:ph type="sldNum" sz="quarter" idx="12"/>
          </p:nvPr>
        </p:nvSpPr>
        <p:spPr/>
        <p:txBody>
          <a:bodyPr/>
          <a:lstStyle/>
          <a:p>
            <a:fld id="{860145C6-8D09-194E-8855-3F081EA45B0E}" type="slidenum">
              <a:rPr lang="it-IT" smtClean="0"/>
              <a:t>‹N›</a:t>
            </a:fld>
            <a:endParaRPr lang="it-IT"/>
          </a:p>
        </p:txBody>
      </p:sp>
    </p:spTree>
    <p:extLst>
      <p:ext uri="{BB962C8B-B14F-4D97-AF65-F5344CB8AC3E}">
        <p14:creationId xmlns:p14="http://schemas.microsoft.com/office/powerpoint/2010/main" val="269694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54FF08-4E69-5E4B-A508-9E5EDAB002F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0E5E067-BEFA-274C-A587-AADDFB3840B4}"/>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346ADCC9-9C94-2B4E-A0B9-D2E77269E95A}"/>
              </a:ext>
            </a:extLst>
          </p:cNvPr>
          <p:cNvSpPr>
            <a:spLocks noGrp="1"/>
          </p:cNvSpPr>
          <p:nvPr>
            <p:ph type="dt" sz="half" idx="10"/>
          </p:nvPr>
        </p:nvSpPr>
        <p:spPr/>
        <p:txBody>
          <a:bodyPr/>
          <a:lstStyle/>
          <a:p>
            <a:fld id="{98AB994D-8B9C-194F-9722-E87E9611953B}" type="datetimeFigureOut">
              <a:rPr lang="it-IT" smtClean="0"/>
              <a:t>12/02/25</a:t>
            </a:fld>
            <a:endParaRPr lang="it-IT"/>
          </a:p>
        </p:txBody>
      </p:sp>
      <p:sp>
        <p:nvSpPr>
          <p:cNvPr id="5" name="Segnaposto piè di pagina 4">
            <a:extLst>
              <a:ext uri="{FF2B5EF4-FFF2-40B4-BE49-F238E27FC236}">
                <a16:creationId xmlns:a16="http://schemas.microsoft.com/office/drawing/2014/main" id="{473F9CDE-8AC8-7744-8C64-E3CB542639A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65FC0B5-22FE-8B43-89CA-13582BD3AE7B}"/>
              </a:ext>
            </a:extLst>
          </p:cNvPr>
          <p:cNvSpPr>
            <a:spLocks noGrp="1"/>
          </p:cNvSpPr>
          <p:nvPr>
            <p:ph type="sldNum" sz="quarter" idx="12"/>
          </p:nvPr>
        </p:nvSpPr>
        <p:spPr/>
        <p:txBody>
          <a:bodyPr/>
          <a:lstStyle/>
          <a:p>
            <a:fld id="{860145C6-8D09-194E-8855-3F081EA45B0E}" type="slidenum">
              <a:rPr lang="it-IT" smtClean="0"/>
              <a:t>‹N›</a:t>
            </a:fld>
            <a:endParaRPr lang="it-IT"/>
          </a:p>
        </p:txBody>
      </p:sp>
    </p:spTree>
    <p:extLst>
      <p:ext uri="{BB962C8B-B14F-4D97-AF65-F5344CB8AC3E}">
        <p14:creationId xmlns:p14="http://schemas.microsoft.com/office/powerpoint/2010/main" val="256212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C294ABC-58F6-2844-8BF0-8E4F7D7EF86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D020212-0060-3544-AE6C-C18762095792}"/>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981568C-D459-4349-8099-0AE3277EB5A5}"/>
              </a:ext>
            </a:extLst>
          </p:cNvPr>
          <p:cNvSpPr>
            <a:spLocks noGrp="1"/>
          </p:cNvSpPr>
          <p:nvPr>
            <p:ph type="dt" sz="half" idx="10"/>
          </p:nvPr>
        </p:nvSpPr>
        <p:spPr/>
        <p:txBody>
          <a:bodyPr/>
          <a:lstStyle/>
          <a:p>
            <a:fld id="{98AB994D-8B9C-194F-9722-E87E9611953B}" type="datetimeFigureOut">
              <a:rPr lang="it-IT" smtClean="0"/>
              <a:t>12/02/25</a:t>
            </a:fld>
            <a:endParaRPr lang="it-IT"/>
          </a:p>
        </p:txBody>
      </p:sp>
      <p:sp>
        <p:nvSpPr>
          <p:cNvPr id="5" name="Segnaposto piè di pagina 4">
            <a:extLst>
              <a:ext uri="{FF2B5EF4-FFF2-40B4-BE49-F238E27FC236}">
                <a16:creationId xmlns:a16="http://schemas.microsoft.com/office/drawing/2014/main" id="{33FC8163-3E11-2E44-BE3D-FCC92617D8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D7B15E-8145-C94E-90EC-C3E3DB673093}"/>
              </a:ext>
            </a:extLst>
          </p:cNvPr>
          <p:cNvSpPr>
            <a:spLocks noGrp="1"/>
          </p:cNvSpPr>
          <p:nvPr>
            <p:ph type="sldNum" sz="quarter" idx="12"/>
          </p:nvPr>
        </p:nvSpPr>
        <p:spPr/>
        <p:txBody>
          <a:bodyPr/>
          <a:lstStyle/>
          <a:p>
            <a:fld id="{860145C6-8D09-194E-8855-3F081EA45B0E}" type="slidenum">
              <a:rPr lang="it-IT" smtClean="0"/>
              <a:t>‹N›</a:t>
            </a:fld>
            <a:endParaRPr lang="it-IT"/>
          </a:p>
        </p:txBody>
      </p:sp>
    </p:spTree>
    <p:extLst>
      <p:ext uri="{BB962C8B-B14F-4D97-AF65-F5344CB8AC3E}">
        <p14:creationId xmlns:p14="http://schemas.microsoft.com/office/powerpoint/2010/main" val="265052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2FD48C-A733-A847-B5B2-4B16AF58B8F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0BAFF0-B467-6941-A23B-8F7756F0FE94}"/>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94063C1-2E2E-6C40-A32A-69BC16BED285}"/>
              </a:ext>
            </a:extLst>
          </p:cNvPr>
          <p:cNvSpPr>
            <a:spLocks noGrp="1"/>
          </p:cNvSpPr>
          <p:nvPr>
            <p:ph type="dt" sz="half" idx="10"/>
          </p:nvPr>
        </p:nvSpPr>
        <p:spPr/>
        <p:txBody>
          <a:bodyPr/>
          <a:lstStyle/>
          <a:p>
            <a:fld id="{98AB994D-8B9C-194F-9722-E87E9611953B}" type="datetimeFigureOut">
              <a:rPr lang="it-IT" smtClean="0"/>
              <a:t>12/02/25</a:t>
            </a:fld>
            <a:endParaRPr lang="it-IT"/>
          </a:p>
        </p:txBody>
      </p:sp>
      <p:sp>
        <p:nvSpPr>
          <p:cNvPr id="5" name="Segnaposto piè di pagina 4">
            <a:extLst>
              <a:ext uri="{FF2B5EF4-FFF2-40B4-BE49-F238E27FC236}">
                <a16:creationId xmlns:a16="http://schemas.microsoft.com/office/drawing/2014/main" id="{FD23A7A9-E42F-5E48-9F8D-4CC2A30D98A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A027AB2-3B36-7848-B1AA-6AA7CAF321F3}"/>
              </a:ext>
            </a:extLst>
          </p:cNvPr>
          <p:cNvSpPr>
            <a:spLocks noGrp="1"/>
          </p:cNvSpPr>
          <p:nvPr>
            <p:ph type="sldNum" sz="quarter" idx="12"/>
          </p:nvPr>
        </p:nvSpPr>
        <p:spPr/>
        <p:txBody>
          <a:bodyPr/>
          <a:lstStyle/>
          <a:p>
            <a:fld id="{860145C6-8D09-194E-8855-3F081EA45B0E}" type="slidenum">
              <a:rPr lang="it-IT" smtClean="0"/>
              <a:t>‹N›</a:t>
            </a:fld>
            <a:endParaRPr lang="it-IT"/>
          </a:p>
        </p:txBody>
      </p:sp>
    </p:spTree>
    <p:extLst>
      <p:ext uri="{BB962C8B-B14F-4D97-AF65-F5344CB8AC3E}">
        <p14:creationId xmlns:p14="http://schemas.microsoft.com/office/powerpoint/2010/main" val="53882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731F26-5133-854B-AEB0-5F6160E0245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FB7B31C-E563-824A-A74A-07B3E77C7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C79874F-773E-6749-92B7-5BF0AE1B312C}"/>
              </a:ext>
            </a:extLst>
          </p:cNvPr>
          <p:cNvSpPr>
            <a:spLocks noGrp="1"/>
          </p:cNvSpPr>
          <p:nvPr>
            <p:ph type="dt" sz="half" idx="10"/>
          </p:nvPr>
        </p:nvSpPr>
        <p:spPr/>
        <p:txBody>
          <a:bodyPr/>
          <a:lstStyle/>
          <a:p>
            <a:fld id="{98AB994D-8B9C-194F-9722-E87E9611953B}" type="datetimeFigureOut">
              <a:rPr lang="it-IT" smtClean="0"/>
              <a:t>12/02/25</a:t>
            </a:fld>
            <a:endParaRPr lang="it-IT"/>
          </a:p>
        </p:txBody>
      </p:sp>
      <p:sp>
        <p:nvSpPr>
          <p:cNvPr id="5" name="Segnaposto piè di pagina 4">
            <a:extLst>
              <a:ext uri="{FF2B5EF4-FFF2-40B4-BE49-F238E27FC236}">
                <a16:creationId xmlns:a16="http://schemas.microsoft.com/office/drawing/2014/main" id="{C5CE00C6-416E-FE40-A6DE-5CBDD407672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EE3302-B734-004B-90B5-D5BF8D613C2C}"/>
              </a:ext>
            </a:extLst>
          </p:cNvPr>
          <p:cNvSpPr>
            <a:spLocks noGrp="1"/>
          </p:cNvSpPr>
          <p:nvPr>
            <p:ph type="sldNum" sz="quarter" idx="12"/>
          </p:nvPr>
        </p:nvSpPr>
        <p:spPr/>
        <p:txBody>
          <a:bodyPr/>
          <a:lstStyle/>
          <a:p>
            <a:fld id="{860145C6-8D09-194E-8855-3F081EA45B0E}" type="slidenum">
              <a:rPr lang="it-IT" smtClean="0"/>
              <a:t>‹N›</a:t>
            </a:fld>
            <a:endParaRPr lang="it-IT"/>
          </a:p>
        </p:txBody>
      </p:sp>
    </p:spTree>
    <p:extLst>
      <p:ext uri="{BB962C8B-B14F-4D97-AF65-F5344CB8AC3E}">
        <p14:creationId xmlns:p14="http://schemas.microsoft.com/office/powerpoint/2010/main" val="348203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CA812D-5976-D349-A145-4E33CCE063D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DBFD9B-23BB-AC4A-AF86-843FD91BE715}"/>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09C73944-AAAC-524E-AAC8-C4708712CCE5}"/>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F98F7D80-8923-6F4E-BEDC-CD72D94E3E0B}"/>
              </a:ext>
            </a:extLst>
          </p:cNvPr>
          <p:cNvSpPr>
            <a:spLocks noGrp="1"/>
          </p:cNvSpPr>
          <p:nvPr>
            <p:ph type="dt" sz="half" idx="10"/>
          </p:nvPr>
        </p:nvSpPr>
        <p:spPr/>
        <p:txBody>
          <a:bodyPr/>
          <a:lstStyle/>
          <a:p>
            <a:fld id="{98AB994D-8B9C-194F-9722-E87E9611953B}" type="datetimeFigureOut">
              <a:rPr lang="it-IT" smtClean="0"/>
              <a:t>12/02/25</a:t>
            </a:fld>
            <a:endParaRPr lang="it-IT"/>
          </a:p>
        </p:txBody>
      </p:sp>
      <p:sp>
        <p:nvSpPr>
          <p:cNvPr id="6" name="Segnaposto piè di pagina 5">
            <a:extLst>
              <a:ext uri="{FF2B5EF4-FFF2-40B4-BE49-F238E27FC236}">
                <a16:creationId xmlns:a16="http://schemas.microsoft.com/office/drawing/2014/main" id="{D7A3B5E8-676F-DE4E-B1A4-30DA6ECCA62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E7028FB-9103-9044-8AFE-00C6568AAB2C}"/>
              </a:ext>
            </a:extLst>
          </p:cNvPr>
          <p:cNvSpPr>
            <a:spLocks noGrp="1"/>
          </p:cNvSpPr>
          <p:nvPr>
            <p:ph type="sldNum" sz="quarter" idx="12"/>
          </p:nvPr>
        </p:nvSpPr>
        <p:spPr/>
        <p:txBody>
          <a:bodyPr/>
          <a:lstStyle/>
          <a:p>
            <a:fld id="{860145C6-8D09-194E-8855-3F081EA45B0E}" type="slidenum">
              <a:rPr lang="it-IT" smtClean="0"/>
              <a:t>‹N›</a:t>
            </a:fld>
            <a:endParaRPr lang="it-IT"/>
          </a:p>
        </p:txBody>
      </p:sp>
    </p:spTree>
    <p:extLst>
      <p:ext uri="{BB962C8B-B14F-4D97-AF65-F5344CB8AC3E}">
        <p14:creationId xmlns:p14="http://schemas.microsoft.com/office/powerpoint/2010/main" val="284644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508FE6-F3C8-484A-BA16-459C826DB04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D9B87CB-BE12-0F4F-8D8C-73BAECA1C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17CE138C-6017-A149-AF85-5E59421A3BF9}"/>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9BF325DF-00F0-9946-B947-0503A0A93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0659C01B-D5FE-EB48-9427-434CEAC1BCCE}"/>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CB0C76F4-EC2E-2F45-B1A8-5F143B983C84}"/>
              </a:ext>
            </a:extLst>
          </p:cNvPr>
          <p:cNvSpPr>
            <a:spLocks noGrp="1"/>
          </p:cNvSpPr>
          <p:nvPr>
            <p:ph type="dt" sz="half" idx="10"/>
          </p:nvPr>
        </p:nvSpPr>
        <p:spPr/>
        <p:txBody>
          <a:bodyPr/>
          <a:lstStyle/>
          <a:p>
            <a:fld id="{98AB994D-8B9C-194F-9722-E87E9611953B}" type="datetimeFigureOut">
              <a:rPr lang="it-IT" smtClean="0"/>
              <a:t>12/02/25</a:t>
            </a:fld>
            <a:endParaRPr lang="it-IT"/>
          </a:p>
        </p:txBody>
      </p:sp>
      <p:sp>
        <p:nvSpPr>
          <p:cNvPr id="8" name="Segnaposto piè di pagina 7">
            <a:extLst>
              <a:ext uri="{FF2B5EF4-FFF2-40B4-BE49-F238E27FC236}">
                <a16:creationId xmlns:a16="http://schemas.microsoft.com/office/drawing/2014/main" id="{F5B09E95-FA53-044D-85FC-CDEE9FE5B8D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2DF4F5A-0FAC-1D46-94C7-87F960741BAE}"/>
              </a:ext>
            </a:extLst>
          </p:cNvPr>
          <p:cNvSpPr>
            <a:spLocks noGrp="1"/>
          </p:cNvSpPr>
          <p:nvPr>
            <p:ph type="sldNum" sz="quarter" idx="12"/>
          </p:nvPr>
        </p:nvSpPr>
        <p:spPr/>
        <p:txBody>
          <a:bodyPr/>
          <a:lstStyle/>
          <a:p>
            <a:fld id="{860145C6-8D09-194E-8855-3F081EA45B0E}" type="slidenum">
              <a:rPr lang="it-IT" smtClean="0"/>
              <a:t>‹N›</a:t>
            </a:fld>
            <a:endParaRPr lang="it-IT"/>
          </a:p>
        </p:txBody>
      </p:sp>
    </p:spTree>
    <p:extLst>
      <p:ext uri="{BB962C8B-B14F-4D97-AF65-F5344CB8AC3E}">
        <p14:creationId xmlns:p14="http://schemas.microsoft.com/office/powerpoint/2010/main" val="255921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144A03-D877-1943-B62C-1A1BED27FF1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820C035-E481-C043-B442-CEE9818DC841}"/>
              </a:ext>
            </a:extLst>
          </p:cNvPr>
          <p:cNvSpPr>
            <a:spLocks noGrp="1"/>
          </p:cNvSpPr>
          <p:nvPr>
            <p:ph type="dt" sz="half" idx="10"/>
          </p:nvPr>
        </p:nvSpPr>
        <p:spPr/>
        <p:txBody>
          <a:bodyPr/>
          <a:lstStyle/>
          <a:p>
            <a:fld id="{98AB994D-8B9C-194F-9722-E87E9611953B}" type="datetimeFigureOut">
              <a:rPr lang="it-IT" smtClean="0"/>
              <a:t>12/02/25</a:t>
            </a:fld>
            <a:endParaRPr lang="it-IT"/>
          </a:p>
        </p:txBody>
      </p:sp>
      <p:sp>
        <p:nvSpPr>
          <p:cNvPr id="4" name="Segnaposto piè di pagina 3">
            <a:extLst>
              <a:ext uri="{FF2B5EF4-FFF2-40B4-BE49-F238E27FC236}">
                <a16:creationId xmlns:a16="http://schemas.microsoft.com/office/drawing/2014/main" id="{E0EAF9FB-E431-654F-8D84-CBF0DDEBD3A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89ABB0F-C291-7D40-8919-031894DE8B70}"/>
              </a:ext>
            </a:extLst>
          </p:cNvPr>
          <p:cNvSpPr>
            <a:spLocks noGrp="1"/>
          </p:cNvSpPr>
          <p:nvPr>
            <p:ph type="sldNum" sz="quarter" idx="12"/>
          </p:nvPr>
        </p:nvSpPr>
        <p:spPr/>
        <p:txBody>
          <a:bodyPr/>
          <a:lstStyle/>
          <a:p>
            <a:fld id="{860145C6-8D09-194E-8855-3F081EA45B0E}" type="slidenum">
              <a:rPr lang="it-IT" smtClean="0"/>
              <a:t>‹N›</a:t>
            </a:fld>
            <a:endParaRPr lang="it-IT"/>
          </a:p>
        </p:txBody>
      </p:sp>
    </p:spTree>
    <p:extLst>
      <p:ext uri="{BB962C8B-B14F-4D97-AF65-F5344CB8AC3E}">
        <p14:creationId xmlns:p14="http://schemas.microsoft.com/office/powerpoint/2010/main" val="30951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A9F219F-9BC6-B743-B4BD-69D032527C84}"/>
              </a:ext>
            </a:extLst>
          </p:cNvPr>
          <p:cNvSpPr>
            <a:spLocks noGrp="1"/>
          </p:cNvSpPr>
          <p:nvPr>
            <p:ph type="dt" sz="half" idx="10"/>
          </p:nvPr>
        </p:nvSpPr>
        <p:spPr/>
        <p:txBody>
          <a:bodyPr/>
          <a:lstStyle/>
          <a:p>
            <a:fld id="{98AB994D-8B9C-194F-9722-E87E9611953B}" type="datetimeFigureOut">
              <a:rPr lang="it-IT" smtClean="0"/>
              <a:t>12/02/25</a:t>
            </a:fld>
            <a:endParaRPr lang="it-IT"/>
          </a:p>
        </p:txBody>
      </p:sp>
      <p:sp>
        <p:nvSpPr>
          <p:cNvPr id="3" name="Segnaposto piè di pagina 2">
            <a:extLst>
              <a:ext uri="{FF2B5EF4-FFF2-40B4-BE49-F238E27FC236}">
                <a16:creationId xmlns:a16="http://schemas.microsoft.com/office/drawing/2014/main" id="{9461600B-B0B1-8745-A590-5DF3888C54A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2A03242-5B1F-9F46-BE23-8DAC6A92A5EE}"/>
              </a:ext>
            </a:extLst>
          </p:cNvPr>
          <p:cNvSpPr>
            <a:spLocks noGrp="1"/>
          </p:cNvSpPr>
          <p:nvPr>
            <p:ph type="sldNum" sz="quarter" idx="12"/>
          </p:nvPr>
        </p:nvSpPr>
        <p:spPr/>
        <p:txBody>
          <a:bodyPr/>
          <a:lstStyle/>
          <a:p>
            <a:fld id="{860145C6-8D09-194E-8855-3F081EA45B0E}" type="slidenum">
              <a:rPr lang="it-IT" smtClean="0"/>
              <a:t>‹N›</a:t>
            </a:fld>
            <a:endParaRPr lang="it-IT"/>
          </a:p>
        </p:txBody>
      </p:sp>
    </p:spTree>
    <p:extLst>
      <p:ext uri="{BB962C8B-B14F-4D97-AF65-F5344CB8AC3E}">
        <p14:creationId xmlns:p14="http://schemas.microsoft.com/office/powerpoint/2010/main" val="372088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29F34F-4867-6048-9FD9-6BF2003175D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4BAE33A-8E56-374E-A074-89D49EA28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379B821F-64BF-3B48-BCF6-24536A9CF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62B25B76-BA89-AE43-AE16-A99CDAA2F51B}"/>
              </a:ext>
            </a:extLst>
          </p:cNvPr>
          <p:cNvSpPr>
            <a:spLocks noGrp="1"/>
          </p:cNvSpPr>
          <p:nvPr>
            <p:ph type="dt" sz="half" idx="10"/>
          </p:nvPr>
        </p:nvSpPr>
        <p:spPr/>
        <p:txBody>
          <a:bodyPr/>
          <a:lstStyle/>
          <a:p>
            <a:fld id="{98AB994D-8B9C-194F-9722-E87E9611953B}" type="datetimeFigureOut">
              <a:rPr lang="it-IT" smtClean="0"/>
              <a:t>12/02/25</a:t>
            </a:fld>
            <a:endParaRPr lang="it-IT"/>
          </a:p>
        </p:txBody>
      </p:sp>
      <p:sp>
        <p:nvSpPr>
          <p:cNvPr id="6" name="Segnaposto piè di pagina 5">
            <a:extLst>
              <a:ext uri="{FF2B5EF4-FFF2-40B4-BE49-F238E27FC236}">
                <a16:creationId xmlns:a16="http://schemas.microsoft.com/office/drawing/2014/main" id="{3DD6A9F6-3355-8942-9BCC-CF4B8CDA417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507076E-E3A7-634D-BD9B-D18744827BD3}"/>
              </a:ext>
            </a:extLst>
          </p:cNvPr>
          <p:cNvSpPr>
            <a:spLocks noGrp="1"/>
          </p:cNvSpPr>
          <p:nvPr>
            <p:ph type="sldNum" sz="quarter" idx="12"/>
          </p:nvPr>
        </p:nvSpPr>
        <p:spPr/>
        <p:txBody>
          <a:bodyPr/>
          <a:lstStyle/>
          <a:p>
            <a:fld id="{860145C6-8D09-194E-8855-3F081EA45B0E}" type="slidenum">
              <a:rPr lang="it-IT" smtClean="0"/>
              <a:t>‹N›</a:t>
            </a:fld>
            <a:endParaRPr lang="it-IT"/>
          </a:p>
        </p:txBody>
      </p:sp>
    </p:spTree>
    <p:extLst>
      <p:ext uri="{BB962C8B-B14F-4D97-AF65-F5344CB8AC3E}">
        <p14:creationId xmlns:p14="http://schemas.microsoft.com/office/powerpoint/2010/main" val="386991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235726-21EE-0C40-9641-626699860A2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C8B6754-27E7-4147-ADB0-624026201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9E4BC3A-0131-D744-A1FC-81D0C3E0D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A22F5C22-BC93-CD47-B2D0-58D9A44F5B84}"/>
              </a:ext>
            </a:extLst>
          </p:cNvPr>
          <p:cNvSpPr>
            <a:spLocks noGrp="1"/>
          </p:cNvSpPr>
          <p:nvPr>
            <p:ph type="dt" sz="half" idx="10"/>
          </p:nvPr>
        </p:nvSpPr>
        <p:spPr/>
        <p:txBody>
          <a:bodyPr/>
          <a:lstStyle/>
          <a:p>
            <a:fld id="{98AB994D-8B9C-194F-9722-E87E9611953B}" type="datetimeFigureOut">
              <a:rPr lang="it-IT" smtClean="0"/>
              <a:t>12/02/25</a:t>
            </a:fld>
            <a:endParaRPr lang="it-IT"/>
          </a:p>
        </p:txBody>
      </p:sp>
      <p:sp>
        <p:nvSpPr>
          <p:cNvPr id="6" name="Segnaposto piè di pagina 5">
            <a:extLst>
              <a:ext uri="{FF2B5EF4-FFF2-40B4-BE49-F238E27FC236}">
                <a16:creationId xmlns:a16="http://schemas.microsoft.com/office/drawing/2014/main" id="{1DFDB155-6E50-7046-847C-80F19C35207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4AC939A-CAF5-6B4A-BFB3-118644CAAD3F}"/>
              </a:ext>
            </a:extLst>
          </p:cNvPr>
          <p:cNvSpPr>
            <a:spLocks noGrp="1"/>
          </p:cNvSpPr>
          <p:nvPr>
            <p:ph type="sldNum" sz="quarter" idx="12"/>
          </p:nvPr>
        </p:nvSpPr>
        <p:spPr/>
        <p:txBody>
          <a:bodyPr/>
          <a:lstStyle/>
          <a:p>
            <a:fld id="{860145C6-8D09-194E-8855-3F081EA45B0E}" type="slidenum">
              <a:rPr lang="it-IT" smtClean="0"/>
              <a:t>‹N›</a:t>
            </a:fld>
            <a:endParaRPr lang="it-IT"/>
          </a:p>
        </p:txBody>
      </p:sp>
    </p:spTree>
    <p:extLst>
      <p:ext uri="{BB962C8B-B14F-4D97-AF65-F5344CB8AC3E}">
        <p14:creationId xmlns:p14="http://schemas.microsoft.com/office/powerpoint/2010/main" val="37105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85D755D-3FFE-F44F-A3F4-DCB351405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50AF0AC-C887-EB49-924E-E0D7322C84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FBA9976-0B8B-2942-A6F6-5FBD998F3E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B994D-8B9C-194F-9722-E87E9611953B}" type="datetimeFigureOut">
              <a:rPr lang="it-IT" smtClean="0"/>
              <a:t>12/02/25</a:t>
            </a:fld>
            <a:endParaRPr lang="it-IT"/>
          </a:p>
        </p:txBody>
      </p:sp>
      <p:sp>
        <p:nvSpPr>
          <p:cNvPr id="5" name="Segnaposto piè di pagina 4">
            <a:extLst>
              <a:ext uri="{FF2B5EF4-FFF2-40B4-BE49-F238E27FC236}">
                <a16:creationId xmlns:a16="http://schemas.microsoft.com/office/drawing/2014/main" id="{BB0DDBBA-65B0-9E41-99BC-A80C7DA119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FFA0742-0D30-5145-8A56-D9F0DDCFFF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145C6-8D09-194E-8855-3F081EA45B0E}" type="slidenum">
              <a:rPr lang="it-IT" smtClean="0"/>
              <a:t>‹N›</a:t>
            </a:fld>
            <a:endParaRPr lang="it-IT"/>
          </a:p>
        </p:txBody>
      </p:sp>
    </p:spTree>
    <p:extLst>
      <p:ext uri="{BB962C8B-B14F-4D97-AF65-F5344CB8AC3E}">
        <p14:creationId xmlns:p14="http://schemas.microsoft.com/office/powerpoint/2010/main" val="403983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genius.com/The-wolfe-tones-who-fears-to-speak-of-98-lyrics"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88F0F5-B422-E442-BD31-DF899E95E4DB}"/>
              </a:ext>
            </a:extLst>
          </p:cNvPr>
          <p:cNvSpPr>
            <a:spLocks noGrp="1"/>
          </p:cNvSpPr>
          <p:nvPr>
            <p:ph type="ctrTitle"/>
          </p:nvPr>
        </p:nvSpPr>
        <p:spPr/>
        <p:txBody>
          <a:bodyPr/>
          <a:lstStyle/>
          <a:p>
            <a:r>
              <a:rPr lang="it-IT" dirty="0"/>
              <a:t>Verso l’indipendenza</a:t>
            </a:r>
          </a:p>
        </p:txBody>
      </p:sp>
      <p:sp>
        <p:nvSpPr>
          <p:cNvPr id="3" name="Sottotitolo 2">
            <a:extLst>
              <a:ext uri="{FF2B5EF4-FFF2-40B4-BE49-F238E27FC236}">
                <a16:creationId xmlns:a16="http://schemas.microsoft.com/office/drawing/2014/main" id="{5B7A0B60-46BA-BA4F-AC89-D6B48AD341A3}"/>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33366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8FF671-2CBD-2347-9DF6-D4165F515E1B}"/>
              </a:ext>
            </a:extLst>
          </p:cNvPr>
          <p:cNvSpPr>
            <a:spLocks noGrp="1"/>
          </p:cNvSpPr>
          <p:nvPr>
            <p:ph type="title"/>
          </p:nvPr>
        </p:nvSpPr>
        <p:spPr/>
        <p:txBody>
          <a:bodyPr>
            <a:normAutofit/>
          </a:bodyPr>
          <a:lstStyle/>
          <a:p>
            <a:pPr algn="ctr"/>
            <a:r>
              <a:rPr lang="it-IT" sz="2400" dirty="0">
                <a:latin typeface="Times New Roman" panose="02020603050405020304" pitchFamily="18" charset="0"/>
                <a:cs typeface="Times New Roman" panose="02020603050405020304" pitchFamily="18" charset="0"/>
              </a:rPr>
              <a:t>Architetture georgiane a Dublino: The </a:t>
            </a:r>
            <a:r>
              <a:rPr lang="it-IT" sz="2400" dirty="0" err="1">
                <a:latin typeface="Times New Roman" panose="02020603050405020304" pitchFamily="18" charset="0"/>
                <a:cs typeface="Times New Roman" panose="02020603050405020304" pitchFamily="18" charset="0"/>
              </a:rPr>
              <a:t>Royal</a:t>
            </a:r>
            <a:r>
              <a:rPr lang="it-IT" sz="2400" dirty="0">
                <a:latin typeface="Times New Roman" panose="02020603050405020304" pitchFamily="18" charset="0"/>
                <a:cs typeface="Times New Roman" panose="02020603050405020304" pitchFamily="18" charset="0"/>
              </a:rPr>
              <a:t> Exchange/La Borsa e </a:t>
            </a:r>
            <a:r>
              <a:rPr lang="it-IT" sz="2400" dirty="0" err="1">
                <a:latin typeface="Times New Roman" panose="02020603050405020304" pitchFamily="18" charset="0"/>
                <a:cs typeface="Times New Roman" panose="02020603050405020304" pitchFamily="18" charset="0"/>
              </a:rPr>
              <a:t>Leinster</a:t>
            </a:r>
            <a:r>
              <a:rPr lang="it-IT" sz="2400" dirty="0">
                <a:latin typeface="Times New Roman" panose="02020603050405020304" pitchFamily="18" charset="0"/>
                <a:cs typeface="Times New Roman" panose="02020603050405020304" pitchFamily="18" charset="0"/>
              </a:rPr>
              <a:t> House, oggi il Parlamento, 1745</a:t>
            </a:r>
          </a:p>
        </p:txBody>
      </p:sp>
      <p:sp>
        <p:nvSpPr>
          <p:cNvPr id="3" name="Segnaposto contenuto 2">
            <a:extLst>
              <a:ext uri="{FF2B5EF4-FFF2-40B4-BE49-F238E27FC236}">
                <a16:creationId xmlns:a16="http://schemas.microsoft.com/office/drawing/2014/main" id="{67372D3A-21A7-B940-B41B-AC824C24BCE6}"/>
              </a:ext>
            </a:extLst>
          </p:cNvPr>
          <p:cNvSpPr>
            <a:spLocks noGrp="1"/>
          </p:cNvSpPr>
          <p:nvPr>
            <p:ph sz="half" idx="1"/>
          </p:nvPr>
        </p:nvSpPr>
        <p:spPr/>
        <p:txBody>
          <a:bodyPr/>
          <a:lstStyle/>
          <a:p>
            <a:pPr marL="0" indent="0">
              <a:buNone/>
            </a:pPr>
            <a:endParaRPr lang="it-IT" dirty="0"/>
          </a:p>
        </p:txBody>
      </p:sp>
      <p:pic>
        <p:nvPicPr>
          <p:cNvPr id="5" name="Immagine 4">
            <a:extLst>
              <a:ext uri="{FF2B5EF4-FFF2-40B4-BE49-F238E27FC236}">
                <a16:creationId xmlns:a16="http://schemas.microsoft.com/office/drawing/2014/main" id="{94CCE1D1-FE3B-6448-8E74-142B0326E82E}"/>
              </a:ext>
            </a:extLst>
          </p:cNvPr>
          <p:cNvPicPr>
            <a:picLocks noChangeAspect="1"/>
          </p:cNvPicPr>
          <p:nvPr/>
        </p:nvPicPr>
        <p:blipFill>
          <a:blip r:embed="rId2"/>
          <a:stretch>
            <a:fillRect/>
          </a:stretch>
        </p:blipFill>
        <p:spPr>
          <a:xfrm>
            <a:off x="1532208" y="2389360"/>
            <a:ext cx="3477450" cy="3492000"/>
          </a:xfrm>
          <a:prstGeom prst="rect">
            <a:avLst/>
          </a:prstGeom>
        </p:spPr>
      </p:pic>
      <p:pic>
        <p:nvPicPr>
          <p:cNvPr id="15" name="Segnaposto contenuto 14">
            <a:extLst>
              <a:ext uri="{FF2B5EF4-FFF2-40B4-BE49-F238E27FC236}">
                <a16:creationId xmlns:a16="http://schemas.microsoft.com/office/drawing/2014/main" id="{52F06A13-906E-ED46-A62A-717C30734643}"/>
              </a:ext>
            </a:extLst>
          </p:cNvPr>
          <p:cNvPicPr>
            <a:picLocks noGrp="1" noChangeAspect="1"/>
          </p:cNvPicPr>
          <p:nvPr>
            <p:ph sz="half" idx="2"/>
          </p:nvPr>
        </p:nvPicPr>
        <p:blipFill>
          <a:blip r:embed="rId3"/>
          <a:stretch>
            <a:fillRect/>
          </a:stretch>
        </p:blipFill>
        <p:spPr>
          <a:xfrm>
            <a:off x="6607717" y="2605360"/>
            <a:ext cx="4902875" cy="3276000"/>
          </a:xfrm>
        </p:spPr>
      </p:pic>
    </p:spTree>
    <p:extLst>
      <p:ext uri="{BB962C8B-B14F-4D97-AF65-F5344CB8AC3E}">
        <p14:creationId xmlns:p14="http://schemas.microsoft.com/office/powerpoint/2010/main" val="356482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887CC6-BE28-FF49-9907-169AC6AEDDC7}"/>
              </a:ext>
            </a:extLst>
          </p:cNvPr>
          <p:cNvSpPr>
            <a:spLocks noGrp="1"/>
          </p:cNvSpPr>
          <p:nvPr>
            <p:ph type="title"/>
          </p:nvPr>
        </p:nvSpPr>
        <p:spPr/>
        <p:txBody>
          <a:bodyPr>
            <a:normAutofit fontScale="90000"/>
          </a:bodyPr>
          <a:lstStyle/>
          <a:p>
            <a:pPr algn="just"/>
            <a:r>
              <a:rPr lang="it-IT" dirty="0"/>
              <a:t> </a:t>
            </a:r>
            <a:r>
              <a:rPr lang="it-IT" sz="2700" dirty="0">
                <a:latin typeface="Times New Roman" panose="02020603050405020304" pitchFamily="18" charset="0"/>
                <a:cs typeface="Times New Roman" panose="02020603050405020304" pitchFamily="18" charset="0"/>
              </a:rPr>
              <a:t>Edificio in stile palladiano, costruito nel 1733 per accogliere il Parlamento d’Irlanda. Dopo l’unione, cadde in disuso e fu ceduto alla </a:t>
            </a:r>
            <a:r>
              <a:rPr lang="it-IT" sz="2700" dirty="0" err="1">
                <a:latin typeface="Times New Roman" panose="02020603050405020304" pitchFamily="18" charset="0"/>
                <a:cs typeface="Times New Roman" panose="02020603050405020304" pitchFamily="18" charset="0"/>
              </a:rPr>
              <a:t>Bank</a:t>
            </a:r>
            <a:r>
              <a:rPr lang="it-IT" sz="2700" dirty="0">
                <a:latin typeface="Times New Roman" panose="02020603050405020304" pitchFamily="18" charset="0"/>
                <a:cs typeface="Times New Roman" panose="02020603050405020304" pitchFamily="18" charset="0"/>
              </a:rPr>
              <a:t> of </a:t>
            </a:r>
            <a:r>
              <a:rPr lang="it-IT" sz="2700" dirty="0" err="1">
                <a:latin typeface="Times New Roman" panose="02020603050405020304" pitchFamily="18" charset="0"/>
                <a:cs typeface="Times New Roman" panose="02020603050405020304" pitchFamily="18" charset="0"/>
              </a:rPr>
              <a:t>Ireland</a:t>
            </a:r>
            <a:r>
              <a:rPr lang="it-IT" sz="2700" dirty="0">
                <a:latin typeface="Times New Roman" panose="02020603050405020304" pitchFamily="18" charset="0"/>
                <a:cs typeface="Times New Roman" panose="02020603050405020304" pitchFamily="18" charset="0"/>
              </a:rPr>
              <a:t>, alla quale appartiene ancora oggi</a:t>
            </a:r>
          </a:p>
        </p:txBody>
      </p:sp>
      <p:sp>
        <p:nvSpPr>
          <p:cNvPr id="3" name="Segnaposto contenuto 2">
            <a:extLst>
              <a:ext uri="{FF2B5EF4-FFF2-40B4-BE49-F238E27FC236}">
                <a16:creationId xmlns:a16="http://schemas.microsoft.com/office/drawing/2014/main" id="{65A43613-F1CB-E840-A186-7B9F291577B9}"/>
              </a:ext>
            </a:extLst>
          </p:cNvPr>
          <p:cNvSpPr>
            <a:spLocks noGrp="1"/>
          </p:cNvSpPr>
          <p:nvPr>
            <p:ph idx="1"/>
          </p:nvPr>
        </p:nvSpPr>
        <p:spPr/>
        <p:txBody>
          <a:bodyPr/>
          <a:lstStyle/>
          <a:p>
            <a:endParaRPr lang="it-IT" dirty="0"/>
          </a:p>
        </p:txBody>
      </p:sp>
      <p:pic>
        <p:nvPicPr>
          <p:cNvPr id="4" name="Immagine 3">
            <a:extLst>
              <a:ext uri="{FF2B5EF4-FFF2-40B4-BE49-F238E27FC236}">
                <a16:creationId xmlns:a16="http://schemas.microsoft.com/office/drawing/2014/main" id="{4C0225B1-6746-F842-8819-DCDA0E251374}"/>
              </a:ext>
            </a:extLst>
          </p:cNvPr>
          <p:cNvPicPr>
            <a:picLocks noChangeAspect="1"/>
          </p:cNvPicPr>
          <p:nvPr/>
        </p:nvPicPr>
        <p:blipFill>
          <a:blip r:embed="rId2"/>
          <a:stretch>
            <a:fillRect/>
          </a:stretch>
        </p:blipFill>
        <p:spPr>
          <a:xfrm>
            <a:off x="2148873" y="2064875"/>
            <a:ext cx="7894254" cy="4428000"/>
          </a:xfrm>
          <a:prstGeom prst="rect">
            <a:avLst/>
          </a:prstGeom>
        </p:spPr>
      </p:pic>
    </p:spTree>
    <p:extLst>
      <p:ext uri="{BB962C8B-B14F-4D97-AF65-F5344CB8AC3E}">
        <p14:creationId xmlns:p14="http://schemas.microsoft.com/office/powerpoint/2010/main" val="196639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0737A2D-94D5-694E-B329-245B5710B94F}"/>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Merrion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Square</a:t>
            </a:r>
            <a:endParaRPr lang="it-IT" dirty="0">
              <a:latin typeface="Times New Roman" panose="02020603050405020304" pitchFamily="18" charset="0"/>
              <a:cs typeface="Times New Roman" panose="02020603050405020304" pitchFamily="18" charset="0"/>
            </a:endParaRPr>
          </a:p>
        </p:txBody>
      </p:sp>
      <p:pic>
        <p:nvPicPr>
          <p:cNvPr id="8" name="Segnaposto contenuto 7">
            <a:extLst>
              <a:ext uri="{FF2B5EF4-FFF2-40B4-BE49-F238E27FC236}">
                <a16:creationId xmlns:a16="http://schemas.microsoft.com/office/drawing/2014/main" id="{4F11DD0E-5169-C24C-B298-475667750F02}"/>
              </a:ext>
            </a:extLst>
          </p:cNvPr>
          <p:cNvPicPr>
            <a:picLocks noGrp="1" noChangeAspect="1"/>
          </p:cNvPicPr>
          <p:nvPr>
            <p:ph sz="half" idx="1"/>
          </p:nvPr>
        </p:nvPicPr>
        <p:blipFill>
          <a:blip r:embed="rId2"/>
          <a:stretch>
            <a:fillRect/>
          </a:stretch>
        </p:blipFill>
        <p:spPr>
          <a:xfrm>
            <a:off x="2025650" y="1690688"/>
            <a:ext cx="1676400" cy="1206500"/>
          </a:xfrm>
        </p:spPr>
      </p:pic>
      <p:pic>
        <p:nvPicPr>
          <p:cNvPr id="10" name="Segnaposto contenuto 9">
            <a:extLst>
              <a:ext uri="{FF2B5EF4-FFF2-40B4-BE49-F238E27FC236}">
                <a16:creationId xmlns:a16="http://schemas.microsoft.com/office/drawing/2014/main" id="{1EC0459D-E20F-AE4D-B834-80A00DDDC8ED}"/>
              </a:ext>
            </a:extLst>
          </p:cNvPr>
          <p:cNvPicPr>
            <a:picLocks noGrp="1" noChangeAspect="1"/>
          </p:cNvPicPr>
          <p:nvPr>
            <p:ph sz="half" idx="2"/>
          </p:nvPr>
        </p:nvPicPr>
        <p:blipFill>
          <a:blip r:embed="rId3"/>
          <a:stretch>
            <a:fillRect/>
          </a:stretch>
        </p:blipFill>
        <p:spPr>
          <a:xfrm>
            <a:off x="6050197" y="1924501"/>
            <a:ext cx="5370811" cy="2484000"/>
          </a:xfrm>
        </p:spPr>
      </p:pic>
      <p:pic>
        <p:nvPicPr>
          <p:cNvPr id="12" name="Immagine 11">
            <a:extLst>
              <a:ext uri="{FF2B5EF4-FFF2-40B4-BE49-F238E27FC236}">
                <a16:creationId xmlns:a16="http://schemas.microsoft.com/office/drawing/2014/main" id="{F54D41FE-27E1-D04D-8580-7253BDE091F0}"/>
              </a:ext>
            </a:extLst>
          </p:cNvPr>
          <p:cNvPicPr>
            <a:picLocks noChangeAspect="1"/>
          </p:cNvPicPr>
          <p:nvPr/>
        </p:nvPicPr>
        <p:blipFill>
          <a:blip r:embed="rId4"/>
          <a:stretch>
            <a:fillRect/>
          </a:stretch>
        </p:blipFill>
        <p:spPr>
          <a:xfrm>
            <a:off x="1123092" y="3563749"/>
            <a:ext cx="3739655" cy="2484000"/>
          </a:xfrm>
          <a:prstGeom prst="rect">
            <a:avLst/>
          </a:prstGeom>
        </p:spPr>
      </p:pic>
    </p:spTree>
    <p:extLst>
      <p:ext uri="{BB962C8B-B14F-4D97-AF65-F5344CB8AC3E}">
        <p14:creationId xmlns:p14="http://schemas.microsoft.com/office/powerpoint/2010/main" val="321540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D9FA924-01F3-7C48-8F17-8F610F0C7DEA}"/>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The </a:t>
            </a:r>
            <a:r>
              <a:rPr lang="it-IT" dirty="0" err="1">
                <a:latin typeface="Times New Roman" panose="02020603050405020304" pitchFamily="18" charset="0"/>
                <a:cs typeface="Times New Roman" panose="02020603050405020304" pitchFamily="18" charset="0"/>
              </a:rPr>
              <a:t>United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Irishmen</a:t>
            </a:r>
            <a:r>
              <a:rPr lang="it-IT" dirty="0">
                <a:latin typeface="Times New Roman" panose="02020603050405020304" pitchFamily="18" charset="0"/>
                <a:cs typeface="Times New Roman" panose="02020603050405020304" pitchFamily="18" charset="0"/>
              </a:rPr>
              <a:t> e l’Insurrezione del 1798</a:t>
            </a:r>
          </a:p>
        </p:txBody>
      </p:sp>
      <p:sp>
        <p:nvSpPr>
          <p:cNvPr id="5" name="Segnaposto contenuto 4">
            <a:extLst>
              <a:ext uri="{FF2B5EF4-FFF2-40B4-BE49-F238E27FC236}">
                <a16:creationId xmlns:a16="http://schemas.microsoft.com/office/drawing/2014/main" id="{28858378-DB1B-0F47-8234-B625F747A356}"/>
              </a:ext>
            </a:extLst>
          </p:cNvPr>
          <p:cNvSpPr>
            <a:spLocks noGrp="1"/>
          </p:cNvSpPr>
          <p:nvPr>
            <p:ph idx="1"/>
          </p:nvPr>
        </p:nvSpPr>
        <p:spPr>
          <a:xfrm>
            <a:off x="1226127" y="1654463"/>
            <a:ext cx="9344891" cy="4838412"/>
          </a:xfrm>
        </p:spPr>
        <p:txBody>
          <a:bodyPr>
            <a:noAutofit/>
          </a:bodyPr>
          <a:lstStyle/>
          <a:p>
            <a:pPr marL="0" indent="0" algn="just">
              <a:lnSpc>
                <a:spcPct val="120000"/>
              </a:lnSpc>
              <a:buNone/>
            </a:pPr>
            <a:r>
              <a:rPr lang="it-IT" sz="1500" dirty="0">
                <a:latin typeface="Times New Roman" panose="02020603050405020304" pitchFamily="18" charset="0"/>
                <a:cs typeface="Times New Roman" panose="02020603050405020304" pitchFamily="18" charset="0"/>
              </a:rPr>
              <a:t>La rivoluzione francese non tardò a trovare un’eco in Irlanda. Un giovane avvocato protestane, </a:t>
            </a:r>
            <a:r>
              <a:rPr lang="it-IT" sz="1500" dirty="0" err="1">
                <a:latin typeface="Times New Roman" panose="02020603050405020304" pitchFamily="18" charset="0"/>
                <a:cs typeface="Times New Roman" panose="02020603050405020304" pitchFamily="18" charset="0"/>
              </a:rPr>
              <a:t>Theobald</a:t>
            </a:r>
            <a:r>
              <a:rPr lang="it-IT" sz="1500" dirty="0">
                <a:latin typeface="Times New Roman" panose="02020603050405020304" pitchFamily="18" charset="0"/>
                <a:cs typeface="Times New Roman" panose="02020603050405020304" pitchFamily="18" charset="0"/>
              </a:rPr>
              <a:t> </a:t>
            </a:r>
            <a:r>
              <a:rPr lang="it-IT" sz="1500" dirty="0" err="1">
                <a:latin typeface="Times New Roman" panose="02020603050405020304" pitchFamily="18" charset="0"/>
                <a:cs typeface="Times New Roman" panose="02020603050405020304" pitchFamily="18" charset="0"/>
              </a:rPr>
              <a:t>Wolfe</a:t>
            </a:r>
            <a:r>
              <a:rPr lang="it-IT" sz="1500" dirty="0">
                <a:latin typeface="Times New Roman" panose="02020603050405020304" pitchFamily="18" charset="0"/>
                <a:cs typeface="Times New Roman" panose="02020603050405020304" pitchFamily="18" charset="0"/>
              </a:rPr>
              <a:t> Tone, creò a Belfast il movimento degli </a:t>
            </a:r>
            <a:r>
              <a:rPr lang="it-IT" sz="1500" dirty="0" err="1">
                <a:latin typeface="Times New Roman" panose="02020603050405020304" pitchFamily="18" charset="0"/>
                <a:cs typeface="Times New Roman" panose="02020603050405020304" pitchFamily="18" charset="0"/>
              </a:rPr>
              <a:t>United</a:t>
            </a:r>
            <a:r>
              <a:rPr lang="it-IT" sz="1500" dirty="0">
                <a:latin typeface="Times New Roman" panose="02020603050405020304" pitchFamily="18" charset="0"/>
                <a:cs typeface="Times New Roman" panose="02020603050405020304" pitchFamily="18" charset="0"/>
              </a:rPr>
              <a:t> </a:t>
            </a:r>
            <a:r>
              <a:rPr lang="it-IT" sz="1500" dirty="0" err="1">
                <a:latin typeface="Times New Roman" panose="02020603050405020304" pitchFamily="18" charset="0"/>
                <a:cs typeface="Times New Roman" panose="02020603050405020304" pitchFamily="18" charset="0"/>
              </a:rPr>
              <a:t>Irishmen</a:t>
            </a:r>
            <a:r>
              <a:rPr lang="it-IT" sz="1500" dirty="0">
                <a:latin typeface="Times New Roman" panose="02020603050405020304" pitchFamily="18" charset="0"/>
                <a:cs typeface="Times New Roman" panose="02020603050405020304" pitchFamily="18" charset="0"/>
              </a:rPr>
              <a:t> (gli irlandesi uniti), che si fissò come obiettivo la creazione di una legislazione in Irlanda che garantisse le libertà politiche e religiose per tutti. Gli </a:t>
            </a:r>
            <a:r>
              <a:rPr lang="it-IT" sz="1500" dirty="0" err="1">
                <a:latin typeface="Times New Roman" panose="02020603050405020304" pitchFamily="18" charset="0"/>
                <a:cs typeface="Times New Roman" panose="02020603050405020304" pitchFamily="18" charset="0"/>
              </a:rPr>
              <a:t>United</a:t>
            </a:r>
            <a:r>
              <a:rPr lang="it-IT" sz="1500" dirty="0">
                <a:latin typeface="Times New Roman" panose="02020603050405020304" pitchFamily="18" charset="0"/>
                <a:cs typeface="Times New Roman" panose="02020603050405020304" pitchFamily="18" charset="0"/>
              </a:rPr>
              <a:t> </a:t>
            </a:r>
            <a:r>
              <a:rPr lang="it-IT" sz="1500" dirty="0" err="1">
                <a:latin typeface="Times New Roman" panose="02020603050405020304" pitchFamily="18" charset="0"/>
                <a:cs typeface="Times New Roman" panose="02020603050405020304" pitchFamily="18" charset="0"/>
              </a:rPr>
              <a:t>Irishmen</a:t>
            </a:r>
            <a:r>
              <a:rPr lang="it-IT" sz="1500" dirty="0">
                <a:latin typeface="Times New Roman" panose="02020603050405020304" pitchFamily="18" charset="0"/>
                <a:cs typeface="Times New Roman" panose="02020603050405020304" pitchFamily="18" charset="0"/>
              </a:rPr>
              <a:t> inizialmente animati da grandi ideali che prevedevano l’unione degli uomini di ogni credo per riformare e ridurre il potere inglese in Irlanda in modo lecito e pacifico, finirono per diventare un’organizzazione clandestina impegnandosi a ottenere il cambiamento con qualsiasi mezzo, anche con la violenza. </a:t>
            </a:r>
          </a:p>
          <a:p>
            <a:pPr marL="0" indent="0" algn="just">
              <a:lnSpc>
                <a:spcPct val="120000"/>
              </a:lnSpc>
              <a:buNone/>
            </a:pPr>
            <a:r>
              <a:rPr lang="it-IT" sz="1500" dirty="0" err="1">
                <a:latin typeface="Times New Roman" panose="02020603050405020304" pitchFamily="18" charset="0"/>
                <a:cs typeface="Times New Roman" panose="02020603050405020304" pitchFamily="18" charset="0"/>
              </a:rPr>
              <a:t>Wolfe</a:t>
            </a:r>
            <a:r>
              <a:rPr lang="it-IT" sz="1500" dirty="0">
                <a:latin typeface="Times New Roman" panose="02020603050405020304" pitchFamily="18" charset="0"/>
                <a:cs typeface="Times New Roman" panose="02020603050405020304" pitchFamily="18" charset="0"/>
              </a:rPr>
              <a:t> Tone partì per cercare nella Francia rivoluzionaria un sostegno politico e militare alla sua causa e riuscì a convincere Carnot dell’opportunità di un intervento in Irlanda. Una squadra  partì dunque per dare man forte agli </a:t>
            </a:r>
            <a:r>
              <a:rPr lang="it-IT" sz="1500" dirty="0" err="1">
                <a:latin typeface="Times New Roman" panose="02020603050405020304" pitchFamily="18" charset="0"/>
                <a:cs typeface="Times New Roman" panose="02020603050405020304" pitchFamily="18" charset="0"/>
              </a:rPr>
              <a:t>United</a:t>
            </a:r>
            <a:r>
              <a:rPr lang="it-IT" sz="1500" dirty="0">
                <a:latin typeface="Times New Roman" panose="02020603050405020304" pitchFamily="18" charset="0"/>
                <a:cs typeface="Times New Roman" panose="02020603050405020304" pitchFamily="18" charset="0"/>
              </a:rPr>
              <a:t> </a:t>
            </a:r>
            <a:r>
              <a:rPr lang="it-IT" sz="1500" dirty="0" err="1">
                <a:latin typeface="Times New Roman" panose="02020603050405020304" pitchFamily="18" charset="0"/>
                <a:cs typeface="Times New Roman" panose="02020603050405020304" pitchFamily="18" charset="0"/>
              </a:rPr>
              <a:t>Irishmen</a:t>
            </a:r>
            <a:r>
              <a:rPr lang="it-IT" sz="1500" dirty="0">
                <a:latin typeface="Times New Roman" panose="02020603050405020304" pitchFamily="18" charset="0"/>
                <a:cs typeface="Times New Roman" panose="02020603050405020304" pitchFamily="18" charset="0"/>
              </a:rPr>
              <a:t>. Sfortunatamente, non riuscì a sbarcare. Salvato dalle condizioni atmosferiche, il governo irlandese si rese conto della grave minaccia rappresentata dagli </a:t>
            </a:r>
            <a:r>
              <a:rPr lang="it-IT" sz="1500" dirty="0" err="1">
                <a:latin typeface="Times New Roman" panose="02020603050405020304" pitchFamily="18" charset="0"/>
                <a:cs typeface="Times New Roman" panose="02020603050405020304" pitchFamily="18" charset="0"/>
              </a:rPr>
              <a:t>United</a:t>
            </a:r>
            <a:r>
              <a:rPr lang="it-IT" sz="1500" dirty="0">
                <a:latin typeface="Times New Roman" panose="02020603050405020304" pitchFamily="18" charset="0"/>
                <a:cs typeface="Times New Roman" panose="02020603050405020304" pitchFamily="18" charset="0"/>
              </a:rPr>
              <a:t> </a:t>
            </a:r>
            <a:r>
              <a:rPr lang="it-IT" sz="1500" dirty="0" err="1">
                <a:latin typeface="Times New Roman" panose="02020603050405020304" pitchFamily="18" charset="0"/>
                <a:cs typeface="Times New Roman" panose="02020603050405020304" pitchFamily="18" charset="0"/>
              </a:rPr>
              <a:t>Irishmen</a:t>
            </a:r>
            <a:r>
              <a:rPr lang="it-IT" sz="1500" dirty="0">
                <a:latin typeface="Times New Roman" panose="02020603050405020304" pitchFamily="18" charset="0"/>
                <a:cs typeface="Times New Roman" panose="02020603050405020304" pitchFamily="18" charset="0"/>
              </a:rPr>
              <a:t> e altri gruppi simili. Per catturare i membri di queste associazioni fu intrapresa in tutto il paese una campagna che si rivelò estremamente efficace. Il governo e l’esercito si impegnarono a fondo per scovare le armi e i ribelli tra la popolazione. L’uso delle fustigazioni e delle torture indiscriminate provocarono un’ondata di panico nel paese e scatenarono l’Insurrezione del 1798 dei contadini cattolici uniti ai presbiteriani dell’Ulster. Purtroppo, dopo qualche successo, i contadini ribelli, troppo poco armati, vennero sconfitti. </a:t>
            </a:r>
            <a:r>
              <a:rPr lang="it-IT" sz="1500" dirty="0" err="1">
                <a:latin typeface="Times New Roman" panose="02020603050405020304" pitchFamily="18" charset="0"/>
                <a:cs typeface="Times New Roman" panose="02020603050405020304" pitchFamily="18" charset="0"/>
              </a:rPr>
              <a:t>Wolfe</a:t>
            </a:r>
            <a:r>
              <a:rPr lang="it-IT" sz="1500" dirty="0">
                <a:latin typeface="Times New Roman" panose="02020603050405020304" pitchFamily="18" charset="0"/>
                <a:cs typeface="Times New Roman" panose="02020603050405020304" pitchFamily="18" charset="0"/>
              </a:rPr>
              <a:t> Tone sollecitò un nuovo intervento francese, ma arrivò troppo tardi.: i ribelli furono sconfitti definitivamente a </a:t>
            </a:r>
            <a:r>
              <a:rPr lang="it-IT" sz="1500" dirty="0" err="1">
                <a:latin typeface="Times New Roman" panose="02020603050405020304" pitchFamily="18" charset="0"/>
                <a:cs typeface="Times New Roman" panose="02020603050405020304" pitchFamily="18" charset="0"/>
              </a:rPr>
              <a:t>Vinegar</a:t>
            </a:r>
            <a:r>
              <a:rPr lang="it-IT" sz="1500" dirty="0">
                <a:latin typeface="Times New Roman" panose="02020603050405020304" pitchFamily="18" charset="0"/>
                <a:cs typeface="Times New Roman" panose="02020603050405020304" pitchFamily="18" charset="0"/>
              </a:rPr>
              <a:t> Hill, vicino a </a:t>
            </a:r>
            <a:r>
              <a:rPr lang="it-IT" sz="1500" dirty="0" err="1">
                <a:latin typeface="Times New Roman" panose="02020603050405020304" pitchFamily="18" charset="0"/>
                <a:cs typeface="Times New Roman" panose="02020603050405020304" pitchFamily="18" charset="0"/>
              </a:rPr>
              <a:t>Enniscorthy</a:t>
            </a:r>
            <a:r>
              <a:rPr lang="it-IT" sz="1500" dirty="0">
                <a:latin typeface="Times New Roman" panose="02020603050405020304" pitchFamily="18" charset="0"/>
                <a:cs typeface="Times New Roman" panose="02020603050405020304" pitchFamily="18" charset="0"/>
              </a:rPr>
              <a:t>. La repressione fu, ancora una volta, spietata.</a:t>
            </a:r>
          </a:p>
        </p:txBody>
      </p:sp>
    </p:spTree>
    <p:extLst>
      <p:ext uri="{BB962C8B-B14F-4D97-AF65-F5344CB8AC3E}">
        <p14:creationId xmlns:p14="http://schemas.microsoft.com/office/powerpoint/2010/main" val="140497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5D55497-E9F2-2846-9EBC-1B7288CF0E69}"/>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La battaglia di </a:t>
            </a:r>
            <a:r>
              <a:rPr lang="it-IT" dirty="0" err="1">
                <a:latin typeface="Times New Roman" panose="02020603050405020304" pitchFamily="18" charset="0"/>
                <a:cs typeface="Times New Roman" panose="02020603050405020304" pitchFamily="18" charset="0"/>
              </a:rPr>
              <a:t>Vinegar</a:t>
            </a:r>
            <a:r>
              <a:rPr lang="it-IT" dirty="0">
                <a:latin typeface="Times New Roman" panose="02020603050405020304" pitchFamily="18" charset="0"/>
                <a:cs typeface="Times New Roman" panose="02020603050405020304" pitchFamily="18" charset="0"/>
              </a:rPr>
              <a:t> Hill</a:t>
            </a:r>
          </a:p>
        </p:txBody>
      </p:sp>
      <p:pic>
        <p:nvPicPr>
          <p:cNvPr id="8" name="Segnaposto contenuto 7">
            <a:extLst>
              <a:ext uri="{FF2B5EF4-FFF2-40B4-BE49-F238E27FC236}">
                <a16:creationId xmlns:a16="http://schemas.microsoft.com/office/drawing/2014/main" id="{DFE4E201-5B40-F343-BA80-F78D0A57861E}"/>
              </a:ext>
            </a:extLst>
          </p:cNvPr>
          <p:cNvPicPr>
            <a:picLocks noGrp="1" noChangeAspect="1"/>
          </p:cNvPicPr>
          <p:nvPr>
            <p:ph sz="half" idx="1"/>
          </p:nvPr>
        </p:nvPicPr>
        <p:blipFill>
          <a:blip r:embed="rId3"/>
          <a:stretch>
            <a:fillRect/>
          </a:stretch>
        </p:blipFill>
        <p:spPr>
          <a:xfrm>
            <a:off x="1435676" y="2210594"/>
            <a:ext cx="4032000" cy="4070938"/>
          </a:xfrm>
        </p:spPr>
      </p:pic>
      <p:pic>
        <p:nvPicPr>
          <p:cNvPr id="10" name="Segnaposto contenuto 9">
            <a:extLst>
              <a:ext uri="{FF2B5EF4-FFF2-40B4-BE49-F238E27FC236}">
                <a16:creationId xmlns:a16="http://schemas.microsoft.com/office/drawing/2014/main" id="{5833DBD0-C9FA-0D41-A1C5-C68D871A9636}"/>
              </a:ext>
            </a:extLst>
          </p:cNvPr>
          <p:cNvPicPr>
            <a:picLocks noGrp="1" noChangeAspect="1"/>
          </p:cNvPicPr>
          <p:nvPr>
            <p:ph sz="half" idx="2"/>
          </p:nvPr>
        </p:nvPicPr>
        <p:blipFill>
          <a:blip r:embed="rId4"/>
          <a:stretch>
            <a:fillRect/>
          </a:stretch>
        </p:blipFill>
        <p:spPr>
          <a:xfrm>
            <a:off x="6381750" y="2210594"/>
            <a:ext cx="5112000" cy="3844224"/>
          </a:xfrm>
        </p:spPr>
      </p:pic>
    </p:spTree>
    <p:extLst>
      <p:ext uri="{BB962C8B-B14F-4D97-AF65-F5344CB8AC3E}">
        <p14:creationId xmlns:p14="http://schemas.microsoft.com/office/powerpoint/2010/main" val="3081004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E3A07B-0899-1C46-8B5E-ED041B9823B7}"/>
              </a:ext>
            </a:extLst>
          </p:cNvPr>
          <p:cNvSpPr>
            <a:spLocks noGrp="1"/>
          </p:cNvSpPr>
          <p:nvPr>
            <p:ph type="title"/>
          </p:nvPr>
        </p:nvSpPr>
        <p:spPr/>
        <p:txBody>
          <a:bodyPr>
            <a:normAutofit fontScale="90000"/>
          </a:bodyPr>
          <a:lstStyle/>
          <a:p>
            <a:r>
              <a:rPr lang="it-IT" dirty="0">
                <a:latin typeface="Times New Roman" panose="02020603050405020304" pitchFamily="18" charset="0"/>
                <a:cs typeface="Times New Roman" panose="02020603050405020304" pitchFamily="18" charset="0"/>
              </a:rPr>
              <a:t>Seamus </a:t>
            </a:r>
            <a:r>
              <a:rPr lang="it-IT" dirty="0" err="1">
                <a:latin typeface="Times New Roman" panose="02020603050405020304" pitchFamily="18" charset="0"/>
                <a:cs typeface="Times New Roman" panose="02020603050405020304" pitchFamily="18" charset="0"/>
              </a:rPr>
              <a:t>Heaney</a:t>
            </a:r>
            <a:r>
              <a:rPr lang="it-IT" dirty="0">
                <a:latin typeface="Times New Roman" panose="02020603050405020304" pitchFamily="18" charset="0"/>
                <a:cs typeface="Times New Roman" panose="02020603050405020304" pitchFamily="18" charset="0"/>
              </a:rPr>
              <a:t>, ‘Requiem for the </a:t>
            </a:r>
            <a:r>
              <a:rPr lang="it-IT" dirty="0" err="1">
                <a:latin typeface="Times New Roman" panose="02020603050405020304" pitchFamily="18" charset="0"/>
                <a:cs typeface="Times New Roman" panose="02020603050405020304" pitchFamily="18" charset="0"/>
              </a:rPr>
              <a:t>Croppies</a:t>
            </a:r>
            <a:r>
              <a:rPr lang="it-IT" dirty="0">
                <a:latin typeface="Times New Roman" panose="02020603050405020304" pitchFamily="18" charset="0"/>
                <a:cs typeface="Times New Roman" panose="02020603050405020304" pitchFamily="18" charset="0"/>
              </a:rPr>
              <a:t>’ /’Requiem per i ribelli’, 1969, in </a:t>
            </a:r>
            <a:r>
              <a:rPr lang="it-IT" i="1" dirty="0">
                <a:latin typeface="Times New Roman" panose="02020603050405020304" pitchFamily="18" charset="0"/>
                <a:cs typeface="Times New Roman" panose="02020603050405020304" pitchFamily="18" charset="0"/>
              </a:rPr>
              <a:t>A Door </a:t>
            </a:r>
            <a:r>
              <a:rPr lang="it-IT" i="1" dirty="0" err="1">
                <a:latin typeface="Times New Roman" panose="02020603050405020304" pitchFamily="18" charset="0"/>
                <a:cs typeface="Times New Roman" panose="02020603050405020304" pitchFamily="18" charset="0"/>
              </a:rPr>
              <a:t>into</a:t>
            </a:r>
            <a:r>
              <a:rPr lang="it-IT" i="1" dirty="0">
                <a:latin typeface="Times New Roman" panose="02020603050405020304" pitchFamily="18" charset="0"/>
                <a:cs typeface="Times New Roman" panose="02020603050405020304" pitchFamily="18" charset="0"/>
              </a:rPr>
              <a:t> the Dark</a:t>
            </a:r>
          </a:p>
        </p:txBody>
      </p:sp>
      <p:sp>
        <p:nvSpPr>
          <p:cNvPr id="3" name="Segnaposto contenuto 2">
            <a:extLst>
              <a:ext uri="{FF2B5EF4-FFF2-40B4-BE49-F238E27FC236}">
                <a16:creationId xmlns:a16="http://schemas.microsoft.com/office/drawing/2014/main" id="{FB94365C-FBDD-954D-9974-45A71577AEF0}"/>
              </a:ext>
            </a:extLst>
          </p:cNvPr>
          <p:cNvSpPr>
            <a:spLocks noGrp="1"/>
          </p:cNvSpPr>
          <p:nvPr>
            <p:ph sz="half" idx="1"/>
          </p:nvPr>
        </p:nvSpPr>
        <p:spPr/>
        <p:txBody>
          <a:bodyPr>
            <a:normAutofit fontScale="62500" lnSpcReduction="20000"/>
          </a:bodyPr>
          <a:lstStyle/>
          <a:p>
            <a:pPr marL="0" indent="0" fontAlgn="base">
              <a:buNone/>
            </a:pPr>
            <a:endParaRPr lang="en-US" dirty="0"/>
          </a:p>
          <a:p>
            <a:pPr marL="0" indent="0" fontAlgn="base">
              <a:buNone/>
            </a:pPr>
            <a:r>
              <a:rPr lang="en-US" dirty="0">
                <a:latin typeface="Times New Roman" panose="02020603050405020304" pitchFamily="18" charset="0"/>
                <a:cs typeface="Times New Roman" panose="02020603050405020304" pitchFamily="18" charset="0"/>
              </a:rPr>
              <a:t>The pockets of our greatcoats full of barley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No kitchens on the run, no striking camp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We moved quick and sudden in our own country.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priest lay behind ditches with the tramp.</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 people, hardly marching - on the hike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We found new tactics happening each day: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We'd cut through reins and rider with the pike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stampede cattle into infantry,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Then retreat through hedges where cavalry must be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thrown.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Until, on Vinegar Hill, the final conclave.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Terraced thousands died, shaking scythes at cannon.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hillside blushed, soaked in our broken wave.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They buried us without shroud or coffin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in August the barley grew up out of the grave.</a:t>
            </a:r>
            <a:endParaRPr lang="it-IT" dirty="0">
              <a:latin typeface="Times New Roman" panose="02020603050405020304" pitchFamily="18" charset="0"/>
              <a:cs typeface="Times New Roman" panose="02020603050405020304" pitchFamily="18" charset="0"/>
            </a:endParaRPr>
          </a:p>
          <a:p>
            <a:pPr marL="0" indent="0" fontAlgn="base">
              <a:buNone/>
            </a:pPr>
            <a:r>
              <a:rPr lang="en-US" dirty="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endParaRPr lang="it-IT" dirty="0"/>
          </a:p>
        </p:txBody>
      </p:sp>
      <p:sp>
        <p:nvSpPr>
          <p:cNvPr id="4" name="Segnaposto contenuto 3">
            <a:extLst>
              <a:ext uri="{FF2B5EF4-FFF2-40B4-BE49-F238E27FC236}">
                <a16:creationId xmlns:a16="http://schemas.microsoft.com/office/drawing/2014/main" id="{2196C8F2-0089-174E-8B6F-A560FB977261}"/>
              </a:ext>
            </a:extLst>
          </p:cNvPr>
          <p:cNvSpPr>
            <a:spLocks noGrp="1"/>
          </p:cNvSpPr>
          <p:nvPr>
            <p:ph sz="half" idx="2"/>
          </p:nvPr>
        </p:nvSpPr>
        <p:spPr>
          <a:xfrm>
            <a:off x="6172200" y="1847659"/>
            <a:ext cx="5181600" cy="4351338"/>
          </a:xfrm>
        </p:spPr>
        <p:txBody>
          <a:bodyPr>
            <a:normAutofit fontScale="62500" lnSpcReduction="20000"/>
          </a:bodyPr>
          <a:lstStyle/>
          <a:p>
            <a:pPr marL="0" indent="0" fontAlgn="base">
              <a:buNone/>
            </a:pPr>
            <a:endParaRPr lang="it-IT" dirty="0"/>
          </a:p>
          <a:p>
            <a:pPr marL="0" indent="0" fontAlgn="base">
              <a:buNone/>
            </a:pPr>
            <a:r>
              <a:rPr lang="it-IT" dirty="0">
                <a:latin typeface="Times New Roman" panose="02020603050405020304" pitchFamily="18" charset="0"/>
                <a:cs typeface="Times New Roman" panose="02020603050405020304" pitchFamily="18" charset="0"/>
              </a:rPr>
              <a:t>Con le tasche dei cappotti piene d’orzo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-niente cucine o basi d’appoggio lungo il percorso-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ci spostavamo rapidi e improvvisi nella nostra terra.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Il prete dietro ai fossi, tra i pezzenti,</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un popolo in marcia a stento, in cammino,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scoprendo nuove tattiche ogni giorno: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colpire briglia e cavaliere con la picca,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scatenare la mandria contro i fanti,</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poi ritirarsi tra le siepi per disarcionare la cavalleria.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Fino a </a:t>
            </a:r>
            <a:r>
              <a:rPr lang="it-IT" dirty="0" err="1">
                <a:latin typeface="Times New Roman" panose="02020603050405020304" pitchFamily="18" charset="0"/>
                <a:cs typeface="Times New Roman" panose="02020603050405020304" pitchFamily="18" charset="0"/>
              </a:rPr>
              <a:t>Vinegar</a:t>
            </a:r>
            <a:r>
              <a:rPr lang="it-IT" dirty="0">
                <a:latin typeface="Times New Roman" panose="02020603050405020304" pitchFamily="18" charset="0"/>
                <a:cs typeface="Times New Roman" panose="02020603050405020304" pitchFamily="18" charset="0"/>
              </a:rPr>
              <a:t> Hill, al conclave fatale.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Morimmo a migliaia sui terrapieni, falci contro il cannone.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Il pendio si arrossò della nostra onda infranta.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Ci seppellirono senza sudario né bara,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in agosto crebbe l’orzo sulle tombe.</a:t>
            </a:r>
          </a:p>
          <a:p>
            <a:pPr marL="0" indent="0" algn="ctr" fontAlgn="base">
              <a:buNone/>
            </a:pPr>
            <a:r>
              <a:rPr lang="it-IT" dirty="0"/>
              <a:t> </a:t>
            </a:r>
          </a:p>
          <a:p>
            <a:endParaRPr lang="it-IT" dirty="0"/>
          </a:p>
        </p:txBody>
      </p:sp>
    </p:spTree>
    <p:extLst>
      <p:ext uri="{BB962C8B-B14F-4D97-AF65-F5344CB8AC3E}">
        <p14:creationId xmlns:p14="http://schemas.microsoft.com/office/powerpoint/2010/main" val="2566993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101DF-C0D8-3E4F-85B9-1B7A7DDB121B}"/>
              </a:ext>
            </a:extLst>
          </p:cNvPr>
          <p:cNvSpPr>
            <a:spLocks noGrp="1"/>
          </p:cNvSpPr>
          <p:nvPr>
            <p:ph type="title"/>
          </p:nvPr>
        </p:nvSpPr>
        <p:spPr/>
        <p:txBody>
          <a:bodyPr>
            <a:normAutofit/>
          </a:bodyPr>
          <a:lstStyle/>
          <a:p>
            <a:r>
              <a:rPr lang="it-IT" sz="2700" dirty="0">
                <a:latin typeface="Times New Roman" panose="02020603050405020304" pitchFamily="18" charset="0"/>
                <a:cs typeface="Times New Roman" panose="02020603050405020304" pitchFamily="18" charset="0"/>
              </a:rPr>
              <a:t>           </a:t>
            </a:r>
            <a:r>
              <a:rPr lang="it-IT" sz="27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 Wolfe Tones – </a:t>
            </a:r>
            <a:r>
              <a:rPr lang="it-IT" sz="2700" i="1"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Who Fears To Speak of '98 </a:t>
            </a:r>
            <a:r>
              <a:rPr lang="it-IT" sz="27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Lyrics</a:t>
            </a:r>
            <a:br>
              <a:rPr lang="it-IT" dirty="0"/>
            </a:br>
            <a:endParaRPr lang="it-IT" dirty="0"/>
          </a:p>
        </p:txBody>
      </p:sp>
      <p:sp>
        <p:nvSpPr>
          <p:cNvPr id="3" name="Segnaposto contenuto 2">
            <a:extLst>
              <a:ext uri="{FF2B5EF4-FFF2-40B4-BE49-F238E27FC236}">
                <a16:creationId xmlns:a16="http://schemas.microsoft.com/office/drawing/2014/main" id="{681273B2-BF10-4C43-BEDE-45EE19953CEA}"/>
              </a:ext>
            </a:extLst>
          </p:cNvPr>
          <p:cNvSpPr>
            <a:spLocks noGrp="1"/>
          </p:cNvSpPr>
          <p:nvPr>
            <p:ph sz="half" idx="1"/>
          </p:nvPr>
        </p:nvSpPr>
        <p:spPr/>
        <p:txBody>
          <a:bodyPr>
            <a:normAutofit fontScale="25000" lnSpcReduction="20000"/>
          </a:bodyPr>
          <a:lstStyle/>
          <a:p>
            <a:pPr>
              <a:lnSpc>
                <a:spcPct val="170000"/>
              </a:lnSpc>
            </a:pPr>
            <a:r>
              <a:rPr lang="it-IT" sz="5600" dirty="0" err="1">
                <a:latin typeface="Times New Roman" panose="02020603050405020304" pitchFamily="18" charset="0"/>
                <a:cs typeface="Times New Roman" panose="02020603050405020304" pitchFamily="18" charset="0"/>
              </a:rPr>
              <a:t>We</a:t>
            </a:r>
            <a:r>
              <a:rPr lang="it-IT" sz="5600" dirty="0">
                <a:latin typeface="Times New Roman" panose="02020603050405020304" pitchFamily="18" charset="0"/>
                <a:cs typeface="Times New Roman" panose="02020603050405020304" pitchFamily="18" charset="0"/>
              </a:rPr>
              <a:t> drink to the </a:t>
            </a:r>
            <a:r>
              <a:rPr lang="it-IT" sz="5600" dirty="0" err="1">
                <a:latin typeface="Times New Roman" panose="02020603050405020304" pitchFamily="18" charset="0"/>
                <a:cs typeface="Times New Roman" panose="02020603050405020304" pitchFamily="18" charset="0"/>
              </a:rPr>
              <a:t>memory</a:t>
            </a:r>
            <a:r>
              <a:rPr lang="it-IT" sz="5600" dirty="0">
                <a:latin typeface="Times New Roman" panose="02020603050405020304" pitchFamily="18" charset="0"/>
                <a:cs typeface="Times New Roman" panose="02020603050405020304" pitchFamily="18" charset="0"/>
              </a:rPr>
              <a:t> of the brave, the </a:t>
            </a:r>
            <a:r>
              <a:rPr lang="it-IT" sz="5600" dirty="0" err="1">
                <a:latin typeface="Times New Roman" panose="02020603050405020304" pitchFamily="18" charset="0"/>
                <a:cs typeface="Times New Roman" panose="02020603050405020304" pitchFamily="18" charset="0"/>
              </a:rPr>
              <a:t>faithful</a:t>
            </a:r>
            <a:r>
              <a:rPr lang="it-IT" sz="5600" dirty="0">
                <a:latin typeface="Times New Roman" panose="02020603050405020304" pitchFamily="18" charset="0"/>
                <a:cs typeface="Times New Roman" panose="02020603050405020304" pitchFamily="18" charset="0"/>
              </a:rPr>
              <a:t> and the </a:t>
            </a:r>
            <a:r>
              <a:rPr lang="it-IT" sz="5600" dirty="0" err="1">
                <a:latin typeface="Times New Roman" panose="02020603050405020304" pitchFamily="18" charset="0"/>
                <a:cs typeface="Times New Roman" panose="02020603050405020304" pitchFamily="18" charset="0"/>
              </a:rPr>
              <a:t>few</a:t>
            </a:r>
            <a:br>
              <a:rPr lang="it-IT" sz="5600" dirty="0">
                <a:latin typeface="Times New Roman" panose="02020603050405020304" pitchFamily="18" charset="0"/>
                <a:cs typeface="Times New Roman" panose="02020603050405020304" pitchFamily="18" charset="0"/>
              </a:rPr>
            </a:br>
            <a:r>
              <a:rPr lang="it-IT" sz="5600" dirty="0">
                <a:latin typeface="Times New Roman" panose="02020603050405020304" pitchFamily="18" charset="0"/>
                <a:cs typeface="Times New Roman" panose="02020603050405020304" pitchFamily="18" charset="0"/>
              </a:rPr>
              <a:t>Some way far off </a:t>
            </a:r>
            <a:r>
              <a:rPr lang="it-IT" sz="5600" dirty="0" err="1">
                <a:latin typeface="Times New Roman" panose="02020603050405020304" pitchFamily="18" charset="0"/>
                <a:cs typeface="Times New Roman" panose="02020603050405020304" pitchFamily="18" charset="0"/>
              </a:rPr>
              <a:t>beyond</a:t>
            </a:r>
            <a:r>
              <a:rPr lang="it-IT" sz="5600" dirty="0">
                <a:latin typeface="Times New Roman" panose="02020603050405020304" pitchFamily="18" charset="0"/>
                <a:cs typeface="Times New Roman" panose="02020603050405020304" pitchFamily="18" charset="0"/>
              </a:rPr>
              <a:t> the </a:t>
            </a:r>
            <a:r>
              <a:rPr lang="it-IT" sz="5600" dirty="0" err="1">
                <a:latin typeface="Times New Roman" panose="02020603050405020304" pitchFamily="18" charset="0"/>
                <a:cs typeface="Times New Roman" panose="02020603050405020304" pitchFamily="18" charset="0"/>
              </a:rPr>
              <a:t>wave</a:t>
            </a:r>
            <a:r>
              <a:rPr lang="it-IT" sz="5600" dirty="0">
                <a:latin typeface="Times New Roman" panose="02020603050405020304" pitchFamily="18" charset="0"/>
                <a:cs typeface="Times New Roman" panose="02020603050405020304" pitchFamily="18" charset="0"/>
              </a:rPr>
              <a:t>, some </a:t>
            </a:r>
            <a:r>
              <a:rPr lang="it-IT" sz="5600" dirty="0" err="1">
                <a:latin typeface="Times New Roman" panose="02020603050405020304" pitchFamily="18" charset="0"/>
                <a:cs typeface="Times New Roman" panose="02020603050405020304" pitchFamily="18" charset="0"/>
              </a:rPr>
              <a:t>sleep</a:t>
            </a:r>
            <a:r>
              <a:rPr lang="it-IT" sz="5600" dirty="0">
                <a:latin typeface="Times New Roman" panose="02020603050405020304" pitchFamily="18" charset="0"/>
                <a:cs typeface="Times New Roman" panose="02020603050405020304" pitchFamily="18" charset="0"/>
              </a:rPr>
              <a:t> in </a:t>
            </a:r>
            <a:r>
              <a:rPr lang="it-IT" sz="5600" dirty="0" err="1">
                <a:latin typeface="Times New Roman" panose="02020603050405020304" pitchFamily="18" charset="0"/>
                <a:cs typeface="Times New Roman" panose="02020603050405020304" pitchFamily="18" charset="0"/>
              </a:rPr>
              <a:t>Ireland</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too</a:t>
            </a:r>
            <a:br>
              <a:rPr lang="it-IT" sz="5600" dirty="0">
                <a:latin typeface="Times New Roman" panose="02020603050405020304" pitchFamily="18" charset="0"/>
                <a:cs typeface="Times New Roman" panose="02020603050405020304" pitchFamily="18" charset="0"/>
              </a:rPr>
            </a:br>
            <a:r>
              <a:rPr lang="it-IT" sz="5600" dirty="0">
                <a:latin typeface="Times New Roman" panose="02020603050405020304" pitchFamily="18" charset="0"/>
                <a:cs typeface="Times New Roman" panose="02020603050405020304" pitchFamily="18" charset="0"/>
              </a:rPr>
              <a:t>Oh </a:t>
            </a:r>
            <a:r>
              <a:rPr lang="it-IT" sz="5600" dirty="0" err="1">
                <a:latin typeface="Times New Roman" panose="02020603050405020304" pitchFamily="18" charset="0"/>
                <a:cs typeface="Times New Roman" panose="02020603050405020304" pitchFamily="18" charset="0"/>
              </a:rPr>
              <a:t>woe</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we're</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gone</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but</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still</a:t>
            </a:r>
            <a:r>
              <a:rPr lang="it-IT" sz="5600" dirty="0">
                <a:latin typeface="Times New Roman" panose="02020603050405020304" pitchFamily="18" charset="0"/>
                <a:cs typeface="Times New Roman" panose="02020603050405020304" pitchFamily="18" charset="0"/>
              </a:rPr>
              <a:t> live on, the fame of </a:t>
            </a:r>
            <a:r>
              <a:rPr lang="it-IT" sz="5600" dirty="0" err="1">
                <a:latin typeface="Times New Roman" panose="02020603050405020304" pitchFamily="18" charset="0"/>
                <a:cs typeface="Times New Roman" panose="02020603050405020304" pitchFamily="18" charset="0"/>
              </a:rPr>
              <a:t>those</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who</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died</a:t>
            </a:r>
            <a:br>
              <a:rPr lang="it-IT" sz="5600" dirty="0">
                <a:latin typeface="Times New Roman" panose="02020603050405020304" pitchFamily="18" charset="0"/>
                <a:cs typeface="Times New Roman" panose="02020603050405020304" pitchFamily="18" charset="0"/>
              </a:rPr>
            </a:br>
            <a:r>
              <a:rPr lang="it-IT" sz="5600" dirty="0" err="1">
                <a:latin typeface="Times New Roman" panose="02020603050405020304" pitchFamily="18" charset="0"/>
                <a:cs typeface="Times New Roman" panose="02020603050405020304" pitchFamily="18" charset="0"/>
              </a:rPr>
              <a:t>All</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true</a:t>
            </a:r>
            <a:r>
              <a:rPr lang="it-IT" sz="5600" dirty="0">
                <a:latin typeface="Times New Roman" panose="02020603050405020304" pitchFamily="18" charset="0"/>
                <a:cs typeface="Times New Roman" panose="02020603050405020304" pitchFamily="18" charset="0"/>
              </a:rPr>
              <a:t> men </a:t>
            </a:r>
            <a:r>
              <a:rPr lang="it-IT" sz="5600" dirty="0" err="1">
                <a:latin typeface="Times New Roman" panose="02020603050405020304" pitchFamily="18" charset="0"/>
                <a:cs typeface="Times New Roman" panose="02020603050405020304" pitchFamily="18" charset="0"/>
              </a:rPr>
              <a:t>like</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you</a:t>
            </a:r>
            <a:r>
              <a:rPr lang="it-IT" sz="5600" dirty="0">
                <a:latin typeface="Times New Roman" panose="02020603050405020304" pitchFamily="18" charset="0"/>
                <a:cs typeface="Times New Roman" panose="02020603050405020304" pitchFamily="18" charset="0"/>
              </a:rPr>
              <a:t> men, </a:t>
            </a:r>
            <a:r>
              <a:rPr lang="it-IT" sz="5600" dirty="0" err="1">
                <a:latin typeface="Times New Roman" panose="02020603050405020304" pitchFamily="18" charset="0"/>
                <a:cs typeface="Times New Roman" panose="02020603050405020304" pitchFamily="18" charset="0"/>
              </a:rPr>
              <a:t>remember</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them</a:t>
            </a:r>
            <a:r>
              <a:rPr lang="it-IT" sz="5600" dirty="0">
                <a:latin typeface="Times New Roman" panose="02020603050405020304" pitchFamily="18" charset="0"/>
                <a:cs typeface="Times New Roman" panose="02020603050405020304" pitchFamily="18" charset="0"/>
              </a:rPr>
              <a:t> with </a:t>
            </a:r>
            <a:r>
              <a:rPr lang="it-IT" sz="5600" dirty="0" err="1">
                <a:latin typeface="Times New Roman" panose="02020603050405020304" pitchFamily="18" charset="0"/>
                <a:cs typeface="Times New Roman" panose="02020603050405020304" pitchFamily="18" charset="0"/>
              </a:rPr>
              <a:t>pride</a:t>
            </a:r>
            <a:br>
              <a:rPr lang="it-IT" sz="5600" dirty="0">
                <a:latin typeface="Times New Roman" panose="02020603050405020304" pitchFamily="18" charset="0"/>
                <a:cs typeface="Times New Roman" panose="02020603050405020304" pitchFamily="18" charset="0"/>
              </a:rPr>
            </a:br>
            <a:br>
              <a:rPr lang="it-IT" sz="5600" dirty="0">
                <a:latin typeface="Times New Roman" panose="02020603050405020304" pitchFamily="18" charset="0"/>
                <a:cs typeface="Times New Roman" panose="02020603050405020304" pitchFamily="18" charset="0"/>
              </a:rPr>
            </a:br>
            <a:r>
              <a:rPr lang="it-IT" sz="5600" dirty="0" err="1">
                <a:latin typeface="Times New Roman" panose="02020603050405020304" pitchFamily="18" charset="0"/>
                <a:cs typeface="Times New Roman" panose="02020603050405020304" pitchFamily="18" charset="0"/>
              </a:rPr>
              <a:t>Who</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fears</a:t>
            </a:r>
            <a:r>
              <a:rPr lang="it-IT" sz="5600" dirty="0">
                <a:latin typeface="Times New Roman" panose="02020603050405020304" pitchFamily="18" charset="0"/>
                <a:cs typeface="Times New Roman" panose="02020603050405020304" pitchFamily="18" charset="0"/>
              </a:rPr>
              <a:t> to </a:t>
            </a:r>
            <a:r>
              <a:rPr lang="it-IT" sz="5600" dirty="0" err="1">
                <a:latin typeface="Times New Roman" panose="02020603050405020304" pitchFamily="18" charset="0"/>
                <a:cs typeface="Times New Roman" panose="02020603050405020304" pitchFamily="18" charset="0"/>
              </a:rPr>
              <a:t>speak</a:t>
            </a:r>
            <a:r>
              <a:rPr lang="it-IT" sz="5600" dirty="0">
                <a:latin typeface="Times New Roman" panose="02020603050405020304" pitchFamily="18" charset="0"/>
                <a:cs typeface="Times New Roman" panose="02020603050405020304" pitchFamily="18" charset="0"/>
              </a:rPr>
              <a:t> of </a:t>
            </a:r>
            <a:r>
              <a:rPr lang="it-IT" sz="5600" dirty="0" err="1">
                <a:latin typeface="Times New Roman" panose="02020603050405020304" pitchFamily="18" charset="0"/>
                <a:cs typeface="Times New Roman" panose="02020603050405020304" pitchFamily="18" charset="0"/>
              </a:rPr>
              <a:t>Ninety-Eight</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Who</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blushes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at</a:t>
            </a:r>
            <a:r>
              <a:rPr lang="it-IT" sz="5600" dirty="0">
                <a:latin typeface="Times New Roman" panose="02020603050405020304" pitchFamily="18" charset="0"/>
                <a:cs typeface="Times New Roman" panose="02020603050405020304" pitchFamily="18" charset="0"/>
              </a:rPr>
              <a:t> the </a:t>
            </a:r>
            <a:r>
              <a:rPr lang="it-IT" sz="5600" dirty="0" err="1">
                <a:latin typeface="Times New Roman" panose="02020603050405020304" pitchFamily="18" charset="0"/>
                <a:cs typeface="Times New Roman" panose="02020603050405020304" pitchFamily="18" charset="0"/>
              </a:rPr>
              <a:t>name</a:t>
            </a:r>
            <a:r>
              <a:rPr lang="it-IT" sz="5600" dirty="0">
                <a:latin typeface="Times New Roman" panose="02020603050405020304" pitchFamily="18" charset="0"/>
                <a:cs typeface="Times New Roman" panose="02020603050405020304" pitchFamily="18" charset="0"/>
              </a:rPr>
              <a:t>?</a:t>
            </a:r>
            <a:br>
              <a:rPr lang="it-IT" sz="5600" dirty="0">
                <a:latin typeface="Times New Roman" panose="02020603050405020304" pitchFamily="18" charset="0"/>
                <a:cs typeface="Times New Roman" panose="02020603050405020304" pitchFamily="18" charset="0"/>
              </a:rPr>
            </a:br>
            <a:r>
              <a:rPr lang="it-IT" sz="5600" dirty="0" err="1">
                <a:latin typeface="Times New Roman" panose="02020603050405020304" pitchFamily="18" charset="0"/>
                <a:cs typeface="Times New Roman" panose="02020603050405020304" pitchFamily="18" charset="0"/>
              </a:rPr>
              <a:t>When</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cowards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mock</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each</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patriot's</a:t>
            </a:r>
            <a:r>
              <a:rPr lang="it-IT" sz="5600" dirty="0">
                <a:latin typeface="Times New Roman" panose="02020603050405020304" pitchFamily="18" charset="0"/>
                <a:cs typeface="Times New Roman" panose="02020603050405020304" pitchFamily="18" charset="0"/>
              </a:rPr>
              <a:t> fate</a:t>
            </a:r>
            <a:br>
              <a:rPr lang="it-IT" sz="5600" dirty="0">
                <a:latin typeface="Times New Roman" panose="02020603050405020304" pitchFamily="18" charset="0"/>
                <a:cs typeface="Times New Roman" panose="02020603050405020304" pitchFamily="18" charset="0"/>
              </a:rPr>
            </a:br>
            <a:r>
              <a:rPr lang="it-IT" sz="5600" dirty="0" err="1">
                <a:latin typeface="Times New Roman" panose="02020603050405020304" pitchFamily="18" charset="0"/>
                <a:cs typeface="Times New Roman" panose="02020603050405020304" pitchFamily="18" charset="0"/>
              </a:rPr>
              <a:t>Who</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hangs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his</a:t>
            </a:r>
            <a:r>
              <a:rPr lang="it-IT" sz="5600" dirty="0">
                <a:latin typeface="Times New Roman" panose="02020603050405020304" pitchFamily="18" charset="0"/>
                <a:cs typeface="Times New Roman" panose="02020603050405020304" pitchFamily="18" charset="0"/>
              </a:rPr>
              <a:t> head in </a:t>
            </a:r>
            <a:r>
              <a:rPr lang="it-IT" sz="5600" dirty="0" err="1">
                <a:latin typeface="Times New Roman" panose="02020603050405020304" pitchFamily="18" charset="0"/>
                <a:cs typeface="Times New Roman" panose="02020603050405020304" pitchFamily="18" charset="0"/>
              </a:rPr>
              <a:t>sham</a:t>
            </a:r>
            <a:r>
              <a:rPr lang="az-Cyrl-AZ" sz="5600" dirty="0">
                <a:latin typeface="Times New Roman" panose="02020603050405020304" pitchFamily="18" charset="0"/>
                <a:cs typeface="Times New Roman" panose="02020603050405020304" pitchFamily="18" charset="0"/>
              </a:rPr>
              <a:t>е?</a:t>
            </a:r>
            <a:br>
              <a:rPr lang="az-Cyrl-AZ" sz="5600" dirty="0">
                <a:latin typeface="Times New Roman" panose="02020603050405020304" pitchFamily="18" charset="0"/>
                <a:cs typeface="Times New Roman" panose="02020603050405020304" pitchFamily="18" charset="0"/>
              </a:rPr>
            </a:br>
            <a:r>
              <a:rPr lang="it-IT" sz="5600" dirty="0" err="1">
                <a:latin typeface="Times New Roman" panose="02020603050405020304" pitchFamily="18" charset="0"/>
                <a:cs typeface="Times New Roman" panose="02020603050405020304" pitchFamily="18" charset="0"/>
              </a:rPr>
              <a:t>He's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all</a:t>
            </a:r>
            <a:r>
              <a:rPr lang="it-IT" sz="5600" dirty="0">
                <a:latin typeface="Times New Roman" panose="02020603050405020304" pitchFamily="18" charset="0"/>
                <a:cs typeface="Times New Roman" panose="02020603050405020304" pitchFamily="18" charset="0"/>
              </a:rPr>
              <a:t> a </a:t>
            </a:r>
            <a:r>
              <a:rPr lang="it-IT" sz="5600" dirty="0" err="1">
                <a:latin typeface="Times New Roman" panose="02020603050405020304" pitchFamily="18" charset="0"/>
                <a:cs typeface="Times New Roman" panose="02020603050405020304" pitchFamily="18" charset="0"/>
              </a:rPr>
              <a:t>knave</a:t>
            </a:r>
            <a:r>
              <a:rPr lang="it-IT" sz="5600" dirty="0">
                <a:latin typeface="Times New Roman" panose="02020603050405020304" pitchFamily="18" charset="0"/>
                <a:cs typeface="Times New Roman" panose="02020603050405020304" pitchFamily="18" charset="0"/>
              </a:rPr>
              <a:t> or </a:t>
            </a:r>
            <a:r>
              <a:rPr lang="it-IT" sz="5600" dirty="0" err="1">
                <a:latin typeface="Times New Roman" panose="02020603050405020304" pitchFamily="18" charset="0"/>
                <a:cs typeface="Times New Roman" panose="02020603050405020304" pitchFamily="18" charset="0"/>
              </a:rPr>
              <a:t>half</a:t>
            </a:r>
            <a:r>
              <a:rPr lang="it-IT" sz="5600" dirty="0">
                <a:latin typeface="Times New Roman" panose="02020603050405020304" pitchFamily="18" charset="0"/>
                <a:cs typeface="Times New Roman" panose="02020603050405020304" pitchFamily="18" charset="0"/>
              </a:rPr>
              <a:t> a slave, </a:t>
            </a:r>
            <a:r>
              <a:rPr lang="it-IT" sz="5600" dirty="0" err="1">
                <a:latin typeface="Times New Roman" panose="02020603050405020304" pitchFamily="18" charset="0"/>
                <a:cs typeface="Times New Roman" panose="02020603050405020304" pitchFamily="18" charset="0"/>
              </a:rPr>
              <a:t>who</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slights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his</a:t>
            </a:r>
            <a:r>
              <a:rPr lang="it-IT" sz="5600" dirty="0">
                <a:latin typeface="Times New Roman" panose="02020603050405020304" pitchFamily="18" charset="0"/>
                <a:cs typeface="Times New Roman" panose="02020603050405020304" pitchFamily="18" charset="0"/>
              </a:rPr>
              <a:t> country </a:t>
            </a:r>
            <a:r>
              <a:rPr lang="it-IT" sz="5600" dirty="0" err="1">
                <a:latin typeface="Times New Roman" panose="02020603050405020304" pitchFamily="18" charset="0"/>
                <a:cs typeface="Times New Roman" panose="02020603050405020304" pitchFamily="18" charset="0"/>
              </a:rPr>
              <a:t>thus</a:t>
            </a:r>
            <a:br>
              <a:rPr lang="it-IT" sz="5600" dirty="0">
                <a:latin typeface="Times New Roman" panose="02020603050405020304" pitchFamily="18" charset="0"/>
                <a:cs typeface="Times New Roman" panose="02020603050405020304" pitchFamily="18" charset="0"/>
              </a:rPr>
            </a:br>
            <a:r>
              <a:rPr lang="it-IT" sz="5600" dirty="0">
                <a:latin typeface="Times New Roman" panose="02020603050405020304" pitchFamily="18" charset="0"/>
                <a:cs typeface="Times New Roman" panose="02020603050405020304" pitchFamily="18" charset="0"/>
              </a:rPr>
              <a:t>For a </a:t>
            </a:r>
            <a:r>
              <a:rPr lang="it-IT" sz="5600" dirty="0" err="1">
                <a:latin typeface="Times New Roman" panose="02020603050405020304" pitchFamily="18" charset="0"/>
                <a:cs typeface="Times New Roman" panose="02020603050405020304" pitchFamily="18" charset="0"/>
              </a:rPr>
              <a:t>tru</a:t>
            </a:r>
            <a:r>
              <a:rPr lang="az-Cyrl-AZ" sz="5600" dirty="0">
                <a:latin typeface="Times New Roman" panose="02020603050405020304" pitchFamily="18" charset="0"/>
                <a:cs typeface="Times New Roman" panose="02020603050405020304" pitchFamily="18" charset="0"/>
              </a:rPr>
              <a:t>е </a:t>
            </a:r>
            <a:r>
              <a:rPr lang="it-IT" sz="5600" dirty="0">
                <a:latin typeface="Times New Roman" panose="02020603050405020304" pitchFamily="18" charset="0"/>
                <a:cs typeface="Times New Roman" panose="02020603050405020304" pitchFamily="18" charset="0"/>
              </a:rPr>
              <a:t>man </a:t>
            </a:r>
            <a:r>
              <a:rPr lang="it-IT" sz="5600" dirty="0" err="1">
                <a:latin typeface="Times New Roman" panose="02020603050405020304" pitchFamily="18" charset="0"/>
                <a:cs typeface="Times New Roman" panose="02020603050405020304" pitchFamily="18" charset="0"/>
              </a:rPr>
              <a:t>like</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you</a:t>
            </a:r>
            <a:r>
              <a:rPr lang="it-IT" sz="5600" dirty="0">
                <a:latin typeface="Times New Roman" panose="02020603050405020304" pitchFamily="18" charset="0"/>
                <a:cs typeface="Times New Roman" panose="02020603050405020304" pitchFamily="18" charset="0"/>
              </a:rPr>
              <a:t>, man, </a:t>
            </a:r>
            <a:r>
              <a:rPr lang="it-IT" sz="5600" dirty="0" err="1">
                <a:latin typeface="Times New Roman" panose="02020603050405020304" pitchFamily="18" charset="0"/>
                <a:cs typeface="Times New Roman" panose="02020603050405020304" pitchFamily="18" charset="0"/>
              </a:rPr>
              <a:t>would</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fill</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your</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glass</a:t>
            </a:r>
            <a:r>
              <a:rPr lang="it-IT" sz="5600" dirty="0">
                <a:latin typeface="Times New Roman" panose="02020603050405020304" pitchFamily="18" charset="0"/>
                <a:cs typeface="Times New Roman" panose="02020603050405020304" pitchFamily="18" charset="0"/>
              </a:rPr>
              <a:t> with </a:t>
            </a:r>
            <a:r>
              <a:rPr lang="it-IT" sz="5600" dirty="0" err="1">
                <a:latin typeface="Times New Roman" panose="02020603050405020304" pitchFamily="18" charset="0"/>
                <a:cs typeface="Times New Roman" panose="02020603050405020304" pitchFamily="18" charset="0"/>
              </a:rPr>
              <a:t>us</a:t>
            </a:r>
            <a:br>
              <a:rPr lang="it-IT" sz="5600" dirty="0">
                <a:latin typeface="Times New Roman" panose="02020603050405020304" pitchFamily="18" charset="0"/>
                <a:cs typeface="Times New Roman" panose="02020603050405020304" pitchFamily="18" charset="0"/>
              </a:rPr>
            </a:br>
            <a:br>
              <a:rPr lang="it-IT" sz="5600" dirty="0"/>
            </a:br>
            <a:br>
              <a:rPr lang="it-IT" sz="5600" dirty="0"/>
            </a:br>
            <a:endParaRPr lang="it-IT" sz="5600" dirty="0"/>
          </a:p>
          <a:p>
            <a:endParaRPr lang="it-IT" dirty="0"/>
          </a:p>
        </p:txBody>
      </p:sp>
      <p:sp>
        <p:nvSpPr>
          <p:cNvPr id="4" name="Segnaposto contenuto 3">
            <a:extLst>
              <a:ext uri="{FF2B5EF4-FFF2-40B4-BE49-F238E27FC236}">
                <a16:creationId xmlns:a16="http://schemas.microsoft.com/office/drawing/2014/main" id="{6362CB96-5544-0646-B340-94BA9413EB11}"/>
              </a:ext>
            </a:extLst>
          </p:cNvPr>
          <p:cNvSpPr>
            <a:spLocks noGrp="1"/>
          </p:cNvSpPr>
          <p:nvPr>
            <p:ph sz="half" idx="2"/>
          </p:nvPr>
        </p:nvSpPr>
        <p:spPr/>
        <p:txBody>
          <a:bodyPr>
            <a:normAutofit fontScale="25000" lnSpcReduction="20000"/>
          </a:bodyPr>
          <a:lstStyle/>
          <a:p>
            <a:pPr marL="0" indent="0">
              <a:lnSpc>
                <a:spcPct val="170000"/>
              </a:lnSpc>
              <a:buNone/>
            </a:pPr>
            <a:r>
              <a:rPr lang="it-IT" sz="5600" dirty="0">
                <a:latin typeface="Times New Roman" panose="02020603050405020304" pitchFamily="18" charset="0"/>
                <a:cs typeface="Times New Roman" panose="02020603050405020304" pitchFamily="18" charset="0"/>
              </a:rPr>
              <a:t>Some on the </a:t>
            </a:r>
            <a:r>
              <a:rPr lang="it-IT" sz="5600" dirty="0" err="1">
                <a:latin typeface="Times New Roman" panose="02020603050405020304" pitchFamily="18" charset="0"/>
                <a:cs typeface="Times New Roman" panose="02020603050405020304" pitchFamily="18" charset="0"/>
              </a:rPr>
              <a:t>shores</a:t>
            </a:r>
            <a:r>
              <a:rPr lang="it-IT" sz="5600" dirty="0">
                <a:latin typeface="Times New Roman" panose="02020603050405020304" pitchFamily="18" charset="0"/>
                <a:cs typeface="Times New Roman" panose="02020603050405020304" pitchFamily="18" charset="0"/>
              </a:rPr>
              <a:t> of </a:t>
            </a:r>
            <a:r>
              <a:rPr lang="it-IT" sz="5600" dirty="0" err="1">
                <a:latin typeface="Times New Roman" panose="02020603050405020304" pitchFamily="18" charset="0"/>
                <a:cs typeface="Times New Roman" panose="02020603050405020304" pitchFamily="18" charset="0"/>
              </a:rPr>
              <a:t>distant</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lands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their</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weary</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hearts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have</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laid</a:t>
            </a:r>
            <a:br>
              <a:rPr lang="it-IT" sz="5600" dirty="0">
                <a:latin typeface="Times New Roman" panose="02020603050405020304" pitchFamily="18" charset="0"/>
                <a:cs typeface="Times New Roman" panose="02020603050405020304" pitchFamily="18" charset="0"/>
              </a:rPr>
            </a:br>
            <a:r>
              <a:rPr lang="it-IT" sz="5600" dirty="0">
                <a:latin typeface="Times New Roman" panose="02020603050405020304" pitchFamily="18" charset="0"/>
                <a:cs typeface="Times New Roman" panose="02020603050405020304" pitchFamily="18" charset="0"/>
              </a:rPr>
              <a:t>And by a </a:t>
            </a:r>
            <a:r>
              <a:rPr lang="it-IT" sz="5600" dirty="0" err="1">
                <a:latin typeface="Times New Roman" panose="02020603050405020304" pitchFamily="18" charset="0"/>
                <a:cs typeface="Times New Roman" panose="02020603050405020304" pitchFamily="18" charset="0"/>
              </a:rPr>
              <a:t>stranger's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heedless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hands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their</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lonely</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graves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were</a:t>
            </a:r>
            <a:r>
              <a:rPr lang="it-IT" sz="5600" dirty="0">
                <a:latin typeface="Times New Roman" panose="02020603050405020304" pitchFamily="18" charset="0"/>
                <a:cs typeface="Times New Roman" panose="02020603050405020304" pitchFamily="18" charset="0"/>
              </a:rPr>
              <a:t> made</a:t>
            </a:r>
            <a:br>
              <a:rPr lang="it-IT" sz="5600" dirty="0">
                <a:latin typeface="Times New Roman" panose="02020603050405020304" pitchFamily="18" charset="0"/>
                <a:cs typeface="Times New Roman" panose="02020603050405020304" pitchFamily="18" charset="0"/>
              </a:rPr>
            </a:br>
            <a:r>
              <a:rPr lang="it-IT" sz="5600" dirty="0" err="1">
                <a:latin typeface="Times New Roman" panose="02020603050405020304" pitchFamily="18" charset="0"/>
                <a:cs typeface="Times New Roman" panose="02020603050405020304" pitchFamily="18" charset="0"/>
              </a:rPr>
              <a:t>But</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though</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their</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clay</a:t>
            </a:r>
            <a:r>
              <a:rPr lang="it-IT" sz="5600" dirty="0">
                <a:latin typeface="Times New Roman" panose="02020603050405020304" pitchFamily="18" charset="0"/>
                <a:cs typeface="Times New Roman" panose="02020603050405020304" pitchFamily="18" charset="0"/>
              </a:rPr>
              <a:t> be far </a:t>
            </a:r>
            <a:r>
              <a:rPr lang="it-IT" sz="5600" dirty="0" err="1">
                <a:latin typeface="Times New Roman" panose="02020603050405020304" pitchFamily="18" charset="0"/>
                <a:cs typeface="Times New Roman" panose="02020603050405020304" pitchFamily="18" charset="0"/>
              </a:rPr>
              <a:t>away</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beyond</a:t>
            </a:r>
            <a:r>
              <a:rPr lang="it-IT" sz="5600" dirty="0">
                <a:latin typeface="Times New Roman" panose="02020603050405020304" pitchFamily="18" charset="0"/>
                <a:cs typeface="Times New Roman" panose="02020603050405020304" pitchFamily="18" charset="0"/>
              </a:rPr>
              <a:t> the Atlantic </a:t>
            </a:r>
            <a:r>
              <a:rPr lang="it-IT" sz="5600" dirty="0" err="1">
                <a:latin typeface="Times New Roman" panose="02020603050405020304" pitchFamily="18" charset="0"/>
                <a:cs typeface="Times New Roman" panose="02020603050405020304" pitchFamily="18" charset="0"/>
              </a:rPr>
              <a:t>foam</a:t>
            </a:r>
            <a:br>
              <a:rPr lang="it-IT" sz="5600" dirty="0">
                <a:latin typeface="Times New Roman" panose="02020603050405020304" pitchFamily="18" charset="0"/>
                <a:cs typeface="Times New Roman" panose="02020603050405020304" pitchFamily="18" charset="0"/>
              </a:rPr>
            </a:br>
            <a:r>
              <a:rPr lang="it-IT" sz="5600" dirty="0">
                <a:latin typeface="Times New Roman" panose="02020603050405020304" pitchFamily="18" charset="0"/>
                <a:cs typeface="Times New Roman" panose="02020603050405020304" pitchFamily="18" charset="0"/>
              </a:rPr>
              <a:t>In </a:t>
            </a:r>
            <a:r>
              <a:rPr lang="it-IT" sz="5600" dirty="0" err="1">
                <a:latin typeface="Times New Roman" panose="02020603050405020304" pitchFamily="18" charset="0"/>
                <a:cs typeface="Times New Roman" panose="02020603050405020304" pitchFamily="18" charset="0"/>
              </a:rPr>
              <a:t>true</a:t>
            </a:r>
            <a:r>
              <a:rPr lang="it-IT" sz="5600" dirty="0">
                <a:latin typeface="Times New Roman" panose="02020603050405020304" pitchFamily="18" charset="0"/>
                <a:cs typeface="Times New Roman" panose="02020603050405020304" pitchFamily="18" charset="0"/>
              </a:rPr>
              <a:t> men </a:t>
            </a:r>
            <a:r>
              <a:rPr lang="it-IT" sz="5600" dirty="0" err="1">
                <a:latin typeface="Times New Roman" panose="02020603050405020304" pitchFamily="18" charset="0"/>
                <a:cs typeface="Times New Roman" panose="02020603050405020304" pitchFamily="18" charset="0"/>
              </a:rPr>
              <a:t>like</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you</a:t>
            </a:r>
            <a:r>
              <a:rPr lang="it-IT" sz="5600" dirty="0">
                <a:latin typeface="Times New Roman" panose="02020603050405020304" pitchFamily="18" charset="0"/>
                <a:cs typeface="Times New Roman" panose="02020603050405020304" pitchFamily="18" charset="0"/>
              </a:rPr>
              <a:t> men, </a:t>
            </a:r>
            <a:r>
              <a:rPr lang="it-IT" sz="5600" dirty="0" err="1">
                <a:latin typeface="Times New Roman" panose="02020603050405020304" pitchFamily="18" charset="0"/>
                <a:cs typeface="Times New Roman" panose="02020603050405020304" pitchFamily="18" charset="0"/>
              </a:rPr>
              <a:t>their</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spirit's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still</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at</a:t>
            </a:r>
            <a:r>
              <a:rPr lang="it-IT" sz="5600" dirty="0">
                <a:latin typeface="Times New Roman" panose="02020603050405020304" pitchFamily="18" charset="0"/>
                <a:cs typeface="Times New Roman" panose="02020603050405020304" pitchFamily="18" charset="0"/>
              </a:rPr>
              <a:t> home</a:t>
            </a:r>
            <a:br>
              <a:rPr lang="it-IT" sz="5600" dirty="0">
                <a:latin typeface="Times New Roman" panose="02020603050405020304" pitchFamily="18" charset="0"/>
                <a:cs typeface="Times New Roman" panose="02020603050405020304" pitchFamily="18" charset="0"/>
              </a:rPr>
            </a:br>
            <a:r>
              <a:rPr lang="it-IT" sz="5600" dirty="0" err="1">
                <a:latin typeface="Times New Roman" panose="02020603050405020304" pitchFamily="18" charset="0"/>
                <a:cs typeface="Times New Roman" panose="02020603050405020304" pitchFamily="18" charset="0"/>
              </a:rPr>
              <a:t>Who</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fears</a:t>
            </a:r>
            <a:r>
              <a:rPr lang="it-IT" sz="5600" dirty="0">
                <a:latin typeface="Times New Roman" panose="02020603050405020304" pitchFamily="18" charset="0"/>
                <a:cs typeface="Times New Roman" panose="02020603050405020304" pitchFamily="18" charset="0"/>
              </a:rPr>
              <a:t> to </a:t>
            </a:r>
            <a:r>
              <a:rPr lang="it-IT" sz="5600" dirty="0" err="1">
                <a:latin typeface="Times New Roman" panose="02020603050405020304" pitchFamily="18" charset="0"/>
                <a:cs typeface="Times New Roman" panose="02020603050405020304" pitchFamily="18" charset="0"/>
              </a:rPr>
              <a:t>speak</a:t>
            </a:r>
            <a:r>
              <a:rPr lang="it-IT" sz="5600" dirty="0">
                <a:latin typeface="Times New Roman" panose="02020603050405020304" pitchFamily="18" charset="0"/>
                <a:cs typeface="Times New Roman" panose="02020603050405020304" pitchFamily="18" charset="0"/>
              </a:rPr>
              <a:t> of the </a:t>
            </a:r>
            <a:r>
              <a:rPr lang="it-IT" sz="5600" dirty="0" err="1">
                <a:latin typeface="Times New Roman" panose="02020603050405020304" pitchFamily="18" charset="0"/>
                <a:cs typeface="Times New Roman" panose="02020603050405020304" pitchFamily="18" charset="0"/>
              </a:rPr>
              <a:t>Fenian</a:t>
            </a:r>
            <a:r>
              <a:rPr lang="it-IT" sz="5600" dirty="0">
                <a:latin typeface="Times New Roman" panose="02020603050405020304" pitchFamily="18" charset="0"/>
                <a:cs typeface="Times New Roman" panose="02020603050405020304" pitchFamily="18" charset="0"/>
              </a:rPr>
              <a:t> men? </a:t>
            </a:r>
            <a:r>
              <a:rPr lang="it-IT" sz="5600" dirty="0" err="1">
                <a:latin typeface="Times New Roman" panose="02020603050405020304" pitchFamily="18" charset="0"/>
                <a:cs typeface="Times New Roman" panose="02020603050405020304" pitchFamily="18" charset="0"/>
              </a:rPr>
              <a:t>Who</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blushes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at</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their</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name</a:t>
            </a:r>
            <a:r>
              <a:rPr lang="it-IT" sz="5600" dirty="0">
                <a:latin typeface="Times New Roman" panose="02020603050405020304" pitchFamily="18" charset="0"/>
                <a:cs typeface="Times New Roman" panose="02020603050405020304" pitchFamily="18" charset="0"/>
              </a:rPr>
              <a:t>?</a:t>
            </a:r>
            <a:br>
              <a:rPr lang="it-IT" sz="5600" dirty="0">
                <a:latin typeface="Times New Roman" panose="02020603050405020304" pitchFamily="18" charset="0"/>
                <a:cs typeface="Times New Roman" panose="02020603050405020304" pitchFamily="18" charset="0"/>
              </a:rPr>
            </a:br>
            <a:r>
              <a:rPr lang="it-IT" sz="5600" dirty="0" err="1">
                <a:latin typeface="Times New Roman" panose="02020603050405020304" pitchFamily="18" charset="0"/>
                <a:cs typeface="Times New Roman" panose="02020603050405020304" pitchFamily="18" charset="0"/>
              </a:rPr>
              <a:t>When</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cowards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mock</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each</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patriot's</a:t>
            </a:r>
            <a:r>
              <a:rPr lang="it-IT" sz="5600" dirty="0">
                <a:latin typeface="Times New Roman" panose="02020603050405020304" pitchFamily="18" charset="0"/>
                <a:cs typeface="Times New Roman" panose="02020603050405020304" pitchFamily="18" charset="0"/>
              </a:rPr>
              <a:t> fate</a:t>
            </a:r>
            <a:br>
              <a:rPr lang="it-IT" sz="5600" dirty="0">
                <a:latin typeface="Times New Roman" panose="02020603050405020304" pitchFamily="18" charset="0"/>
                <a:cs typeface="Times New Roman" panose="02020603050405020304" pitchFamily="18" charset="0"/>
              </a:rPr>
            </a:br>
            <a:r>
              <a:rPr lang="it-IT" sz="5600" dirty="0" err="1">
                <a:latin typeface="Times New Roman" panose="02020603050405020304" pitchFamily="18" charset="0"/>
                <a:cs typeface="Times New Roman" panose="02020603050405020304" pitchFamily="18" charset="0"/>
              </a:rPr>
              <a:t>Who</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hangs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their</a:t>
            </a:r>
            <a:r>
              <a:rPr lang="it-IT" sz="5600" dirty="0">
                <a:latin typeface="Times New Roman" panose="02020603050405020304" pitchFamily="18" charset="0"/>
                <a:cs typeface="Times New Roman" panose="02020603050405020304" pitchFamily="18" charset="0"/>
              </a:rPr>
              <a:t> head in </a:t>
            </a:r>
            <a:r>
              <a:rPr lang="it-IT" sz="5600" dirty="0" err="1">
                <a:latin typeface="Times New Roman" panose="02020603050405020304" pitchFamily="18" charset="0"/>
                <a:cs typeface="Times New Roman" panose="02020603050405020304" pitchFamily="18" charset="0"/>
              </a:rPr>
              <a:t>shame</a:t>
            </a:r>
            <a:r>
              <a:rPr lang="it-IT" sz="5600" dirty="0">
                <a:latin typeface="Times New Roman" panose="02020603050405020304" pitchFamily="18" charset="0"/>
                <a:cs typeface="Times New Roman" panose="02020603050405020304" pitchFamily="18" charset="0"/>
              </a:rPr>
              <a:t>?</a:t>
            </a:r>
            <a:br>
              <a:rPr lang="it-IT" sz="5600" dirty="0">
                <a:latin typeface="Times New Roman" panose="02020603050405020304" pitchFamily="18" charset="0"/>
                <a:cs typeface="Times New Roman" panose="02020603050405020304" pitchFamily="18" charset="0"/>
              </a:rPr>
            </a:br>
            <a:r>
              <a:rPr lang="it-IT" sz="5600" dirty="0" err="1">
                <a:latin typeface="Times New Roman" panose="02020603050405020304" pitchFamily="18" charset="0"/>
                <a:cs typeface="Times New Roman" panose="02020603050405020304" pitchFamily="18" charset="0"/>
              </a:rPr>
              <a:t>He's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all</a:t>
            </a:r>
            <a:r>
              <a:rPr lang="it-IT" sz="5600" dirty="0">
                <a:latin typeface="Times New Roman" panose="02020603050405020304" pitchFamily="18" charset="0"/>
                <a:cs typeface="Times New Roman" panose="02020603050405020304" pitchFamily="18" charset="0"/>
              </a:rPr>
              <a:t> a </a:t>
            </a:r>
            <a:r>
              <a:rPr lang="it-IT" sz="5600" dirty="0" err="1">
                <a:latin typeface="Times New Roman" panose="02020603050405020304" pitchFamily="18" charset="0"/>
                <a:cs typeface="Times New Roman" panose="02020603050405020304" pitchFamily="18" charset="0"/>
              </a:rPr>
              <a:t>knave</a:t>
            </a:r>
            <a:r>
              <a:rPr lang="it-IT" sz="5600" dirty="0">
                <a:latin typeface="Times New Roman" panose="02020603050405020304" pitchFamily="18" charset="0"/>
                <a:cs typeface="Times New Roman" panose="02020603050405020304" pitchFamily="18" charset="0"/>
              </a:rPr>
              <a:t> or </a:t>
            </a:r>
            <a:r>
              <a:rPr lang="it-IT" sz="5600" dirty="0" err="1">
                <a:latin typeface="Times New Roman" panose="02020603050405020304" pitchFamily="18" charset="0"/>
                <a:cs typeface="Times New Roman" panose="02020603050405020304" pitchFamily="18" charset="0"/>
              </a:rPr>
              <a:t>half</a:t>
            </a:r>
            <a:r>
              <a:rPr lang="it-IT" sz="5600" dirty="0">
                <a:latin typeface="Times New Roman" panose="02020603050405020304" pitchFamily="18" charset="0"/>
                <a:cs typeface="Times New Roman" panose="02020603050405020304" pitchFamily="18" charset="0"/>
              </a:rPr>
              <a:t> a slave, </a:t>
            </a:r>
            <a:r>
              <a:rPr lang="it-IT" sz="5600" dirty="0" err="1">
                <a:latin typeface="Times New Roman" panose="02020603050405020304" pitchFamily="18" charset="0"/>
                <a:cs typeface="Times New Roman" panose="02020603050405020304" pitchFamily="18" charset="0"/>
              </a:rPr>
              <a:t>who</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slights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his</a:t>
            </a:r>
            <a:r>
              <a:rPr lang="it-IT" sz="5600" dirty="0">
                <a:latin typeface="Times New Roman" panose="02020603050405020304" pitchFamily="18" charset="0"/>
                <a:cs typeface="Times New Roman" panose="02020603050405020304" pitchFamily="18" charset="0"/>
              </a:rPr>
              <a:t> country </a:t>
            </a:r>
            <a:r>
              <a:rPr lang="it-IT" sz="5600" dirty="0" err="1">
                <a:latin typeface="Times New Roman" panose="02020603050405020304" pitchFamily="18" charset="0"/>
                <a:cs typeface="Times New Roman" panose="02020603050405020304" pitchFamily="18" charset="0"/>
              </a:rPr>
              <a:t>thus</a:t>
            </a:r>
            <a:br>
              <a:rPr lang="it-IT" sz="5600" dirty="0">
                <a:latin typeface="Times New Roman" panose="02020603050405020304" pitchFamily="18" charset="0"/>
                <a:cs typeface="Times New Roman" panose="02020603050405020304" pitchFamily="18" charset="0"/>
              </a:rPr>
            </a:br>
            <a:r>
              <a:rPr lang="it-IT" sz="5600" dirty="0">
                <a:latin typeface="Times New Roman" panose="02020603050405020304" pitchFamily="18" charset="0"/>
                <a:cs typeface="Times New Roman" panose="02020603050405020304" pitchFamily="18" charset="0"/>
              </a:rPr>
              <a:t>For a </a:t>
            </a:r>
            <a:r>
              <a:rPr lang="it-IT" sz="5600" dirty="0" err="1">
                <a:latin typeface="Times New Roman" panose="02020603050405020304" pitchFamily="18" charset="0"/>
                <a:cs typeface="Times New Roman" panose="02020603050405020304" pitchFamily="18" charset="0"/>
              </a:rPr>
              <a:t>true</a:t>
            </a:r>
            <a:r>
              <a:rPr lang="it-IT" sz="5600" dirty="0">
                <a:latin typeface="Times New Roman" panose="02020603050405020304" pitchFamily="18" charset="0"/>
                <a:cs typeface="Times New Roman" panose="02020603050405020304" pitchFamily="18" charset="0"/>
              </a:rPr>
              <a:t> man </a:t>
            </a:r>
            <a:r>
              <a:rPr lang="it-IT" sz="5600" dirty="0" err="1">
                <a:latin typeface="Times New Roman" panose="02020603050405020304" pitchFamily="18" charset="0"/>
                <a:cs typeface="Times New Roman" panose="02020603050405020304" pitchFamily="18" charset="0"/>
              </a:rPr>
              <a:t>like</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you</a:t>
            </a:r>
            <a:r>
              <a:rPr lang="it-IT" sz="5600" dirty="0">
                <a:latin typeface="Times New Roman" panose="02020603050405020304" pitchFamily="18" charset="0"/>
                <a:cs typeface="Times New Roman" panose="02020603050405020304" pitchFamily="18" charset="0"/>
              </a:rPr>
              <a:t>, man, </a:t>
            </a:r>
            <a:r>
              <a:rPr lang="it-IT" sz="5600" dirty="0" err="1">
                <a:latin typeface="Times New Roman" panose="02020603050405020304" pitchFamily="18" charset="0"/>
                <a:cs typeface="Times New Roman" panose="02020603050405020304" pitchFamily="18" charset="0"/>
              </a:rPr>
              <a:t>will</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fill</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your</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glass</a:t>
            </a:r>
            <a:r>
              <a:rPr lang="it-IT" sz="5600" dirty="0">
                <a:latin typeface="Times New Roman" panose="02020603050405020304" pitchFamily="18" charset="0"/>
                <a:cs typeface="Times New Roman" panose="02020603050405020304" pitchFamily="18" charset="0"/>
              </a:rPr>
              <a:t> with </a:t>
            </a:r>
            <a:r>
              <a:rPr lang="it-IT" sz="5600" dirty="0" err="1">
                <a:latin typeface="Times New Roman" panose="02020603050405020304" pitchFamily="18" charset="0"/>
                <a:cs typeface="Times New Roman" panose="02020603050405020304" pitchFamily="18" charset="0"/>
              </a:rPr>
              <a:t>us</a:t>
            </a:r>
            <a:br>
              <a:rPr lang="it-IT" sz="5600" dirty="0">
                <a:latin typeface="Times New Roman" panose="02020603050405020304" pitchFamily="18" charset="0"/>
                <a:cs typeface="Times New Roman" panose="02020603050405020304" pitchFamily="18" charset="0"/>
              </a:rPr>
            </a:br>
            <a:r>
              <a:rPr lang="it-IT" sz="5600" dirty="0" err="1">
                <a:latin typeface="Times New Roman" panose="02020603050405020304" pitchFamily="18" charset="0"/>
                <a:cs typeface="Times New Roman" panose="02020603050405020304" pitchFamily="18" charset="0"/>
              </a:rPr>
              <a:t>Then</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here's</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their</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memory</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may</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it</a:t>
            </a:r>
            <a:r>
              <a:rPr lang="it-IT" sz="5600" dirty="0">
                <a:latin typeface="Times New Roman" panose="02020603050405020304" pitchFamily="18" charset="0"/>
                <a:cs typeface="Times New Roman" panose="02020603050405020304" pitchFamily="18" charset="0"/>
              </a:rPr>
              <a:t> be for </a:t>
            </a:r>
            <a:r>
              <a:rPr lang="it-IT" sz="5600" dirty="0" err="1">
                <a:latin typeface="Times New Roman" panose="02020603050405020304" pitchFamily="18" charset="0"/>
                <a:cs typeface="Times New Roman" panose="02020603050405020304" pitchFamily="18" charset="0"/>
              </a:rPr>
              <a:t>us</a:t>
            </a:r>
            <a:r>
              <a:rPr lang="it-IT" sz="5600" dirty="0">
                <a:latin typeface="Times New Roman" panose="02020603050405020304" pitchFamily="18" charset="0"/>
                <a:cs typeface="Times New Roman" panose="02020603050405020304" pitchFamily="18" charset="0"/>
              </a:rPr>
              <a:t> a </a:t>
            </a:r>
            <a:r>
              <a:rPr lang="it-IT" sz="5600" dirty="0" err="1">
                <a:latin typeface="Times New Roman" panose="02020603050405020304" pitchFamily="18" charset="0"/>
                <a:cs typeface="Times New Roman" panose="02020603050405020304" pitchFamily="18" charset="0"/>
              </a:rPr>
              <a:t>guiding</a:t>
            </a:r>
            <a:r>
              <a:rPr lang="it-IT" sz="5600" dirty="0">
                <a:latin typeface="Times New Roman" panose="02020603050405020304" pitchFamily="18" charset="0"/>
                <a:cs typeface="Times New Roman" panose="02020603050405020304" pitchFamily="18" charset="0"/>
              </a:rPr>
              <a:t> light</a:t>
            </a:r>
            <a:br>
              <a:rPr lang="it-IT" sz="5600" dirty="0">
                <a:latin typeface="Times New Roman" panose="02020603050405020304" pitchFamily="18" charset="0"/>
                <a:cs typeface="Times New Roman" panose="02020603050405020304" pitchFamily="18" charset="0"/>
              </a:rPr>
            </a:br>
            <a:r>
              <a:rPr lang="it-IT" sz="5600" dirty="0">
                <a:latin typeface="Times New Roman" panose="02020603050405020304" pitchFamily="18" charset="0"/>
                <a:cs typeface="Times New Roman" panose="02020603050405020304" pitchFamily="18" charset="0"/>
              </a:rPr>
              <a:t>To </a:t>
            </a:r>
            <a:r>
              <a:rPr lang="it-IT" sz="5600" dirty="0" err="1">
                <a:latin typeface="Times New Roman" panose="02020603050405020304" pitchFamily="18" charset="0"/>
                <a:cs typeface="Times New Roman" panose="02020603050405020304" pitchFamily="18" charset="0"/>
              </a:rPr>
              <a:t>cheer</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our</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strife</a:t>
            </a:r>
            <a:r>
              <a:rPr lang="it-IT" sz="5600" dirty="0">
                <a:latin typeface="Times New Roman" panose="02020603050405020304" pitchFamily="18" charset="0"/>
                <a:cs typeface="Times New Roman" panose="02020603050405020304" pitchFamily="18" charset="0"/>
              </a:rPr>
              <a:t> for liberty and </a:t>
            </a:r>
            <a:r>
              <a:rPr lang="it-IT" sz="5600" dirty="0" err="1">
                <a:latin typeface="Times New Roman" panose="02020603050405020304" pitchFamily="18" charset="0"/>
                <a:cs typeface="Times New Roman" panose="02020603050405020304" pitchFamily="18" charset="0"/>
              </a:rPr>
              <a:t>teach</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us</a:t>
            </a:r>
            <a:r>
              <a:rPr lang="it-IT" sz="5600" dirty="0">
                <a:latin typeface="Times New Roman" panose="02020603050405020304" pitchFamily="18" charset="0"/>
                <a:cs typeface="Times New Roman" panose="02020603050405020304" pitchFamily="18" charset="0"/>
              </a:rPr>
              <a:t> to unite</a:t>
            </a:r>
            <a:br>
              <a:rPr lang="it-IT" sz="5600" dirty="0">
                <a:latin typeface="Times New Roman" panose="02020603050405020304" pitchFamily="18" charset="0"/>
                <a:cs typeface="Times New Roman" panose="02020603050405020304" pitchFamily="18" charset="0"/>
              </a:rPr>
            </a:br>
            <a:r>
              <a:rPr lang="it-IT" sz="5600" dirty="0">
                <a:latin typeface="Times New Roman" panose="02020603050405020304" pitchFamily="18" charset="0"/>
                <a:cs typeface="Times New Roman" panose="02020603050405020304" pitchFamily="18" charset="0"/>
              </a:rPr>
              <a:t>Oh, </a:t>
            </a:r>
            <a:r>
              <a:rPr lang="it-IT" sz="5600" dirty="0" err="1">
                <a:latin typeface="Times New Roman" panose="02020603050405020304" pitchFamily="18" charset="0"/>
                <a:cs typeface="Times New Roman" panose="02020603050405020304" pitchFamily="18" charset="0"/>
              </a:rPr>
              <a:t>good</a:t>
            </a:r>
            <a:r>
              <a:rPr lang="it-IT" sz="5600" dirty="0">
                <a:latin typeface="Times New Roman" panose="02020603050405020304" pitchFamily="18" charset="0"/>
                <a:cs typeface="Times New Roman" panose="02020603050405020304" pitchFamily="18" charset="0"/>
              </a:rPr>
              <a:t> and </a:t>
            </a:r>
            <a:r>
              <a:rPr lang="it-IT" sz="5600" dirty="0" err="1">
                <a:latin typeface="Times New Roman" panose="02020603050405020304" pitchFamily="18" charset="0"/>
                <a:cs typeface="Times New Roman" panose="02020603050405020304" pitchFamily="18" charset="0"/>
              </a:rPr>
              <a:t>ill</a:t>
            </a:r>
            <a:r>
              <a:rPr lang="it-IT" sz="5600" dirty="0">
                <a:latin typeface="Times New Roman" panose="02020603050405020304" pitchFamily="18" charset="0"/>
                <a:cs typeface="Times New Roman" panose="02020603050405020304" pitchFamily="18" charset="0"/>
              </a:rPr>
              <a:t> be </a:t>
            </a:r>
            <a:r>
              <a:rPr lang="it-IT" sz="5600" dirty="0" err="1">
                <a:latin typeface="Times New Roman" panose="02020603050405020304" pitchFamily="18" charset="0"/>
                <a:cs typeface="Times New Roman" panose="02020603050405020304" pitchFamily="18" charset="0"/>
              </a:rPr>
              <a:t>Ireland</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still</a:t>
            </a:r>
            <a:r>
              <a:rPr lang="it-IT" sz="5600" dirty="0">
                <a:latin typeface="Times New Roman" panose="02020603050405020304" pitchFamily="18" charset="0"/>
                <a:cs typeface="Times New Roman" panose="02020603050405020304" pitchFamily="18" charset="0"/>
              </a:rPr>
              <a:t> and </a:t>
            </a:r>
            <a:r>
              <a:rPr lang="it-IT" sz="5600" dirty="0" err="1">
                <a:latin typeface="Times New Roman" panose="02020603050405020304" pitchFamily="18" charset="0"/>
                <a:cs typeface="Times New Roman" panose="02020603050405020304" pitchFamily="18" charset="0"/>
              </a:rPr>
              <a:t>sad</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will</a:t>
            </a:r>
            <a:r>
              <a:rPr lang="it-IT" sz="5600" dirty="0">
                <a:latin typeface="Times New Roman" panose="02020603050405020304" pitchFamily="18" charset="0"/>
                <a:cs typeface="Times New Roman" panose="02020603050405020304" pitchFamily="18" charset="0"/>
              </a:rPr>
              <a:t> be </a:t>
            </a:r>
            <a:r>
              <a:rPr lang="it-IT" sz="5600" dirty="0" err="1">
                <a:latin typeface="Times New Roman" panose="02020603050405020304" pitchFamily="18" charset="0"/>
                <a:cs typeface="Times New Roman" panose="02020603050405020304" pitchFamily="18" charset="0"/>
              </a:rPr>
              <a:t>her</a:t>
            </a:r>
            <a:r>
              <a:rPr lang="it-IT" sz="5600" dirty="0">
                <a:latin typeface="Times New Roman" panose="02020603050405020304" pitchFamily="18" charset="0"/>
                <a:cs typeface="Times New Roman" panose="02020603050405020304" pitchFamily="18" charset="0"/>
              </a:rPr>
              <a:t> fate</a:t>
            </a:r>
            <a:br>
              <a:rPr lang="it-IT" sz="5600" dirty="0">
                <a:latin typeface="Times New Roman" panose="02020603050405020304" pitchFamily="18" charset="0"/>
                <a:cs typeface="Times New Roman" panose="02020603050405020304" pitchFamily="18" charset="0"/>
              </a:rPr>
            </a:br>
            <a:r>
              <a:rPr lang="it-IT" sz="5600" dirty="0">
                <a:latin typeface="Times New Roman" panose="02020603050405020304" pitchFamily="18" charset="0"/>
                <a:cs typeface="Times New Roman" panose="02020603050405020304" pitchFamily="18" charset="0"/>
              </a:rPr>
              <a:t>And </a:t>
            </a:r>
            <a:r>
              <a:rPr lang="it-IT" sz="5600" dirty="0" err="1">
                <a:latin typeface="Times New Roman" panose="02020603050405020304" pitchFamily="18" charset="0"/>
                <a:cs typeface="Times New Roman" panose="02020603050405020304" pitchFamily="18" charset="0"/>
              </a:rPr>
              <a:t>true</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like</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you</a:t>
            </a:r>
            <a:r>
              <a:rPr lang="it-IT" sz="5600" dirty="0">
                <a:latin typeface="Times New Roman" panose="02020603050405020304" pitchFamily="18" charset="0"/>
                <a:cs typeface="Times New Roman" panose="02020603050405020304" pitchFamily="18" charset="0"/>
              </a:rPr>
              <a:t>, men, </a:t>
            </a:r>
            <a:r>
              <a:rPr lang="it-IT" sz="5600" dirty="0" err="1">
                <a:latin typeface="Times New Roman" panose="02020603050405020304" pitchFamily="18" charset="0"/>
                <a:cs typeface="Times New Roman" panose="02020603050405020304" pitchFamily="18" charset="0"/>
              </a:rPr>
              <a:t>like</a:t>
            </a:r>
            <a:r>
              <a:rPr lang="it-IT" sz="5600" dirty="0">
                <a:latin typeface="Times New Roman" panose="02020603050405020304" pitchFamily="18" charset="0"/>
                <a:cs typeface="Times New Roman" panose="02020603050405020304" pitchFamily="18" charset="0"/>
              </a:rPr>
              <a:t> </a:t>
            </a:r>
            <a:r>
              <a:rPr lang="it-IT" sz="5600" dirty="0" err="1">
                <a:latin typeface="Times New Roman" panose="02020603050405020304" pitchFamily="18" charset="0"/>
                <a:cs typeface="Times New Roman" panose="02020603050405020304" pitchFamily="18" charset="0"/>
              </a:rPr>
              <a:t>those</a:t>
            </a:r>
            <a:r>
              <a:rPr lang="it-IT" sz="5600" dirty="0">
                <a:latin typeface="Times New Roman" panose="02020603050405020304" pitchFamily="18" charset="0"/>
                <a:cs typeface="Times New Roman" panose="02020603050405020304" pitchFamily="18" charset="0"/>
              </a:rPr>
              <a:t> of </a:t>
            </a:r>
            <a:r>
              <a:rPr lang="it-IT" sz="5600" dirty="0" err="1">
                <a:latin typeface="Times New Roman" panose="02020603050405020304" pitchFamily="18" charset="0"/>
                <a:cs typeface="Times New Roman" panose="02020603050405020304" pitchFamily="18" charset="0"/>
              </a:rPr>
              <a:t>Ninety-Eight</a:t>
            </a:r>
            <a:br>
              <a:rPr lang="it-IT" sz="5600" dirty="0">
                <a:latin typeface="Times New Roman" panose="02020603050405020304" pitchFamily="18" charset="0"/>
                <a:cs typeface="Times New Roman" panose="02020603050405020304" pitchFamily="18" charset="0"/>
              </a:rPr>
            </a:br>
            <a:endParaRPr lang="it-IT" sz="5600" dirty="0">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58388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34F453-3AE7-6C44-8F51-9BB870CC1380}"/>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L’atto di Unione </a:t>
            </a:r>
          </a:p>
        </p:txBody>
      </p:sp>
      <p:sp>
        <p:nvSpPr>
          <p:cNvPr id="3" name="Segnaposto contenuto 2">
            <a:extLst>
              <a:ext uri="{FF2B5EF4-FFF2-40B4-BE49-F238E27FC236}">
                <a16:creationId xmlns:a16="http://schemas.microsoft.com/office/drawing/2014/main" id="{0FC88D3D-6033-A142-8069-9FAA952BF917}"/>
              </a:ext>
            </a:extLst>
          </p:cNvPr>
          <p:cNvSpPr>
            <a:spLocks noGrp="1"/>
          </p:cNvSpPr>
          <p:nvPr>
            <p:ph idx="1"/>
          </p:nvPr>
        </p:nvSpPr>
        <p:spPr>
          <a:xfrm>
            <a:off x="685801" y="1576243"/>
            <a:ext cx="9525000" cy="4351338"/>
          </a:xfrm>
        </p:spPr>
        <p:txBody>
          <a:bodyPr>
            <a:normAutofit fontScale="92500"/>
          </a:bodyPr>
          <a:lstStyle/>
          <a:p>
            <a:r>
              <a:rPr lang="it-IT" sz="1800" dirty="0">
                <a:latin typeface="Times New Roman" panose="02020603050405020304" pitchFamily="18" charset="0"/>
                <a:cs typeface="Times New Roman" panose="02020603050405020304" pitchFamily="18" charset="0"/>
              </a:rPr>
              <a:t>Nel 1800, di fronte ai colloqui con il partito dei Patrioti e ai leggendari discorsi di </a:t>
            </a:r>
            <a:r>
              <a:rPr lang="it-IT" sz="1800" dirty="0" err="1">
                <a:latin typeface="Times New Roman" panose="02020603050405020304" pitchFamily="18" charset="0"/>
                <a:cs typeface="Times New Roman" panose="02020603050405020304" pitchFamily="18" charset="0"/>
              </a:rPr>
              <a:t>Grattan</a:t>
            </a:r>
            <a:r>
              <a:rPr lang="it-IT" sz="1800" dirty="0">
                <a:latin typeface="Times New Roman" panose="02020603050405020304" pitchFamily="18" charset="0"/>
                <a:cs typeface="Times New Roman" panose="02020603050405020304" pitchFamily="18" charset="0"/>
              </a:rPr>
              <a:t>, il Primo Ministro inglese William Pitt si convinse che la sola maniera di preservare la supremazia spirituale dei protestanti era di ristabilire lo Union </a:t>
            </a:r>
            <a:r>
              <a:rPr lang="it-IT" sz="1800" dirty="0" err="1">
                <a:latin typeface="Times New Roman" panose="02020603050405020304" pitchFamily="18" charset="0"/>
                <a:cs typeface="Times New Roman" panose="02020603050405020304" pitchFamily="18" charset="0"/>
              </a:rPr>
              <a:t>Act</a:t>
            </a:r>
            <a:r>
              <a:rPr lang="it-IT" sz="1800" dirty="0">
                <a:latin typeface="Times New Roman" panose="02020603050405020304" pitchFamily="18" charset="0"/>
                <a:cs typeface="Times New Roman" panose="02020603050405020304" pitchFamily="18" charset="0"/>
              </a:rPr>
              <a:t> con l’Inghilterra. L’anno seguente, questo venne approvato dai parlamenti di Londra e di Dublino. Il parlamento inglese venne soppresso, e il paese passò totalmente sotto la giurisdizione dell’</a:t>
            </a:r>
            <a:r>
              <a:rPr lang="it-IT" sz="1800" dirty="0" err="1">
                <a:latin typeface="Times New Roman" panose="02020603050405020304" pitchFamily="18" charset="0"/>
                <a:cs typeface="Times New Roman" panose="02020603050405020304" pitchFamily="18" charset="0"/>
              </a:rPr>
              <a:t>lnghilterra</a:t>
            </a:r>
            <a:r>
              <a:rPr lang="it-IT" sz="1800" dirty="0">
                <a:latin typeface="Times New Roman" panose="02020603050405020304" pitchFamily="18" charset="0"/>
                <a:cs typeface="Times New Roman" panose="02020603050405020304" pitchFamily="18" charset="0"/>
              </a:rPr>
              <a:t>. </a:t>
            </a:r>
            <a:r>
              <a:rPr lang="it-IT" sz="1800" b="1" dirty="0">
                <a:latin typeface="Times New Roman" panose="02020603050405020304" pitchFamily="18" charset="0"/>
                <a:cs typeface="Times New Roman" panose="02020603050405020304" pitchFamily="18" charset="0"/>
              </a:rPr>
              <a:t>Era nato il Regno Unito di Gran Bretagna e Irlanda. </a:t>
            </a:r>
            <a:r>
              <a:rPr lang="it-IT" sz="1800" dirty="0">
                <a:latin typeface="Times New Roman" panose="02020603050405020304" pitchFamily="18" charset="0"/>
                <a:cs typeface="Times New Roman" panose="02020603050405020304" pitchFamily="18" charset="0"/>
              </a:rPr>
              <a:t>L’Irlanda inviò 100 deputati al parlamento di Londra (evidentemente tutti protestanti) e venne da quel momento in poi completamente integrata al sistema economico inglese. </a:t>
            </a:r>
          </a:p>
          <a:p>
            <a:r>
              <a:rPr lang="it-IT" sz="1800" dirty="0">
                <a:latin typeface="Times New Roman" panose="02020603050405020304" pitchFamily="18" charset="0"/>
                <a:cs typeface="Times New Roman" panose="02020603050405020304" pitchFamily="18" charset="0"/>
              </a:rPr>
              <a:t>Non avendo industrie, l’isola divenne a quel punto il mercato dei prodotti britannici e si impoverì ancor di più. La condizione dei contadini cattolici non era mai stata più miserevole. L’emigrazione s’intensificò. Quasi per ricordare all’Inghilterra la natura ribelle del paese, nel 1803 a Dublino ebbe luogo una insignificante e vana ribellione guidata da Robert </a:t>
            </a:r>
            <a:r>
              <a:rPr lang="it-IT" sz="1800" dirty="0" err="1">
                <a:latin typeface="Times New Roman" panose="02020603050405020304" pitchFamily="18" charset="0"/>
                <a:cs typeface="Times New Roman" panose="02020603050405020304" pitchFamily="18" charset="0"/>
              </a:rPr>
              <a:t>Emmet</a:t>
            </a:r>
            <a:r>
              <a:rPr lang="it-IT" sz="1800" dirty="0">
                <a:latin typeface="Times New Roman" panose="02020603050405020304" pitchFamily="18" charset="0"/>
                <a:cs typeface="Times New Roman" panose="02020603050405020304" pitchFamily="18" charset="0"/>
              </a:rPr>
              <a:t> (1778- 1803), ex membro degli </a:t>
            </a:r>
            <a:r>
              <a:rPr lang="it-IT" sz="1800" dirty="0" err="1">
                <a:latin typeface="Times New Roman" panose="02020603050405020304" pitchFamily="18" charset="0"/>
                <a:cs typeface="Times New Roman" panose="02020603050405020304" pitchFamily="18" charset="0"/>
              </a:rPr>
              <a:t>United</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Irishmen</a:t>
            </a:r>
            <a:r>
              <a:rPr lang="it-IT" sz="1800" dirty="0">
                <a:latin typeface="Times New Roman" panose="02020603050405020304" pitchFamily="18" charset="0"/>
                <a:cs typeface="Times New Roman" panose="02020603050405020304" pitchFamily="18" charset="0"/>
              </a:rPr>
              <a:t>. Vi presero parte meno di 100 uomini e </a:t>
            </a:r>
            <a:r>
              <a:rPr lang="it-IT" sz="1800" dirty="0" err="1">
                <a:latin typeface="Times New Roman" panose="02020603050405020304" pitchFamily="18" charset="0"/>
                <a:cs typeface="Times New Roman" panose="02020603050405020304" pitchFamily="18" charset="0"/>
              </a:rPr>
              <a:t>Emmet</a:t>
            </a:r>
            <a:r>
              <a:rPr lang="it-IT" sz="1800" dirty="0">
                <a:latin typeface="Times New Roman" panose="02020603050405020304" pitchFamily="18" charset="0"/>
                <a:cs typeface="Times New Roman" panose="02020603050405020304" pitchFamily="18" charset="0"/>
              </a:rPr>
              <a:t> fu catturato, processato e giustiziato. Dal banco degli imputati egli tenne un famoso discorso, pronunciando le celebri parole: “Nessuno scriva il mio epitaffio… quando il mio paese occuperà il suo posto tra le nazioni della terra, solo allora si potrà scrivere il mio epitaffio”. Dopo lo scacco della romantica ribellione di </a:t>
            </a:r>
            <a:r>
              <a:rPr lang="it-IT" sz="1800" dirty="0" err="1">
                <a:latin typeface="Times New Roman" panose="02020603050405020304" pitchFamily="18" charset="0"/>
                <a:cs typeface="Times New Roman" panose="02020603050405020304" pitchFamily="18" charset="0"/>
              </a:rPr>
              <a:t>Emmet</a:t>
            </a:r>
            <a:r>
              <a:rPr lang="it-IT" sz="1800" dirty="0">
                <a:latin typeface="Times New Roman" panose="02020603050405020304" pitchFamily="18" charset="0"/>
                <a:cs typeface="Times New Roman" panose="02020603050405020304" pitchFamily="18" charset="0"/>
              </a:rPr>
              <a:t>, che tentò di impadronirsi del castello di Dublino, sede del governo, i protestanti scomparvero dal ruolo di motore principale del nazionalismo irlandese e lasciarono il posto ai cattolici. </a:t>
            </a:r>
          </a:p>
        </p:txBody>
      </p:sp>
    </p:spTree>
    <p:extLst>
      <p:ext uri="{BB962C8B-B14F-4D97-AF65-F5344CB8AC3E}">
        <p14:creationId xmlns:p14="http://schemas.microsoft.com/office/powerpoint/2010/main" val="2127527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24BDB-D994-2A4D-A396-CCDBEE9A7959}"/>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Daniel </a:t>
            </a:r>
            <a:r>
              <a:rPr lang="it-IT" dirty="0" err="1">
                <a:latin typeface="Times New Roman" panose="02020603050405020304" pitchFamily="18" charset="0"/>
                <a:cs typeface="Times New Roman" panose="02020603050405020304" pitchFamily="18" charset="0"/>
              </a:rPr>
              <a:t>O’Connell</a:t>
            </a:r>
            <a:r>
              <a:rPr lang="it-IT" dirty="0">
                <a:latin typeface="Times New Roman" panose="02020603050405020304" pitchFamily="18" charset="0"/>
                <a:cs typeface="Times New Roman" panose="02020603050405020304" pitchFamily="18" charset="0"/>
              </a:rPr>
              <a:t>, </a:t>
            </a:r>
            <a:r>
              <a:rPr lang="it-IT" i="1" dirty="0">
                <a:latin typeface="Times New Roman" panose="02020603050405020304" pitchFamily="18" charset="0"/>
                <a:cs typeface="Times New Roman" panose="02020603050405020304" pitchFamily="18" charset="0"/>
              </a:rPr>
              <a:t>the Liberator</a:t>
            </a:r>
            <a:r>
              <a:rPr lang="it-IT" dirty="0">
                <a:latin typeface="Times New Roman" panose="02020603050405020304" pitchFamily="18" charset="0"/>
                <a:cs typeface="Times New Roman" panose="02020603050405020304" pitchFamily="18" charset="0"/>
              </a:rPr>
              <a:t>, e l’emancipazione dei Cattolici nel 1829</a:t>
            </a:r>
          </a:p>
        </p:txBody>
      </p:sp>
      <p:sp>
        <p:nvSpPr>
          <p:cNvPr id="3" name="Segnaposto contenuto 2">
            <a:extLst>
              <a:ext uri="{FF2B5EF4-FFF2-40B4-BE49-F238E27FC236}">
                <a16:creationId xmlns:a16="http://schemas.microsoft.com/office/drawing/2014/main" id="{6ACB084F-99CD-C243-AFED-77EE22617389}"/>
              </a:ext>
            </a:extLst>
          </p:cNvPr>
          <p:cNvSpPr>
            <a:spLocks noGrp="1"/>
          </p:cNvSpPr>
          <p:nvPr>
            <p:ph idx="1"/>
          </p:nvPr>
        </p:nvSpPr>
        <p:spPr/>
        <p:txBody>
          <a:bodyPr>
            <a:normAutofit fontScale="77500" lnSpcReduction="20000"/>
          </a:bodyPr>
          <a:lstStyle/>
          <a:p>
            <a:pPr marL="0" indent="0" algn="just">
              <a:buNone/>
            </a:pPr>
            <a:r>
              <a:rPr lang="it-IT" dirty="0">
                <a:latin typeface="Times New Roman" panose="02020603050405020304" pitchFamily="18" charset="0"/>
                <a:cs typeface="Times New Roman" panose="02020603050405020304" pitchFamily="18" charset="0"/>
              </a:rPr>
              <a:t>Poiché l’abrogazione delle leggi penali aveva permesso ai cattolici l’accesso alle professioni liberali dal 1782, alcuni brillanti avvocati non tardarono a mettersi in luce. Daniel </a:t>
            </a:r>
            <a:r>
              <a:rPr lang="it-IT" dirty="0" err="1">
                <a:latin typeface="Times New Roman" panose="02020603050405020304" pitchFamily="18" charset="0"/>
                <a:cs typeface="Times New Roman" panose="02020603050405020304" pitchFamily="18" charset="0"/>
              </a:rPr>
              <a:t>O’Connell</a:t>
            </a:r>
            <a:r>
              <a:rPr lang="it-IT" dirty="0">
                <a:latin typeface="Times New Roman" panose="02020603050405020304" pitchFamily="18" charset="0"/>
                <a:cs typeface="Times New Roman" panose="02020603050405020304" pitchFamily="18" charset="0"/>
              </a:rPr>
              <a:t> (1775- 1847) fu uno di loro. La famiglia </a:t>
            </a:r>
            <a:r>
              <a:rPr lang="it-IT" dirty="0" err="1">
                <a:latin typeface="Times New Roman" panose="02020603050405020304" pitchFamily="18" charset="0"/>
                <a:cs typeface="Times New Roman" panose="02020603050405020304" pitchFamily="18" charset="0"/>
              </a:rPr>
              <a:t>O’Connell</a:t>
            </a:r>
            <a:r>
              <a:rPr lang="it-IT" dirty="0">
                <a:latin typeface="Times New Roman" panose="02020603050405020304" pitchFamily="18" charset="0"/>
                <a:cs typeface="Times New Roman" panose="02020603050405020304" pitchFamily="18" charset="0"/>
              </a:rPr>
              <a:t> era riuscita a conservare la casa e le terre durante il periodo delle leggi penali. Nazionalista convinto, ma contrario alla violenza, si adoperò per la creazione di un forte movimento di massa (sostenuto dai liberali protestanti) che spingeva per ottenere l’abrogazione dell’Union, una riforma agraria, il reinsediamento del parlamento d’Irlanda e il diritto di presentarsi alle elezioni. </a:t>
            </a:r>
          </a:p>
          <a:p>
            <a:pPr marL="0" indent="0" algn="just">
              <a:buNone/>
            </a:pPr>
            <a:r>
              <a:rPr lang="it-IT" dirty="0">
                <a:latin typeface="Times New Roman" panose="02020603050405020304" pitchFamily="18" charset="0"/>
                <a:cs typeface="Times New Roman" panose="02020603050405020304" pitchFamily="18" charset="0"/>
              </a:rPr>
              <a:t>Fondò </a:t>
            </a:r>
            <a:r>
              <a:rPr lang="it-IT" b="1" dirty="0">
                <a:latin typeface="Times New Roman" panose="02020603050405020304" pitchFamily="18" charset="0"/>
                <a:cs typeface="Times New Roman" panose="02020603050405020304" pitchFamily="18" charset="0"/>
              </a:rPr>
              <a:t>l’Associazione cattolica </a:t>
            </a:r>
            <a:r>
              <a:rPr lang="it-IT" dirty="0">
                <a:latin typeface="Times New Roman" panose="02020603050405020304" pitchFamily="18" charset="0"/>
                <a:cs typeface="Times New Roman" panose="02020603050405020304" pitchFamily="18" charset="0"/>
              </a:rPr>
              <a:t>che aveva lo scopo di ottenere l’uguaglianza politica per i cattolici e che raggruppò in poco tempo diverse decine di migliaia di membri. L’associazione diventò presto uno strumento per azioni pacifiche e proteste di massa. In occasione delle elezioni generali del 1826 l’associazione fece sentire il suo peso per la prima volta sostenendo i candidati protestanti favorevoli all’emancipazione cattolica. Il momento culminante giunse nel 1828, quando </a:t>
            </a:r>
            <a:r>
              <a:rPr lang="it-IT" dirty="0" err="1">
                <a:latin typeface="Times New Roman" panose="02020603050405020304" pitchFamily="18" charset="0"/>
                <a:cs typeface="Times New Roman" panose="02020603050405020304" pitchFamily="18" charset="0"/>
              </a:rPr>
              <a:t>O’Connell</a:t>
            </a:r>
            <a:r>
              <a:rPr lang="it-IT" dirty="0">
                <a:latin typeface="Times New Roman" panose="02020603050405020304" pitchFamily="18" charset="0"/>
                <a:cs typeface="Times New Roman" panose="02020603050405020304" pitchFamily="18" charset="0"/>
              </a:rPr>
              <a:t> stesso si presentò come candidato per il seggio della Clare Co., anche se in quanto cattolico non avrebbe potuto rivendicarlo. </a:t>
            </a:r>
            <a:r>
              <a:rPr lang="it-IT" dirty="0" err="1">
                <a:latin typeface="Times New Roman" panose="02020603050405020304" pitchFamily="18" charset="0"/>
                <a:cs typeface="Times New Roman" panose="02020603050405020304" pitchFamily="18" charset="0"/>
              </a:rPr>
              <a:t>O’Connell</a:t>
            </a:r>
            <a:r>
              <a:rPr lang="it-IT" dirty="0">
                <a:latin typeface="Times New Roman" panose="02020603050405020304" pitchFamily="18" charset="0"/>
                <a:cs typeface="Times New Roman" panose="02020603050405020304" pitchFamily="18" charset="0"/>
              </a:rPr>
              <a:t> vinse facilmente, mettendo in difficoltà il parlamento britannico. </a:t>
            </a:r>
          </a:p>
        </p:txBody>
      </p:sp>
    </p:spTree>
    <p:extLst>
      <p:ext uri="{BB962C8B-B14F-4D97-AF65-F5344CB8AC3E}">
        <p14:creationId xmlns:p14="http://schemas.microsoft.com/office/powerpoint/2010/main" val="2817043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69329-2CA1-594F-BE32-0799673723C9}"/>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A Tara, nel 1843; e una caricatura in Punch, 1843</a:t>
            </a:r>
          </a:p>
        </p:txBody>
      </p:sp>
      <p:pic>
        <p:nvPicPr>
          <p:cNvPr id="6" name="Segnaposto contenuto 5">
            <a:extLst>
              <a:ext uri="{FF2B5EF4-FFF2-40B4-BE49-F238E27FC236}">
                <a16:creationId xmlns:a16="http://schemas.microsoft.com/office/drawing/2014/main" id="{201D6A7A-2599-A847-A3EC-CA98607FABCF}"/>
              </a:ext>
            </a:extLst>
          </p:cNvPr>
          <p:cNvPicPr>
            <a:picLocks noGrp="1" noChangeAspect="1"/>
          </p:cNvPicPr>
          <p:nvPr>
            <p:ph sz="half" idx="1"/>
          </p:nvPr>
        </p:nvPicPr>
        <p:blipFill>
          <a:blip r:embed="rId2"/>
          <a:stretch>
            <a:fillRect/>
          </a:stretch>
        </p:blipFill>
        <p:spPr>
          <a:xfrm>
            <a:off x="838200" y="2124673"/>
            <a:ext cx="5181600" cy="3753241"/>
          </a:xfrm>
        </p:spPr>
      </p:pic>
      <p:pic>
        <p:nvPicPr>
          <p:cNvPr id="8" name="Segnaposto contenuto 7">
            <a:extLst>
              <a:ext uri="{FF2B5EF4-FFF2-40B4-BE49-F238E27FC236}">
                <a16:creationId xmlns:a16="http://schemas.microsoft.com/office/drawing/2014/main" id="{B7ECF2D9-CEDC-4A44-92C3-93525319EDDA}"/>
              </a:ext>
            </a:extLst>
          </p:cNvPr>
          <p:cNvPicPr>
            <a:picLocks noGrp="1" noChangeAspect="1"/>
          </p:cNvPicPr>
          <p:nvPr>
            <p:ph sz="half" idx="2"/>
          </p:nvPr>
        </p:nvPicPr>
        <p:blipFill>
          <a:blip r:embed="rId3"/>
          <a:stretch>
            <a:fillRect/>
          </a:stretch>
        </p:blipFill>
        <p:spPr>
          <a:xfrm>
            <a:off x="6172200" y="1963519"/>
            <a:ext cx="5181600" cy="4075550"/>
          </a:xfrm>
        </p:spPr>
      </p:pic>
    </p:spTree>
    <p:extLst>
      <p:ext uri="{BB962C8B-B14F-4D97-AF65-F5344CB8AC3E}">
        <p14:creationId xmlns:p14="http://schemas.microsoft.com/office/powerpoint/2010/main" val="13278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3CCE0DD-626D-1B40-850E-E27FD8AFC58F}"/>
              </a:ext>
            </a:extLst>
          </p:cNvPr>
          <p:cNvSpPr>
            <a:spLocks noGrp="1"/>
          </p:cNvSpPr>
          <p:nvPr>
            <p:ph type="title"/>
          </p:nvPr>
        </p:nvSpPr>
        <p:spPr/>
        <p:txBody>
          <a:bodyPr>
            <a:normAutofit fontScale="90000"/>
          </a:bodyPr>
          <a:lstStyle/>
          <a:p>
            <a:pPr algn="ctr"/>
            <a:r>
              <a:rPr lang="it-IT" sz="2800" dirty="0">
                <a:latin typeface="Times New Roman" panose="02020603050405020304" pitchFamily="18" charset="0"/>
                <a:cs typeface="Times New Roman" panose="02020603050405020304" pitchFamily="18" charset="0"/>
              </a:rPr>
              <a:t>Seamus </a:t>
            </a:r>
            <a:r>
              <a:rPr lang="it-IT" sz="2800" dirty="0" err="1">
                <a:latin typeface="Times New Roman" panose="02020603050405020304" pitchFamily="18" charset="0"/>
                <a:cs typeface="Times New Roman" panose="02020603050405020304" pitchFamily="18" charset="0"/>
              </a:rPr>
              <a:t>Heaney</a:t>
            </a:r>
            <a:r>
              <a:rPr lang="it-IT" sz="2800" dirty="0">
                <a:latin typeface="Times New Roman" panose="02020603050405020304" pitchFamily="18" charset="0"/>
                <a:cs typeface="Times New Roman" panose="02020603050405020304" pitchFamily="18" charset="0"/>
              </a:rPr>
              <a:t>, ‘The </a:t>
            </a:r>
            <a:r>
              <a:rPr lang="it-IT" sz="2800" dirty="0" err="1">
                <a:latin typeface="Times New Roman" panose="02020603050405020304" pitchFamily="18" charset="0"/>
                <a:cs typeface="Times New Roman" panose="02020603050405020304" pitchFamily="18" charset="0"/>
              </a:rPr>
              <a:t>Annals</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Say</a:t>
            </a:r>
            <a:r>
              <a:rPr lang="it-IT" sz="2800" dirty="0">
                <a:latin typeface="Times New Roman" panose="02020603050405020304" pitchFamily="18" charset="0"/>
                <a:cs typeface="Times New Roman" panose="02020603050405020304" pitchFamily="18" charset="0"/>
              </a:rPr>
              <a:t>’/ ‘Gli annali  dicono’, in </a:t>
            </a:r>
            <a:r>
              <a:rPr lang="it-IT" sz="2800" i="1" dirty="0" err="1">
                <a:latin typeface="Times New Roman" panose="02020603050405020304" pitchFamily="18" charset="0"/>
                <a:cs typeface="Times New Roman" panose="02020603050405020304" pitchFamily="18" charset="0"/>
              </a:rPr>
              <a:t>Seeing</a:t>
            </a:r>
            <a:r>
              <a:rPr lang="it-IT" sz="2800" i="1" dirty="0">
                <a:latin typeface="Times New Roman" panose="02020603050405020304" pitchFamily="18" charset="0"/>
                <a:cs typeface="Times New Roman" panose="02020603050405020304" pitchFamily="18" charset="0"/>
              </a:rPr>
              <a:t> </a:t>
            </a:r>
            <a:r>
              <a:rPr lang="it-IT" sz="2800" i="1" dirty="0" err="1">
                <a:latin typeface="Times New Roman" panose="02020603050405020304" pitchFamily="18" charset="0"/>
                <a:cs typeface="Times New Roman" panose="02020603050405020304" pitchFamily="18" charset="0"/>
              </a:rPr>
              <a:t>Things</a:t>
            </a:r>
            <a:r>
              <a:rPr lang="it-IT" sz="2800" dirty="0">
                <a:latin typeface="Times New Roman" panose="02020603050405020304" pitchFamily="18" charset="0"/>
                <a:cs typeface="Times New Roman" panose="02020603050405020304" pitchFamily="18" charset="0"/>
              </a:rPr>
              <a:t>/</a:t>
            </a:r>
            <a:r>
              <a:rPr lang="it-IT" sz="2800" i="1" dirty="0">
                <a:latin typeface="Times New Roman" panose="02020603050405020304" pitchFamily="18" charset="0"/>
                <a:cs typeface="Times New Roman" panose="02020603050405020304" pitchFamily="18" charset="0"/>
              </a:rPr>
              <a:t>Vedere le cose</a:t>
            </a:r>
            <a:r>
              <a:rPr lang="it-IT" sz="2800" dirty="0">
                <a:latin typeface="Times New Roman" panose="02020603050405020304" pitchFamily="18" charset="0"/>
                <a:cs typeface="Times New Roman" panose="02020603050405020304" pitchFamily="18" charset="0"/>
              </a:rPr>
              <a:t>, 1991</a:t>
            </a:r>
            <a:r>
              <a:rPr lang="it-IT" sz="2800" dirty="0"/>
              <a:t>. </a:t>
            </a:r>
            <a:br>
              <a:rPr lang="it-IT" sz="2800" dirty="0"/>
            </a:br>
            <a:r>
              <a:rPr lang="it-IT" sz="2800" i="1" dirty="0" err="1">
                <a:latin typeface="Times New Roman" panose="02020603050405020304" pitchFamily="18" charset="0"/>
                <a:cs typeface="Times New Roman" panose="02020603050405020304" pitchFamily="18" charset="0"/>
              </a:rPr>
              <a:t>Heaney</a:t>
            </a:r>
            <a:r>
              <a:rPr lang="it-IT" sz="2800" i="1" dirty="0">
                <a:latin typeface="Times New Roman" panose="02020603050405020304" pitchFamily="18" charset="0"/>
                <a:cs typeface="Times New Roman" panose="02020603050405020304" pitchFamily="18" charset="0"/>
              </a:rPr>
              <a:t> fu vincitore del Premio Nobel di letteratura nel 1995</a:t>
            </a:r>
            <a:br>
              <a:rPr lang="it-IT" sz="2800" i="1" dirty="0"/>
            </a:br>
            <a:r>
              <a:rPr lang="it-IT" sz="2800" dirty="0">
                <a:latin typeface="Times New Roman" panose="02020603050405020304" pitchFamily="18" charset="0"/>
                <a:cs typeface="Times New Roman" panose="02020603050405020304" pitchFamily="18" charset="0"/>
              </a:rPr>
              <a:t>Traduzione di Gilberto Sacerdoti</a:t>
            </a:r>
          </a:p>
        </p:txBody>
      </p:sp>
      <p:sp>
        <p:nvSpPr>
          <p:cNvPr id="5" name="Segnaposto contenuto 4">
            <a:extLst>
              <a:ext uri="{FF2B5EF4-FFF2-40B4-BE49-F238E27FC236}">
                <a16:creationId xmlns:a16="http://schemas.microsoft.com/office/drawing/2014/main" id="{9E5B5EAF-F50F-2248-AF82-6164B357487C}"/>
              </a:ext>
            </a:extLst>
          </p:cNvPr>
          <p:cNvSpPr>
            <a:spLocks noGrp="1"/>
          </p:cNvSpPr>
          <p:nvPr>
            <p:ph sz="half" idx="1"/>
          </p:nvPr>
        </p:nvSpPr>
        <p:spPr/>
        <p:txBody>
          <a:bodyPr>
            <a:normAutofit fontScale="70000" lnSpcReduction="20000"/>
          </a:bodyPr>
          <a:lstStyle/>
          <a:p>
            <a:pPr marL="0" indent="0" fontAlgn="base">
              <a:buNone/>
            </a:pPr>
            <a:r>
              <a:rPr lang="en-US" dirty="0">
                <a:latin typeface="Times New Roman" panose="02020603050405020304" pitchFamily="18" charset="0"/>
                <a:cs typeface="Times New Roman" panose="02020603050405020304" pitchFamily="18" charset="0"/>
              </a:rPr>
              <a:t>The annals say: when the monks of </a:t>
            </a:r>
            <a:r>
              <a:rPr lang="en-US" dirty="0" err="1">
                <a:latin typeface="Times New Roman" panose="02020603050405020304" pitchFamily="18" charset="0"/>
                <a:cs typeface="Times New Roman" panose="02020603050405020304" pitchFamily="18" charset="0"/>
              </a:rPr>
              <a:t>Clonmacnoise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Were all at prayers inside the oratory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 ship appeared above them in the air.</a:t>
            </a:r>
            <a:endParaRPr lang="it-IT" dirty="0">
              <a:latin typeface="Times New Roman" panose="02020603050405020304" pitchFamily="18" charset="0"/>
              <a:cs typeface="Times New Roman" panose="02020603050405020304" pitchFamily="18" charset="0"/>
            </a:endParaRPr>
          </a:p>
          <a:p>
            <a:pPr marL="0" indent="0" fontAlgn="base">
              <a:buNone/>
            </a:pPr>
            <a:r>
              <a:rPr lang="en-US" dirty="0">
                <a:latin typeface="Times New Roman" panose="02020603050405020304" pitchFamily="18" charset="0"/>
                <a:cs typeface="Times New Roman" panose="02020603050405020304" pitchFamily="18" charset="0"/>
              </a:rPr>
              <a:t>The anchor dragged along behind so deep</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It hooked itself into the altar rails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then, as the big hull rocked to a standstill,</a:t>
            </a:r>
            <a:endParaRPr lang="it-IT" dirty="0">
              <a:latin typeface="Times New Roman" panose="02020603050405020304" pitchFamily="18" charset="0"/>
              <a:cs typeface="Times New Roman" panose="02020603050405020304" pitchFamily="18" charset="0"/>
            </a:endParaRPr>
          </a:p>
          <a:p>
            <a:pPr marL="0" indent="0" fontAlgn="base">
              <a:buNone/>
            </a:pPr>
            <a:r>
              <a:rPr lang="en-US" dirty="0">
                <a:latin typeface="Times New Roman" panose="02020603050405020304" pitchFamily="18" charset="0"/>
                <a:cs typeface="Times New Roman" panose="02020603050405020304" pitchFamily="18" charset="0"/>
              </a:rPr>
              <a:t>A crewman shinned and grappled down the rope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struggled to release it. </a:t>
            </a:r>
            <a:r>
              <a:rPr lang="it-IT" dirty="0" err="1">
                <a:latin typeface="Times New Roman" panose="02020603050405020304" pitchFamily="18" charset="0"/>
                <a:cs typeface="Times New Roman" panose="02020603050405020304" pitchFamily="18" charset="0"/>
              </a:rPr>
              <a:t>But</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vain</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t>
            </a:r>
            <a:r>
              <a:rPr lang="it-IT" dirty="0" err="1">
                <a:latin typeface="Times New Roman" panose="02020603050405020304" pitchFamily="18" charset="0"/>
                <a:cs typeface="Times New Roman" panose="02020603050405020304" pitchFamily="18" charset="0"/>
              </a:rPr>
              <a:t>This</a:t>
            </a:r>
            <a:r>
              <a:rPr lang="it-IT" dirty="0">
                <a:latin typeface="Times New Roman" panose="02020603050405020304" pitchFamily="18" charset="0"/>
                <a:cs typeface="Times New Roman" panose="02020603050405020304" pitchFamily="18" charset="0"/>
              </a:rPr>
              <a:t> man </a:t>
            </a:r>
            <a:r>
              <a:rPr lang="it-IT" dirty="0" err="1">
                <a:latin typeface="Times New Roman" panose="02020603050405020304" pitchFamily="18" charset="0"/>
                <a:cs typeface="Times New Roman" panose="02020603050405020304" pitchFamily="18" charset="0"/>
              </a:rPr>
              <a:t>can’t</a:t>
            </a:r>
            <a:r>
              <a:rPr lang="it-IT" dirty="0">
                <a:latin typeface="Times New Roman" panose="02020603050405020304" pitchFamily="18" charset="0"/>
                <a:cs typeface="Times New Roman" panose="02020603050405020304" pitchFamily="18" charset="0"/>
              </a:rPr>
              <a:t> bear </a:t>
            </a:r>
            <a:r>
              <a:rPr lang="it-IT" dirty="0" err="1">
                <a:latin typeface="Times New Roman" panose="02020603050405020304" pitchFamily="18" charset="0"/>
                <a:cs typeface="Times New Roman" panose="02020603050405020304" pitchFamily="18" charset="0"/>
              </a:rPr>
              <a:t>our</a:t>
            </a:r>
            <a:r>
              <a:rPr lang="it-IT" dirty="0">
                <a:latin typeface="Times New Roman" panose="02020603050405020304" pitchFamily="18" charset="0"/>
                <a:cs typeface="Times New Roman" panose="02020603050405020304" pitchFamily="18" charset="0"/>
              </a:rPr>
              <a:t> life </a:t>
            </a:r>
            <a:r>
              <a:rPr lang="it-IT" dirty="0" err="1">
                <a:latin typeface="Times New Roman" panose="02020603050405020304" pitchFamily="18" charset="0"/>
                <a:cs typeface="Times New Roman" panose="02020603050405020304" pitchFamily="18" charset="0"/>
              </a:rPr>
              <a:t>here</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will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drown</a:t>
            </a:r>
            <a:r>
              <a:rPr lang="it-IT" dirty="0">
                <a:latin typeface="Times New Roman" panose="02020603050405020304" pitchFamily="18" charset="0"/>
                <a:cs typeface="Times New Roman" panose="02020603050405020304" pitchFamily="18" charset="0"/>
              </a:rPr>
              <a:t>,’</a:t>
            </a:r>
          </a:p>
          <a:p>
            <a:pPr marL="0" indent="0" fontAlgn="base">
              <a:buNone/>
            </a:pPr>
            <a:r>
              <a:rPr lang="en-US" dirty="0">
                <a:latin typeface="Times New Roman" panose="02020603050405020304" pitchFamily="18" charset="0"/>
                <a:cs typeface="Times New Roman" panose="02020603050405020304" pitchFamily="18" charset="0"/>
              </a:rPr>
              <a:t>The abbot said, ‘unless we help him.’ So</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They did, the freed ship sailed, and the man climbed back</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Out of the </a:t>
            </a:r>
            <a:r>
              <a:rPr lang="en-US" dirty="0" err="1">
                <a:latin typeface="Times New Roman" panose="02020603050405020304" pitchFamily="18" charset="0"/>
                <a:cs typeface="Times New Roman" panose="02020603050405020304" pitchFamily="18" charset="0"/>
              </a:rPr>
              <a:t>marvellous</a:t>
            </a:r>
            <a:r>
              <a:rPr lang="en-US" dirty="0">
                <a:latin typeface="Times New Roman" panose="02020603050405020304" pitchFamily="18" charset="0"/>
                <a:cs typeface="Times New Roman" panose="02020603050405020304" pitchFamily="18" charset="0"/>
              </a:rPr>
              <a:t> as he had known it.</a:t>
            </a:r>
            <a:endParaRPr lang="it-IT" dirty="0">
              <a:latin typeface="Times New Roman" panose="02020603050405020304" pitchFamily="18" charset="0"/>
              <a:cs typeface="Times New Roman" panose="02020603050405020304" pitchFamily="18" charset="0"/>
            </a:endParaRPr>
          </a:p>
          <a:p>
            <a:pPr marL="0" indent="0">
              <a:buNone/>
            </a:pPr>
            <a:endParaRPr lang="it-IT" dirty="0"/>
          </a:p>
        </p:txBody>
      </p:sp>
      <p:sp>
        <p:nvSpPr>
          <p:cNvPr id="6" name="Segnaposto contenuto 5">
            <a:extLst>
              <a:ext uri="{FF2B5EF4-FFF2-40B4-BE49-F238E27FC236}">
                <a16:creationId xmlns:a16="http://schemas.microsoft.com/office/drawing/2014/main" id="{B650F93A-E5BA-DE46-B0C3-1AE2FA753F1A}"/>
              </a:ext>
            </a:extLst>
          </p:cNvPr>
          <p:cNvSpPr>
            <a:spLocks noGrp="1"/>
          </p:cNvSpPr>
          <p:nvPr>
            <p:ph sz="half" idx="2"/>
          </p:nvPr>
        </p:nvSpPr>
        <p:spPr/>
        <p:txBody>
          <a:bodyPr>
            <a:normAutofit fontScale="70000" lnSpcReduction="20000"/>
          </a:bodyPr>
          <a:lstStyle/>
          <a:p>
            <a:pPr marL="0" indent="0" fontAlgn="base">
              <a:buNone/>
            </a:pPr>
            <a:r>
              <a:rPr lang="it-IT" dirty="0">
                <a:latin typeface="Times New Roman" panose="02020603050405020304" pitchFamily="18" charset="0"/>
                <a:cs typeface="Times New Roman" panose="02020603050405020304" pitchFamily="18" charset="0"/>
              </a:rPr>
              <a:t>Dicono gli annali: mentre i monaci di </a:t>
            </a:r>
            <a:r>
              <a:rPr lang="it-IT" dirty="0" err="1">
                <a:latin typeface="Times New Roman" panose="02020603050405020304" pitchFamily="18" charset="0"/>
                <a:cs typeface="Times New Roman" panose="02020603050405020304" pitchFamily="18" charset="0"/>
              </a:rPr>
              <a:t>Clonmacnoise</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eran</a:t>
            </a:r>
            <a:r>
              <a:rPr lang="it-IT" dirty="0">
                <a:latin typeface="Times New Roman" panose="02020603050405020304" pitchFamily="18" charset="0"/>
                <a:cs typeface="Times New Roman" panose="02020603050405020304" pitchFamily="18" charset="0"/>
              </a:rPr>
              <a:t> tutti in preghiera in oratorio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su di loro, in aria, comparve una nave.</a:t>
            </a:r>
          </a:p>
          <a:p>
            <a:pPr marL="0" indent="0" fontAlgn="base">
              <a:buNone/>
            </a:pPr>
            <a:r>
              <a:rPr lang="it-IT" dirty="0">
                <a:latin typeface="Times New Roman" panose="02020603050405020304" pitchFamily="18" charset="0"/>
                <a:cs typeface="Times New Roman" panose="02020603050405020304" pitchFamily="18" charset="0"/>
              </a:rPr>
              <a:t>L’ancora, dietro, pendeva tanto a fondo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che s’impigliò nella balaustra dell’altare.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Quando il grosso scafo si fermò oscillando</a:t>
            </a:r>
          </a:p>
          <a:p>
            <a:pPr marL="0" indent="0" fontAlgn="base">
              <a:buNone/>
            </a:pPr>
            <a:r>
              <a:rPr lang="it-IT" dirty="0">
                <a:latin typeface="Times New Roman" panose="02020603050405020304" pitchFamily="18" charset="0"/>
                <a:cs typeface="Times New Roman" panose="02020603050405020304" pitchFamily="18" charset="0"/>
              </a:rPr>
              <a:t>un marinaio si calò giù per la corda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e cercò di liberarla. Invano.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«Quest’uomo non può sopportare la nostra vita</a:t>
            </a:r>
          </a:p>
          <a:p>
            <a:pPr marL="0" indent="0" fontAlgn="base">
              <a:buNone/>
            </a:pPr>
            <a:r>
              <a:rPr lang="it-IT" dirty="0">
                <a:latin typeface="Times New Roman" panose="02020603050405020304" pitchFamily="18" charset="0"/>
                <a:cs typeface="Times New Roman" panose="02020603050405020304" pitchFamily="18" charset="0"/>
              </a:rPr>
              <a:t>e annegherà» disse l’abate, «a meno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che non gli si dia aiuto.» Il che fu fatto,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la nave, libera, ripartì e l’uomo</a:t>
            </a:r>
          </a:p>
          <a:p>
            <a:pPr marL="0" indent="0" fontAlgn="base">
              <a:buNone/>
            </a:pPr>
            <a:r>
              <a:rPr lang="it-IT" dirty="0">
                <a:latin typeface="Times New Roman" panose="02020603050405020304" pitchFamily="18" charset="0"/>
                <a:cs typeface="Times New Roman" panose="02020603050405020304" pitchFamily="18" charset="0"/>
              </a:rPr>
              <a:t>risalì, uscendo dal meraviglioso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come l’aveva conosciuto lui.</a:t>
            </a:r>
          </a:p>
          <a:p>
            <a:endParaRPr lang="it-IT" dirty="0"/>
          </a:p>
        </p:txBody>
      </p:sp>
    </p:spTree>
    <p:extLst>
      <p:ext uri="{BB962C8B-B14F-4D97-AF65-F5344CB8AC3E}">
        <p14:creationId xmlns:p14="http://schemas.microsoft.com/office/powerpoint/2010/main" val="3965672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08B317-E0D5-3D4E-BD2D-695648DFF328}"/>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The Great </a:t>
            </a:r>
            <a:r>
              <a:rPr lang="it-IT" dirty="0" err="1">
                <a:latin typeface="Times New Roman" panose="02020603050405020304" pitchFamily="18" charset="0"/>
                <a:cs typeface="Times New Roman" panose="02020603050405020304" pitchFamily="18" charset="0"/>
              </a:rPr>
              <a:t>Famine</a:t>
            </a:r>
            <a:r>
              <a:rPr lang="it-IT" dirty="0">
                <a:latin typeface="Times New Roman" panose="02020603050405020304" pitchFamily="18" charset="0"/>
                <a:cs typeface="Times New Roman" panose="02020603050405020304" pitchFamily="18" charset="0"/>
              </a:rPr>
              <a:t>/La grande carestia, 1845-1852 e ben oltre</a:t>
            </a:r>
          </a:p>
        </p:txBody>
      </p:sp>
      <p:sp>
        <p:nvSpPr>
          <p:cNvPr id="3" name="Segnaposto contenuto 2">
            <a:extLst>
              <a:ext uri="{FF2B5EF4-FFF2-40B4-BE49-F238E27FC236}">
                <a16:creationId xmlns:a16="http://schemas.microsoft.com/office/drawing/2014/main" id="{FDF69583-32D7-9F45-9EC2-CA4B71AB5AD7}"/>
              </a:ext>
            </a:extLst>
          </p:cNvPr>
          <p:cNvSpPr>
            <a:spLocks noGrp="1"/>
          </p:cNvSpPr>
          <p:nvPr>
            <p:ph sz="half" idx="1"/>
          </p:nvPr>
        </p:nvSpPr>
        <p:spPr/>
        <p:txBody>
          <a:bodyPr>
            <a:normAutofit fontScale="55000" lnSpcReduction="20000"/>
          </a:bodyPr>
          <a:lstStyle/>
          <a:p>
            <a:pPr algn="just"/>
            <a:r>
              <a:rPr lang="it-IT" i="1" dirty="0" err="1">
                <a:latin typeface="Times New Roman" panose="02020603050405020304" pitchFamily="18" charset="0"/>
                <a:cs typeface="Times New Roman" panose="02020603050405020304" pitchFamily="18" charset="0"/>
              </a:rPr>
              <a:t>Phytophtora</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infestans</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è</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un patogeno vegetale che a metà '800 mise in ginocchio l'Irlanda. Il microorganismo, simile ai funghi ma da essi filogeneticamente distinto, non attacca infatti gli esseri umani, ma quello che mangiano. Ancora oggi </a:t>
            </a:r>
            <a:r>
              <a:rPr lang="it-IT" i="1" dirty="0">
                <a:latin typeface="Times New Roman" panose="02020603050405020304" pitchFamily="18" charset="0"/>
                <a:cs typeface="Times New Roman" panose="02020603050405020304" pitchFamily="18" charset="0"/>
              </a:rPr>
              <a:t>P. </a:t>
            </a:r>
            <a:r>
              <a:rPr lang="it-IT" i="1" dirty="0" err="1">
                <a:latin typeface="Times New Roman" panose="02020603050405020304" pitchFamily="18" charset="0"/>
                <a:cs typeface="Times New Roman" panose="02020603050405020304" pitchFamily="18" charset="0"/>
              </a:rPr>
              <a:t>infestans</a:t>
            </a:r>
            <a:r>
              <a:rPr lang="it-IT" dirty="0">
                <a:latin typeface="Times New Roman" panose="02020603050405020304" pitchFamily="18" charset="0"/>
                <a:cs typeface="Times New Roman" panose="02020603050405020304" pitchFamily="18" charset="0"/>
              </a:rPr>
              <a:t> è il maggiore flagello dei pomodori e, soprattutto, delle</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patate</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L'alimentazione degli irlandesi di metà 800 dipendeva appunto da questo tubero, e una volta arrivata sull'isola </a:t>
            </a:r>
            <a:r>
              <a:rPr lang="it-IT" i="1" dirty="0">
                <a:latin typeface="Times New Roman" panose="02020603050405020304" pitchFamily="18" charset="0"/>
                <a:cs typeface="Times New Roman" panose="02020603050405020304" pitchFamily="18" charset="0"/>
              </a:rPr>
              <a:t>P. </a:t>
            </a:r>
            <a:r>
              <a:rPr lang="it-IT" i="1" dirty="0" err="1">
                <a:latin typeface="Times New Roman" panose="02020603050405020304" pitchFamily="18" charset="0"/>
                <a:cs typeface="Times New Roman" panose="02020603050405020304" pitchFamily="18" charset="0"/>
              </a:rPr>
              <a:t>infestans</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si diffuse da un campo all'altro provocando una delle più gravi carestie che la storia ricordi: si stima che morirono</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un milione di persone, e altrettante emigrarono.</a:t>
            </a:r>
            <a:r>
              <a:rPr lang="it-IT" dirty="0"/>
              <a:t> </a:t>
            </a:r>
          </a:p>
        </p:txBody>
      </p:sp>
      <p:sp>
        <p:nvSpPr>
          <p:cNvPr id="4" name="Segnaposto contenuto 3">
            <a:extLst>
              <a:ext uri="{FF2B5EF4-FFF2-40B4-BE49-F238E27FC236}">
                <a16:creationId xmlns:a16="http://schemas.microsoft.com/office/drawing/2014/main" id="{5EFC7D08-FD5F-144D-8F28-0277C71A836B}"/>
              </a:ext>
            </a:extLst>
          </p:cNvPr>
          <p:cNvSpPr>
            <a:spLocks noGrp="1"/>
          </p:cNvSpPr>
          <p:nvPr>
            <p:ph sz="half" idx="2"/>
          </p:nvPr>
        </p:nvSpPr>
        <p:spPr/>
        <p:txBody>
          <a:bodyPr>
            <a:normAutofit fontScale="55000" lnSpcReduction="20000"/>
          </a:bodyPr>
          <a:lstStyle/>
          <a:p>
            <a:pPr algn="just"/>
            <a:r>
              <a:rPr lang="it-IT" dirty="0">
                <a:latin typeface="Times New Roman" panose="02020603050405020304" pitchFamily="18" charset="0"/>
                <a:cs typeface="Times New Roman" panose="02020603050405020304" pitchFamily="18" charset="0"/>
              </a:rPr>
              <a:t>Il raccolto dell’estate 1846 risulta catastrofico: da 3 a quattro milioni di abitanti sono sotto la minaccia di morire di fame. Soltanto l’Inghilterra può mobilitare risorse adeguate per fare fronte al disastro … Ma per gran parte dell’opinione pubblica inglese gli irlandesi sono fatalisti, indolenti e soprattutto cattolici: e non pochi pensano che si tratti del castigo divino, al quale  l’Inghilterra non potrà sottrarsi se persevererà nell’eccessiva tolleranza  nei confronti degli odiati papisti.</a:t>
            </a:r>
          </a:p>
          <a:p>
            <a:pPr algn="just"/>
            <a:r>
              <a:rPr lang="it-IT" dirty="0">
                <a:latin typeface="Times New Roman" panose="02020603050405020304" pitchFamily="18" charset="0"/>
                <a:cs typeface="Times New Roman" panose="02020603050405020304" pitchFamily="18" charset="0"/>
              </a:rPr>
              <a:t>Quanto alla risposta politica, essa è nel migliore dei casi debole e inefficace. L’Irlanda del 1845 è un paese seriamente vulnerabile, in cui un settore commerciale votato all’esportazione coesiste con una economia di sussistenza, risultato di uno sviluppo capitalistico senza limiti. Il primo ministro Robert </a:t>
            </a:r>
            <a:r>
              <a:rPr lang="it-IT" dirty="0" err="1">
                <a:latin typeface="Times New Roman" panose="02020603050405020304" pitchFamily="18" charset="0"/>
                <a:cs typeface="Times New Roman" panose="02020603050405020304" pitchFamily="18" charset="0"/>
              </a:rPr>
              <a:t>Peel</a:t>
            </a:r>
            <a:r>
              <a:rPr lang="it-IT" dirty="0">
                <a:latin typeface="Times New Roman" panose="02020603050405020304" pitchFamily="18" charset="0"/>
                <a:cs typeface="Times New Roman" panose="02020603050405020304" pitchFamily="18" charset="0"/>
              </a:rPr>
              <a:t>, di fronte alla gravità della situazione, adotta una strategia di cooperazione con la proprietà terriera, con l’obiettivo di coinvolgerla da un lato nel rinnovamento delle attività agricole, e dall’altro nel soccorso di coloro che non hanno di che sfamarsi.  Si adottano restrizioni alle esportazioni di generi alimentari; sono posti a disposizione prestiti agevolati per realizzare infrastrutture e opere di bonifica da un lato, e dall’altro per creare nuovi posti di lavoro. Nelle intenzioni di </a:t>
            </a:r>
            <a:r>
              <a:rPr lang="it-IT" dirty="0" err="1">
                <a:latin typeface="Times New Roman" panose="02020603050405020304" pitchFamily="18" charset="0"/>
                <a:cs typeface="Times New Roman" panose="02020603050405020304" pitchFamily="18" charset="0"/>
              </a:rPr>
              <a:t>Peel</a:t>
            </a:r>
            <a:r>
              <a:rPr lang="it-IT" dirty="0">
                <a:latin typeface="Times New Roman" panose="02020603050405020304" pitchFamily="18" charset="0"/>
                <a:cs typeface="Times New Roman" panose="02020603050405020304" pitchFamily="18" charset="0"/>
              </a:rPr>
              <a:t> si tratta di misure temporanee, alle quali i proprietari debbono contribuire accollandosi parte dei costi: ad esempio, metà di quelli necessari all’apertura di nuove strade ..</a:t>
            </a:r>
          </a:p>
          <a:p>
            <a:pPr algn="just"/>
            <a:endParaRPr lang="it-IT" dirty="0"/>
          </a:p>
          <a:p>
            <a:endParaRPr lang="it-IT" dirty="0"/>
          </a:p>
        </p:txBody>
      </p:sp>
      <p:pic>
        <p:nvPicPr>
          <p:cNvPr id="6" name="Immagine 5">
            <a:extLst>
              <a:ext uri="{FF2B5EF4-FFF2-40B4-BE49-F238E27FC236}">
                <a16:creationId xmlns:a16="http://schemas.microsoft.com/office/drawing/2014/main" id="{A45956EC-C19A-2640-BBEA-E6EC400D53C2}"/>
              </a:ext>
            </a:extLst>
          </p:cNvPr>
          <p:cNvPicPr>
            <a:picLocks noChangeAspect="1"/>
          </p:cNvPicPr>
          <p:nvPr/>
        </p:nvPicPr>
        <p:blipFill>
          <a:blip r:embed="rId2"/>
          <a:stretch>
            <a:fillRect/>
          </a:stretch>
        </p:blipFill>
        <p:spPr>
          <a:xfrm>
            <a:off x="521848" y="3700463"/>
            <a:ext cx="5397500" cy="2476500"/>
          </a:xfrm>
          <a:prstGeom prst="rect">
            <a:avLst/>
          </a:prstGeom>
        </p:spPr>
      </p:pic>
    </p:spTree>
    <p:extLst>
      <p:ext uri="{BB962C8B-B14F-4D97-AF65-F5344CB8AC3E}">
        <p14:creationId xmlns:p14="http://schemas.microsoft.com/office/powerpoint/2010/main" val="2971059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71B3CA-43D9-4F46-BA52-5C44F38941C7}"/>
              </a:ext>
            </a:extLst>
          </p:cNvPr>
          <p:cNvSpPr>
            <a:spLocks noGrp="1"/>
          </p:cNvSpPr>
          <p:nvPr>
            <p:ph type="title"/>
          </p:nvPr>
        </p:nvSpPr>
        <p:spPr/>
        <p:txBody>
          <a:bodyPr/>
          <a:lstStyle/>
          <a:p>
            <a:pPr algn="ctr"/>
            <a:r>
              <a:rPr lang="it-IT" dirty="0"/>
              <a:t>Espropri, emigrazione, morte  </a:t>
            </a:r>
          </a:p>
        </p:txBody>
      </p:sp>
      <p:pic>
        <p:nvPicPr>
          <p:cNvPr id="6" name="Segnaposto contenuto 5">
            <a:extLst>
              <a:ext uri="{FF2B5EF4-FFF2-40B4-BE49-F238E27FC236}">
                <a16:creationId xmlns:a16="http://schemas.microsoft.com/office/drawing/2014/main" id="{A0FB3C3A-3D68-3F42-97ED-E8FBD4A1D1C3}"/>
              </a:ext>
            </a:extLst>
          </p:cNvPr>
          <p:cNvPicPr>
            <a:picLocks noGrp="1" noChangeAspect="1"/>
          </p:cNvPicPr>
          <p:nvPr>
            <p:ph sz="half" idx="1"/>
          </p:nvPr>
        </p:nvPicPr>
        <p:blipFill>
          <a:blip r:embed="rId2"/>
          <a:stretch>
            <a:fillRect/>
          </a:stretch>
        </p:blipFill>
        <p:spPr>
          <a:xfrm>
            <a:off x="684576" y="2159794"/>
            <a:ext cx="4673600" cy="3683000"/>
          </a:xfrm>
        </p:spPr>
      </p:pic>
      <p:pic>
        <p:nvPicPr>
          <p:cNvPr id="8" name="Segnaposto contenuto 7">
            <a:extLst>
              <a:ext uri="{FF2B5EF4-FFF2-40B4-BE49-F238E27FC236}">
                <a16:creationId xmlns:a16="http://schemas.microsoft.com/office/drawing/2014/main" id="{2D2E9380-FAA4-A746-9781-B1691AC2A58E}"/>
              </a:ext>
            </a:extLst>
          </p:cNvPr>
          <p:cNvPicPr>
            <a:picLocks noGrp="1" noChangeAspect="1"/>
          </p:cNvPicPr>
          <p:nvPr>
            <p:ph sz="half" idx="2"/>
          </p:nvPr>
        </p:nvPicPr>
        <p:blipFill>
          <a:blip r:embed="rId3"/>
          <a:stretch>
            <a:fillRect/>
          </a:stretch>
        </p:blipFill>
        <p:spPr>
          <a:xfrm>
            <a:off x="6172200" y="2805208"/>
            <a:ext cx="5181600" cy="2392172"/>
          </a:xfrm>
        </p:spPr>
      </p:pic>
    </p:spTree>
    <p:extLst>
      <p:ext uri="{BB962C8B-B14F-4D97-AF65-F5344CB8AC3E}">
        <p14:creationId xmlns:p14="http://schemas.microsoft.com/office/powerpoint/2010/main" val="595596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68C1BD-2083-A04D-A223-32948D1DE2EB}"/>
              </a:ext>
            </a:extLst>
          </p:cNvPr>
          <p:cNvSpPr>
            <a:spLocks noGrp="1"/>
          </p:cNvSpPr>
          <p:nvPr>
            <p:ph type="title"/>
          </p:nvPr>
        </p:nvSpPr>
        <p:spPr/>
        <p:txBody>
          <a:bodyPr>
            <a:normAutofit/>
          </a:bodyPr>
          <a:lstStyle/>
          <a:p>
            <a:r>
              <a:rPr lang="it-IT" sz="2400" dirty="0"/>
              <a:t> 			</a:t>
            </a:r>
            <a:r>
              <a:rPr lang="it-IT" sz="3200" dirty="0">
                <a:latin typeface="Times New Roman" panose="02020603050405020304" pitchFamily="18" charset="0"/>
                <a:cs typeface="Times New Roman" panose="02020603050405020304" pitchFamily="18" charset="0"/>
              </a:rPr>
              <a:t>Le politiche della catastrofe</a:t>
            </a:r>
          </a:p>
        </p:txBody>
      </p:sp>
      <p:sp>
        <p:nvSpPr>
          <p:cNvPr id="3" name="Segnaposto contenuto 2">
            <a:extLst>
              <a:ext uri="{FF2B5EF4-FFF2-40B4-BE49-F238E27FC236}">
                <a16:creationId xmlns:a16="http://schemas.microsoft.com/office/drawing/2014/main" id="{B59746B9-6641-6F41-98DB-2AFCEC1947EB}"/>
              </a:ext>
            </a:extLst>
          </p:cNvPr>
          <p:cNvSpPr>
            <a:spLocks noGrp="1"/>
          </p:cNvSpPr>
          <p:nvPr>
            <p:ph sz="half" idx="1"/>
          </p:nvPr>
        </p:nvSpPr>
        <p:spPr/>
        <p:txBody>
          <a:bodyPr>
            <a:normAutofit fontScale="55000" lnSpcReduction="20000"/>
          </a:bodyPr>
          <a:lstStyle/>
          <a:p>
            <a:pPr algn="just"/>
            <a:r>
              <a:rPr lang="it-IT" dirty="0">
                <a:latin typeface="Times New Roman" panose="02020603050405020304" pitchFamily="18" charset="0"/>
                <a:cs typeface="Times New Roman" panose="02020603050405020304" pitchFamily="18" charset="0"/>
              </a:rPr>
              <a:t>Con il governo Russell, nel 1847, cambia la politica – se così la si può chiamare – degli aiuti.  Si ritiene che l’Irlanda non sia tanto un paese sovrappopolato, ma semplicemente sottosviluppato, al quale non fanno difetto i capitali, bensì la volontà di creare ricchezza. Che i senza terra si adoperino per cercare lavoro, e i proprietari si impegnino ad onorare i propri “doveri morali” e a soccorrere i disperati per mezzo dei cosiddetti </a:t>
            </a:r>
            <a:r>
              <a:rPr lang="it-IT" i="1" dirty="0" err="1">
                <a:latin typeface="Times New Roman" panose="02020603050405020304" pitchFamily="18" charset="0"/>
                <a:cs typeface="Times New Roman" panose="02020603050405020304" pitchFamily="18" charset="0"/>
              </a:rPr>
              <a:t>relief</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works</a:t>
            </a:r>
            <a:r>
              <a:rPr lang="it-IT" dirty="0">
                <a:latin typeface="Times New Roman" panose="02020603050405020304" pitchFamily="18" charset="0"/>
                <a:cs typeface="Times New Roman" panose="02020603050405020304" pitchFamily="18" charset="0"/>
              </a:rPr>
              <a:t> </a:t>
            </a:r>
            <a:r>
              <a:rPr lang="it-IT" dirty="0"/>
              <a:t>…</a:t>
            </a:r>
          </a:p>
          <a:p>
            <a:pPr algn="just"/>
            <a:r>
              <a:rPr lang="it-IT" dirty="0">
                <a:latin typeface="Times New Roman" panose="02020603050405020304" pitchFamily="18" charset="0"/>
                <a:cs typeface="Times New Roman" panose="02020603050405020304" pitchFamily="18" charset="0"/>
              </a:rPr>
              <a:t>L’esito è prevedibile, aggravato dalla spirale crescente dei prezzi dei generi alimentari, e si registrano i primi decessi. Nella cittadina di </a:t>
            </a:r>
            <a:r>
              <a:rPr lang="it-IT" dirty="0" err="1">
                <a:latin typeface="Times New Roman" panose="02020603050405020304" pitchFamily="18" charset="0"/>
                <a:cs typeface="Times New Roman" panose="02020603050405020304" pitchFamily="18" charset="0"/>
              </a:rPr>
              <a:t>Skibberen</a:t>
            </a:r>
            <a:r>
              <a:rPr lang="it-IT" dirty="0">
                <a:latin typeface="Times New Roman" panose="02020603050405020304" pitchFamily="18" charset="0"/>
                <a:cs typeface="Times New Roman" panose="02020603050405020304" pitchFamily="18" charset="0"/>
              </a:rPr>
              <a:t> in County Cork la prima morte è segnalata in ottobre; a dicembre si contano a dozzine, e il locale comitato di soccorso si è dissolto, sopraffatto dalla tragedia montante. Le difese immunitarie si abbassano, e si diffondono l tifo e la febbre gialla, che fanno vittime non solo tra gli ammalati; ma anche tra il personale sanitario. Russell a questo punto cambia indirizzo. Occorre fare in modo che la gente sopravviva: alla politica dei lavori pubblici e al </a:t>
            </a:r>
            <a:r>
              <a:rPr lang="it-IT" i="1" dirty="0">
                <a:latin typeface="Times New Roman" panose="02020603050405020304" pitchFamily="18" charset="0"/>
                <a:cs typeface="Times New Roman" panose="02020603050405020304" pitchFamily="18" charset="0"/>
              </a:rPr>
              <a:t>Board of Works</a:t>
            </a:r>
            <a:r>
              <a:rPr lang="it-IT" dirty="0">
                <a:latin typeface="Times New Roman" panose="02020603050405020304" pitchFamily="18" charset="0"/>
                <a:cs typeface="Times New Roman" panose="02020603050405020304" pitchFamily="18" charset="0"/>
              </a:rPr>
              <a:t> viene improvvisamente sostituita quella delle </a:t>
            </a:r>
            <a:r>
              <a:rPr lang="it-IT" i="1" dirty="0" err="1">
                <a:latin typeface="Times New Roman" panose="02020603050405020304" pitchFamily="18" charset="0"/>
                <a:cs typeface="Times New Roman" panose="02020603050405020304" pitchFamily="18" charset="0"/>
              </a:rPr>
              <a:t>soup</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kitchens</a:t>
            </a:r>
            <a:r>
              <a:rPr lang="it-IT" dirty="0">
                <a:latin typeface="Times New Roman" panose="02020603050405020304" pitchFamily="18" charset="0"/>
                <a:cs typeface="Times New Roman" panose="02020603050405020304" pitchFamily="18" charset="0"/>
              </a:rPr>
              <a:t>, e poiché anche la più terribile delle tragedie ha i suoi lati paradossali, si cerca di licenziare </a:t>
            </a:r>
            <a:r>
              <a:rPr lang="it-IT" i="1" dirty="0">
                <a:latin typeface="Times New Roman" panose="02020603050405020304" pitchFamily="18" charset="0"/>
                <a:cs typeface="Times New Roman" panose="02020603050405020304" pitchFamily="18" charset="0"/>
              </a:rPr>
              <a:t>tutti</a:t>
            </a:r>
            <a:r>
              <a:rPr lang="it-IT" dirty="0">
                <a:latin typeface="Times New Roman" panose="02020603050405020304" pitchFamily="18" charset="0"/>
                <a:cs typeface="Times New Roman" panose="02020603050405020304" pitchFamily="18" charset="0"/>
              </a:rPr>
              <a:t> i lavoratori addetti ai cantieri promossi in precedenza prima ancora che le “mense dei poveri” entrino in funzione. </a:t>
            </a:r>
          </a:p>
          <a:p>
            <a:endParaRPr lang="it-IT" dirty="0"/>
          </a:p>
        </p:txBody>
      </p:sp>
      <p:sp>
        <p:nvSpPr>
          <p:cNvPr id="4" name="Segnaposto contenuto 3">
            <a:extLst>
              <a:ext uri="{FF2B5EF4-FFF2-40B4-BE49-F238E27FC236}">
                <a16:creationId xmlns:a16="http://schemas.microsoft.com/office/drawing/2014/main" id="{200CCADF-EF2B-9C4B-8BBC-5CD1359F8A75}"/>
              </a:ext>
            </a:extLst>
          </p:cNvPr>
          <p:cNvSpPr>
            <a:spLocks noGrp="1"/>
          </p:cNvSpPr>
          <p:nvPr>
            <p:ph sz="half" idx="2"/>
          </p:nvPr>
        </p:nvSpPr>
        <p:spPr/>
        <p:txBody>
          <a:bodyPr>
            <a:normAutofit fontScale="55000" lnSpcReduction="20000"/>
          </a:bodyPr>
          <a:lstStyle/>
          <a:p>
            <a:pPr algn="just"/>
            <a:r>
              <a:rPr lang="it-IT" dirty="0">
                <a:latin typeface="Times New Roman" panose="02020603050405020304" pitchFamily="18" charset="0"/>
                <a:cs typeface="Times New Roman" panose="02020603050405020304" pitchFamily="18" charset="0"/>
              </a:rPr>
              <a:t>Alla fine di giugno 1847 28.000 hanno perduto il lavoro, e per migliaia di irlandesi le </a:t>
            </a:r>
            <a:r>
              <a:rPr lang="it-IT" i="1" dirty="0" err="1">
                <a:latin typeface="Times New Roman" panose="02020603050405020304" pitchFamily="18" charset="0"/>
                <a:cs typeface="Times New Roman" panose="02020603050405020304" pitchFamily="18" charset="0"/>
              </a:rPr>
              <a:t>soup</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kitchens</a:t>
            </a:r>
            <a:r>
              <a:rPr lang="it-IT" dirty="0">
                <a:latin typeface="Times New Roman" panose="02020603050405020304" pitchFamily="18" charset="0"/>
                <a:cs typeface="Times New Roman" panose="02020603050405020304" pitchFamily="18" charset="0"/>
              </a:rPr>
              <a:t> arriveranno troppo tardi. Ma Charles Wood è convinto che sia giunto il tempo della “rigenerazione” irlandese attraverso il purgatorio della miseria e della fame. Secondo la prospettiva malthusiana, gli irlandesi sono troppi: soltanto una drastica riduzione del loro numero ed uno stretto controllo sociale sugli “altri” potrà creare i presupposti per lo sviluppo dell’agricoltura.</a:t>
            </a:r>
          </a:p>
          <a:p>
            <a:pPr algn="just"/>
            <a:r>
              <a:rPr lang="it-IT" dirty="0">
                <a:latin typeface="Times New Roman" panose="02020603050405020304" pitchFamily="18" charset="0"/>
                <a:cs typeface="Times New Roman" panose="02020603050405020304" pitchFamily="18" charset="0"/>
              </a:rPr>
              <a:t>Tappa cruciale di questi anni  è il fenomeno degli espropriati (</a:t>
            </a:r>
            <a:r>
              <a:rPr lang="it-IT" i="1" dirty="0" err="1">
                <a:latin typeface="Times New Roman" panose="02020603050405020304" pitchFamily="18" charset="0"/>
                <a:cs typeface="Times New Roman" panose="02020603050405020304" pitchFamily="18" charset="0"/>
              </a:rPr>
              <a:t>evicted</a:t>
            </a:r>
            <a:r>
              <a:rPr lang="it-IT" dirty="0">
                <a:latin typeface="Times New Roman" panose="02020603050405020304" pitchFamily="18" charset="0"/>
                <a:cs typeface="Times New Roman" panose="02020603050405020304" pitchFamily="18" charset="0"/>
              </a:rPr>
              <a:t>). A partire dall’estate del 1847 una nuova classe sociale  è colpita dalla tragedia: quella dei medi e piccoli affittuari, che non sono più in grado di corrispondere l’abituale salario sotto forma di patate ai propri dipendenti, ed allo stesso tempo non hanno i mezzi pagare la rendita al proprietario. Per avere una idea delle dimensioni di quest’ultimo fenomeno, tra il 1849 ed il 1854 circa 50.000 famiglie (un quarto di milione di abitanti) sono sfrattate permanentemente dalle loro case. Spesso i proprietari usano la violenza, che a sua volta genera violenza: cresce il numeri dei rapimenti e degli omicidi. L’aggravamento della miseria e l’inadeguatezza della risposta politica da parte del governo inglese  concorrono ad alimentare il movimento nazionalista della Giovane Irlanda: la ribellione esplode nel luglio 1848 a </a:t>
            </a:r>
            <a:r>
              <a:rPr lang="it-IT" dirty="0" err="1">
                <a:latin typeface="Times New Roman" panose="02020603050405020304" pitchFamily="18" charset="0"/>
                <a:cs typeface="Times New Roman" panose="02020603050405020304" pitchFamily="18" charset="0"/>
              </a:rPr>
              <a:t>Ballingarry</a:t>
            </a:r>
            <a:r>
              <a:rPr lang="it-IT"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11717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CAA7D1-6D50-874F-8064-05493EE60C2A}"/>
              </a:ext>
            </a:extLst>
          </p:cNvPr>
          <p:cNvSpPr>
            <a:spLocks noGrp="1"/>
          </p:cNvSpPr>
          <p:nvPr>
            <p:ph type="title"/>
          </p:nvPr>
        </p:nvSpPr>
        <p:spPr/>
        <p:txBody>
          <a:bodyPr/>
          <a:lstStyle/>
          <a:p>
            <a:pPr algn="ctr"/>
            <a:r>
              <a:rPr lang="it-IT" dirty="0"/>
              <a:t> </a:t>
            </a:r>
            <a:r>
              <a:rPr lang="it-IT" dirty="0">
                <a:latin typeface="Times New Roman" panose="02020603050405020304" pitchFamily="18" charset="0"/>
                <a:cs typeface="Times New Roman" panose="02020603050405020304" pitchFamily="18" charset="0"/>
              </a:rPr>
              <a:t>Memoriale di New York</a:t>
            </a:r>
          </a:p>
        </p:txBody>
      </p:sp>
      <p:pic>
        <p:nvPicPr>
          <p:cNvPr id="6" name="Segnaposto contenuto 5">
            <a:extLst>
              <a:ext uri="{FF2B5EF4-FFF2-40B4-BE49-F238E27FC236}">
                <a16:creationId xmlns:a16="http://schemas.microsoft.com/office/drawing/2014/main" id="{BEEFA219-0DA5-FD4D-8FF5-A9C91E259062}"/>
              </a:ext>
            </a:extLst>
          </p:cNvPr>
          <p:cNvPicPr>
            <a:picLocks noGrp="1" noChangeAspect="1"/>
          </p:cNvPicPr>
          <p:nvPr>
            <p:ph sz="half" idx="1"/>
          </p:nvPr>
        </p:nvPicPr>
        <p:blipFill>
          <a:blip r:embed="rId2"/>
          <a:stretch>
            <a:fillRect/>
          </a:stretch>
        </p:blipFill>
        <p:spPr>
          <a:xfrm>
            <a:off x="838200" y="2058194"/>
            <a:ext cx="5181600" cy="3886200"/>
          </a:xfrm>
        </p:spPr>
      </p:pic>
      <p:pic>
        <p:nvPicPr>
          <p:cNvPr id="12" name="Segnaposto contenuto 11">
            <a:extLst>
              <a:ext uri="{FF2B5EF4-FFF2-40B4-BE49-F238E27FC236}">
                <a16:creationId xmlns:a16="http://schemas.microsoft.com/office/drawing/2014/main" id="{D4DD206C-3268-D44F-A162-D121B7EBB7ED}"/>
              </a:ext>
            </a:extLst>
          </p:cNvPr>
          <p:cNvPicPr>
            <a:picLocks noGrp="1" noChangeAspect="1"/>
          </p:cNvPicPr>
          <p:nvPr>
            <p:ph sz="half" idx="2"/>
          </p:nvPr>
        </p:nvPicPr>
        <p:blipFill>
          <a:blip r:embed="rId3"/>
          <a:stretch>
            <a:fillRect/>
          </a:stretch>
        </p:blipFill>
        <p:spPr>
          <a:xfrm>
            <a:off x="6433141" y="1870535"/>
            <a:ext cx="5228456" cy="2232000"/>
          </a:xfrm>
        </p:spPr>
      </p:pic>
      <p:pic>
        <p:nvPicPr>
          <p:cNvPr id="15" name="Immagine 14">
            <a:extLst>
              <a:ext uri="{FF2B5EF4-FFF2-40B4-BE49-F238E27FC236}">
                <a16:creationId xmlns:a16="http://schemas.microsoft.com/office/drawing/2014/main" id="{23E82A34-5D89-464E-9630-A4F6758F5348}"/>
              </a:ext>
            </a:extLst>
          </p:cNvPr>
          <p:cNvPicPr>
            <a:picLocks noChangeAspect="1"/>
          </p:cNvPicPr>
          <p:nvPr/>
        </p:nvPicPr>
        <p:blipFill>
          <a:blip r:embed="rId4"/>
          <a:stretch>
            <a:fillRect/>
          </a:stretch>
        </p:blipFill>
        <p:spPr>
          <a:xfrm>
            <a:off x="9680501" y="4282382"/>
            <a:ext cx="1836000" cy="2448000"/>
          </a:xfrm>
          <a:prstGeom prst="rect">
            <a:avLst/>
          </a:prstGeom>
        </p:spPr>
      </p:pic>
      <p:pic>
        <p:nvPicPr>
          <p:cNvPr id="16" name="Immagine 15">
            <a:extLst>
              <a:ext uri="{FF2B5EF4-FFF2-40B4-BE49-F238E27FC236}">
                <a16:creationId xmlns:a16="http://schemas.microsoft.com/office/drawing/2014/main" id="{3C0F3880-4959-5241-A0D0-8022201228B6}"/>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3748810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221204-607A-E747-929E-AB05FDBAFE6B}"/>
              </a:ext>
            </a:extLst>
          </p:cNvPr>
          <p:cNvSpPr>
            <a:spLocks noGrp="1"/>
          </p:cNvSpPr>
          <p:nvPr>
            <p:ph type="title"/>
          </p:nvPr>
        </p:nvSpPr>
        <p:spPr>
          <a:xfrm>
            <a:off x="914400" y="367411"/>
            <a:ext cx="10515600" cy="1325563"/>
          </a:xfrm>
        </p:spPr>
        <p:txBody>
          <a:bodyPr/>
          <a:lstStyle/>
          <a:p>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Memorial</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Dublin</a:t>
            </a:r>
            <a:r>
              <a:rPr lang="it-IT" dirty="0">
                <a:latin typeface="Times New Roman" panose="02020603050405020304" pitchFamily="18" charset="0"/>
                <a:cs typeface="Times New Roman" panose="02020603050405020304" pitchFamily="18" charset="0"/>
              </a:rPr>
              <a:t> and New York    </a:t>
            </a:r>
          </a:p>
        </p:txBody>
      </p:sp>
      <p:pic>
        <p:nvPicPr>
          <p:cNvPr id="6" name="Segnaposto contenuto 5">
            <a:extLst>
              <a:ext uri="{FF2B5EF4-FFF2-40B4-BE49-F238E27FC236}">
                <a16:creationId xmlns:a16="http://schemas.microsoft.com/office/drawing/2014/main" id="{43016284-723A-F942-A86E-21DB81E3267B}"/>
              </a:ext>
            </a:extLst>
          </p:cNvPr>
          <p:cNvPicPr>
            <a:picLocks noGrp="1" noChangeAspect="1"/>
          </p:cNvPicPr>
          <p:nvPr>
            <p:ph sz="half" idx="1"/>
          </p:nvPr>
        </p:nvPicPr>
        <p:blipFill>
          <a:blip r:embed="rId2"/>
          <a:stretch>
            <a:fillRect/>
          </a:stretch>
        </p:blipFill>
        <p:spPr>
          <a:xfrm>
            <a:off x="1118782" y="2507294"/>
            <a:ext cx="4652947" cy="3096000"/>
          </a:xfrm>
        </p:spPr>
      </p:pic>
      <p:sp>
        <p:nvSpPr>
          <p:cNvPr id="4" name="Segnaposto contenuto 3">
            <a:extLst>
              <a:ext uri="{FF2B5EF4-FFF2-40B4-BE49-F238E27FC236}">
                <a16:creationId xmlns:a16="http://schemas.microsoft.com/office/drawing/2014/main" id="{CBA1EA29-0B35-7646-BD0C-9D9B4832E313}"/>
              </a:ext>
            </a:extLst>
          </p:cNvPr>
          <p:cNvSpPr>
            <a:spLocks noGrp="1"/>
          </p:cNvSpPr>
          <p:nvPr>
            <p:ph sz="half" idx="2"/>
          </p:nvPr>
        </p:nvSpPr>
        <p:spPr/>
        <p:txBody>
          <a:bodyPr>
            <a:normAutofit/>
          </a:bodyPr>
          <a:lstStyle/>
          <a:p>
            <a:pPr marL="0" indent="0">
              <a:buNone/>
            </a:pPr>
            <a:endParaRPr lang="it-IT" dirty="0"/>
          </a:p>
          <a:p>
            <a:pPr marL="0" indent="0">
              <a:buNone/>
            </a:pPr>
            <a:r>
              <a:rPr lang="it-IT" dirty="0"/>
              <a:t> </a:t>
            </a:r>
          </a:p>
        </p:txBody>
      </p:sp>
      <p:pic>
        <p:nvPicPr>
          <p:cNvPr id="8" name="Immagine 7">
            <a:extLst>
              <a:ext uri="{FF2B5EF4-FFF2-40B4-BE49-F238E27FC236}">
                <a16:creationId xmlns:a16="http://schemas.microsoft.com/office/drawing/2014/main" id="{3B7721B5-ECDB-7C40-8ACA-76008FF271B2}"/>
              </a:ext>
            </a:extLst>
          </p:cNvPr>
          <p:cNvPicPr>
            <a:picLocks noChangeAspect="1"/>
          </p:cNvPicPr>
          <p:nvPr/>
        </p:nvPicPr>
        <p:blipFill>
          <a:blip r:embed="rId3"/>
          <a:stretch>
            <a:fillRect/>
          </a:stretch>
        </p:blipFill>
        <p:spPr>
          <a:xfrm>
            <a:off x="6019801" y="2507294"/>
            <a:ext cx="5868000" cy="2805638"/>
          </a:xfrm>
          <a:prstGeom prst="rect">
            <a:avLst/>
          </a:prstGeom>
        </p:spPr>
      </p:pic>
    </p:spTree>
    <p:extLst>
      <p:ext uri="{BB962C8B-B14F-4D97-AF65-F5344CB8AC3E}">
        <p14:creationId xmlns:p14="http://schemas.microsoft.com/office/powerpoint/2010/main" val="47760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55EAAB0-ED51-3045-A06C-834B65FB7DB2}"/>
              </a:ext>
            </a:extLst>
          </p:cNvPr>
          <p:cNvSpPr>
            <a:spLocks noGrp="1"/>
          </p:cNvSpPr>
          <p:nvPr>
            <p:ph type="title"/>
          </p:nvPr>
        </p:nvSpPr>
        <p:spPr/>
        <p:txBody>
          <a:bodyPr>
            <a:normAutofit/>
          </a:bodyPr>
          <a:lstStyle/>
          <a:p>
            <a:r>
              <a:rPr lang="it-IT" sz="2400" dirty="0" err="1">
                <a:latin typeface="Times New Roman" panose="02020603050405020304" pitchFamily="18" charset="0"/>
                <a:cs typeface="Times New Roman" panose="02020603050405020304" pitchFamily="18" charset="0"/>
              </a:rPr>
              <a:t>Approximately</a:t>
            </a:r>
            <a:r>
              <a:rPr lang="it-IT" sz="2400" dirty="0">
                <a:latin typeface="Times New Roman" panose="02020603050405020304" pitchFamily="18" charset="0"/>
                <a:cs typeface="Times New Roman" panose="02020603050405020304" pitchFamily="18" charset="0"/>
              </a:rPr>
              <a:t> 1 </a:t>
            </a:r>
            <a:r>
              <a:rPr lang="it-IT" sz="2400" dirty="0" err="1">
                <a:latin typeface="Times New Roman" panose="02020603050405020304" pitchFamily="18" charset="0"/>
                <a:cs typeface="Times New Roman" panose="02020603050405020304" pitchFamily="18" charset="0"/>
              </a:rPr>
              <a:t>million</a:t>
            </a:r>
            <a:r>
              <a:rPr lang="it-IT" sz="2400" dirty="0">
                <a:latin typeface="Times New Roman" panose="02020603050405020304" pitchFamily="18" charset="0"/>
                <a:cs typeface="Times New Roman" panose="02020603050405020304" pitchFamily="18" charset="0"/>
              </a:rPr>
              <a:t> Irish </a:t>
            </a:r>
            <a:r>
              <a:rPr lang="it-IT" sz="2400" dirty="0" err="1">
                <a:latin typeface="Times New Roman" panose="02020603050405020304" pitchFamily="18" charset="0"/>
                <a:cs typeface="Times New Roman" panose="02020603050405020304" pitchFamily="18" charset="0"/>
              </a:rPr>
              <a:t>people</a:t>
            </a:r>
            <a:r>
              <a:rPr lang="it-IT" sz="2400" dirty="0">
                <a:latin typeface="Times New Roman" panose="02020603050405020304" pitchFamily="18" charset="0"/>
                <a:cs typeface="Times New Roman" panose="02020603050405020304" pitchFamily="18" charset="0"/>
              </a:rPr>
              <a:t> from </a:t>
            </a:r>
            <a:r>
              <a:rPr lang="it-IT" sz="2400" dirty="0" err="1">
                <a:latin typeface="Times New Roman" panose="02020603050405020304" pitchFamily="18" charset="0"/>
                <a:cs typeface="Times New Roman" panose="02020603050405020304" pitchFamily="18" charset="0"/>
              </a:rPr>
              <a:t>famine</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related</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diseases</a:t>
            </a:r>
            <a:r>
              <a:rPr lang="it-IT" sz="2400" dirty="0">
                <a:latin typeface="Times New Roman" panose="02020603050405020304" pitchFamily="18" charset="0"/>
                <a:cs typeface="Times New Roman" panose="02020603050405020304" pitchFamily="18" charset="0"/>
              </a:rPr>
              <a:t> and the </a:t>
            </a:r>
            <a:r>
              <a:rPr lang="it-IT" sz="2400" dirty="0" err="1">
                <a:latin typeface="Times New Roman" panose="02020603050405020304" pitchFamily="18" charset="0"/>
                <a:cs typeface="Times New Roman" panose="02020603050405020304" pitchFamily="18" charset="0"/>
              </a:rPr>
              <a:t>exodus</a:t>
            </a:r>
            <a:r>
              <a:rPr lang="it-IT" sz="2400" dirty="0">
                <a:latin typeface="Times New Roman" panose="02020603050405020304" pitchFamily="18" charset="0"/>
                <a:cs typeface="Times New Roman" panose="02020603050405020304" pitchFamily="18" charset="0"/>
              </a:rPr>
              <a:t> of a </a:t>
            </a:r>
            <a:r>
              <a:rPr lang="it-IT" sz="2400" dirty="0" err="1">
                <a:latin typeface="Times New Roman" panose="02020603050405020304" pitchFamily="18" charset="0"/>
                <a:cs typeface="Times New Roman" panose="02020603050405020304" pitchFamily="18" charset="0"/>
              </a:rPr>
              <a:t>further</a:t>
            </a:r>
            <a:r>
              <a:rPr lang="it-IT" sz="2400" dirty="0">
                <a:latin typeface="Times New Roman" panose="02020603050405020304" pitchFamily="18" charset="0"/>
                <a:cs typeface="Times New Roman" panose="02020603050405020304" pitchFamily="18" charset="0"/>
              </a:rPr>
              <a:t> 1 </a:t>
            </a:r>
            <a:r>
              <a:rPr lang="it-IT" sz="2400" dirty="0" err="1">
                <a:latin typeface="Times New Roman" panose="02020603050405020304" pitchFamily="18" charset="0"/>
                <a:cs typeface="Times New Roman" panose="02020603050405020304" pitchFamily="18" charset="0"/>
              </a:rPr>
              <a:t>million</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inhabitants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making</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one</a:t>
            </a:r>
            <a:r>
              <a:rPr lang="it-IT" sz="2400" dirty="0">
                <a:latin typeface="Times New Roman" panose="02020603050405020304" pitchFamily="18" charset="0"/>
                <a:cs typeface="Times New Roman" panose="02020603050405020304" pitchFamily="18" charset="0"/>
              </a:rPr>
              <a:t> of the </a:t>
            </a:r>
            <a:r>
              <a:rPr lang="it-IT" sz="2400" dirty="0" err="1">
                <a:latin typeface="Times New Roman" panose="02020603050405020304" pitchFamily="18" charset="0"/>
                <a:cs typeface="Times New Roman" panose="02020603050405020304" pitchFamily="18" charset="0"/>
              </a:rPr>
              <a:t>most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lethal</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famines</a:t>
            </a:r>
            <a:r>
              <a:rPr lang="it-IT" sz="2400" dirty="0">
                <a:latin typeface="Times New Roman" panose="02020603050405020304" pitchFamily="18" charset="0"/>
                <a:cs typeface="Times New Roman" panose="02020603050405020304" pitchFamily="18" charset="0"/>
              </a:rPr>
              <a:t> in </a:t>
            </a:r>
            <a:r>
              <a:rPr lang="it-IT" sz="2400" dirty="0" err="1">
                <a:latin typeface="Times New Roman" panose="02020603050405020304" pitchFamily="18" charset="0"/>
                <a:cs typeface="Times New Roman" panose="02020603050405020304" pitchFamily="18" charset="0"/>
              </a:rPr>
              <a:t>modern</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history</a:t>
            </a:r>
            <a:r>
              <a:rPr lang="it-IT" sz="2400" dirty="0">
                <a:latin typeface="Times New Roman" panose="02020603050405020304" pitchFamily="18" charset="0"/>
                <a:cs typeface="Times New Roman" panose="02020603050405020304" pitchFamily="18" charset="0"/>
              </a:rPr>
              <a:t> in </a:t>
            </a:r>
            <a:r>
              <a:rPr lang="it-IT" sz="2400" dirty="0" err="1">
                <a:latin typeface="Times New Roman" panose="02020603050405020304" pitchFamily="18" charset="0"/>
                <a:cs typeface="Times New Roman" panose="02020603050405020304" pitchFamily="18" charset="0"/>
              </a:rPr>
              <a:t>terms</a:t>
            </a:r>
            <a:r>
              <a:rPr lang="it-IT" sz="2400" dirty="0">
                <a:latin typeface="Times New Roman" panose="02020603050405020304" pitchFamily="18" charset="0"/>
                <a:cs typeface="Times New Roman" panose="02020603050405020304" pitchFamily="18" charset="0"/>
              </a:rPr>
              <a:t> of </a:t>
            </a:r>
            <a:r>
              <a:rPr lang="it-IT" sz="2400" dirty="0" err="1">
                <a:latin typeface="Times New Roman" panose="02020603050405020304" pitchFamily="18" charset="0"/>
                <a:cs typeface="Times New Roman" panose="02020603050405020304" pitchFamily="18" charset="0"/>
              </a:rPr>
              <a:t>excess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mortality</a:t>
            </a:r>
            <a:r>
              <a:rPr lang="it-IT" sz="2400" dirty="0">
                <a:latin typeface="Times New Roman" panose="02020603050405020304" pitchFamily="18" charset="0"/>
                <a:cs typeface="Times New Roman" panose="02020603050405020304" pitchFamily="18" charset="0"/>
              </a:rPr>
              <a:t> and </a:t>
            </a:r>
            <a:r>
              <a:rPr lang="it-IT" sz="2400" dirty="0" err="1">
                <a:latin typeface="Times New Roman" panose="02020603050405020304" pitchFamily="18" charset="0"/>
                <a:cs typeface="Times New Roman" panose="02020603050405020304" pitchFamily="18" charset="0"/>
              </a:rPr>
              <a:t>population</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loss</a:t>
            </a:r>
            <a:r>
              <a:rPr lang="it-IT" sz="2400" dirty="0">
                <a:latin typeface="Times New Roman" panose="02020603050405020304" pitchFamily="18" charset="0"/>
                <a:cs typeface="Times New Roman" panose="02020603050405020304" pitchFamily="18" charset="0"/>
              </a:rPr>
              <a:t>.</a:t>
            </a:r>
          </a:p>
        </p:txBody>
      </p:sp>
      <p:pic>
        <p:nvPicPr>
          <p:cNvPr id="8" name="Segnaposto contenuto 7">
            <a:extLst>
              <a:ext uri="{FF2B5EF4-FFF2-40B4-BE49-F238E27FC236}">
                <a16:creationId xmlns:a16="http://schemas.microsoft.com/office/drawing/2014/main" id="{7E824A6A-AA89-E34B-A17E-D010C2270B11}"/>
              </a:ext>
            </a:extLst>
          </p:cNvPr>
          <p:cNvPicPr>
            <a:picLocks noGrp="1" noChangeAspect="1"/>
          </p:cNvPicPr>
          <p:nvPr>
            <p:ph idx="1"/>
          </p:nvPr>
        </p:nvPicPr>
        <p:blipFill>
          <a:blip r:embed="rId2"/>
          <a:stretch>
            <a:fillRect/>
          </a:stretch>
        </p:blipFill>
        <p:spPr>
          <a:xfrm>
            <a:off x="2360406" y="2436831"/>
            <a:ext cx="6969268" cy="3708000"/>
          </a:xfrm>
        </p:spPr>
      </p:pic>
      <p:sp>
        <p:nvSpPr>
          <p:cNvPr id="9" name="CasellaDiTesto 8">
            <a:extLst>
              <a:ext uri="{FF2B5EF4-FFF2-40B4-BE49-F238E27FC236}">
                <a16:creationId xmlns:a16="http://schemas.microsoft.com/office/drawing/2014/main" id="{B6CCB163-8E3D-454B-AFE5-7233A161B0E4}"/>
              </a:ext>
            </a:extLst>
          </p:cNvPr>
          <p:cNvSpPr txBox="1"/>
          <p:nvPr/>
        </p:nvSpPr>
        <p:spPr>
          <a:xfrm>
            <a:off x="2615609" y="6308209"/>
            <a:ext cx="6570921" cy="369332"/>
          </a:xfrm>
          <a:prstGeom prst="rect">
            <a:avLst/>
          </a:prstGeom>
          <a:noFill/>
        </p:spPr>
        <p:txBody>
          <a:bodyPr wrap="square" rtlCol="0">
            <a:spAutoFit/>
          </a:bodyPr>
          <a:lstStyle/>
          <a:p>
            <a:r>
              <a:rPr lang="it-IT" dirty="0"/>
              <a:t>                Curva della popolazione irlandese tra 1700 e 2006</a:t>
            </a:r>
          </a:p>
        </p:txBody>
      </p:sp>
    </p:spTree>
    <p:extLst>
      <p:ext uri="{BB962C8B-B14F-4D97-AF65-F5344CB8AC3E}">
        <p14:creationId xmlns:p14="http://schemas.microsoft.com/office/powerpoint/2010/main" val="470680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D556170-1BB9-2C4B-9CC2-FAC848445965}"/>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Movimenti della migrazione dall’Irlanda agli Stati Uniti dal 1820 al 1957</a:t>
            </a:r>
          </a:p>
        </p:txBody>
      </p:sp>
      <p:pic>
        <p:nvPicPr>
          <p:cNvPr id="7" name="Segnaposto contenuto 6">
            <a:extLst>
              <a:ext uri="{FF2B5EF4-FFF2-40B4-BE49-F238E27FC236}">
                <a16:creationId xmlns:a16="http://schemas.microsoft.com/office/drawing/2014/main" id="{797EAB3D-A697-A54B-A29A-7E6C90EC8EE3}"/>
              </a:ext>
            </a:extLst>
          </p:cNvPr>
          <p:cNvPicPr>
            <a:picLocks noGrp="1" noChangeAspect="1"/>
          </p:cNvPicPr>
          <p:nvPr>
            <p:ph idx="1"/>
          </p:nvPr>
        </p:nvPicPr>
        <p:blipFill>
          <a:blip r:embed="rId2"/>
          <a:stretch>
            <a:fillRect/>
          </a:stretch>
        </p:blipFill>
        <p:spPr>
          <a:xfrm>
            <a:off x="3167778" y="1825625"/>
            <a:ext cx="5856444" cy="4351338"/>
          </a:xfrm>
        </p:spPr>
      </p:pic>
    </p:spTree>
    <p:extLst>
      <p:ext uri="{BB962C8B-B14F-4D97-AF65-F5344CB8AC3E}">
        <p14:creationId xmlns:p14="http://schemas.microsoft.com/office/powerpoint/2010/main" val="2939160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BC7D49-81BF-1947-AE38-F1CD4900916A}"/>
              </a:ext>
            </a:extLst>
          </p:cNvPr>
          <p:cNvSpPr>
            <a:spLocks noGrp="1"/>
          </p:cNvSpPr>
          <p:nvPr>
            <p:ph type="title"/>
          </p:nvPr>
        </p:nvSpPr>
        <p:spPr/>
        <p:txBody>
          <a:bodyPr/>
          <a:lstStyle/>
          <a:p>
            <a:r>
              <a:rPr lang="it-IT" sz="3600" dirty="0">
                <a:latin typeface="Times New Roman" panose="02020603050405020304" pitchFamily="18" charset="0"/>
                <a:cs typeface="Times New Roman" panose="02020603050405020304" pitchFamily="18" charset="0"/>
              </a:rPr>
              <a:t>Da dove giunge chi arriva negli Stati uniti tra il 1850 e il 1870</a:t>
            </a:r>
            <a:r>
              <a:rPr lang="it-IT" dirty="0"/>
              <a:t>?</a:t>
            </a:r>
          </a:p>
        </p:txBody>
      </p:sp>
      <p:pic>
        <p:nvPicPr>
          <p:cNvPr id="5" name="Segnaposto contenuto 4">
            <a:extLst>
              <a:ext uri="{FF2B5EF4-FFF2-40B4-BE49-F238E27FC236}">
                <a16:creationId xmlns:a16="http://schemas.microsoft.com/office/drawing/2014/main" id="{4FF280CE-C693-4741-B139-4C01CEA3BDB2}"/>
              </a:ext>
            </a:extLst>
          </p:cNvPr>
          <p:cNvPicPr>
            <a:picLocks noGrp="1" noChangeAspect="1"/>
          </p:cNvPicPr>
          <p:nvPr>
            <p:ph idx="1"/>
          </p:nvPr>
        </p:nvPicPr>
        <p:blipFill>
          <a:blip r:embed="rId2"/>
          <a:stretch>
            <a:fillRect/>
          </a:stretch>
        </p:blipFill>
        <p:spPr>
          <a:xfrm>
            <a:off x="4273832" y="1825625"/>
            <a:ext cx="3644336" cy="4351338"/>
          </a:xfrm>
        </p:spPr>
      </p:pic>
    </p:spTree>
    <p:extLst>
      <p:ext uri="{BB962C8B-B14F-4D97-AF65-F5344CB8AC3E}">
        <p14:creationId xmlns:p14="http://schemas.microsoft.com/office/powerpoint/2010/main" val="482850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6F57CA7-29C7-E840-94A6-A58CA3EEFCB4}"/>
              </a:ext>
            </a:extLst>
          </p:cNvPr>
          <p:cNvSpPr>
            <a:spLocks noGrp="1"/>
          </p:cNvSpPr>
          <p:nvPr>
            <p:ph type="title"/>
          </p:nvPr>
        </p:nvSpPr>
        <p:spPr/>
        <p:txBody>
          <a:bodyPr>
            <a:normAutofit/>
          </a:bodyPr>
          <a:lstStyle/>
          <a:p>
            <a:r>
              <a:rPr lang="it-IT" sz="2000" dirty="0">
                <a:latin typeface="Times New Roman" panose="02020603050405020304" pitchFamily="18" charset="0"/>
                <a:cs typeface="Times New Roman" panose="02020603050405020304" pitchFamily="18" charset="0"/>
              </a:rPr>
              <a:t>L’attentato alla casa di detenzione di </a:t>
            </a:r>
            <a:r>
              <a:rPr lang="it-IT" sz="2000" dirty="0" err="1">
                <a:latin typeface="Times New Roman" panose="02020603050405020304" pitchFamily="18" charset="0"/>
                <a:cs typeface="Times New Roman" panose="02020603050405020304" pitchFamily="18" charset="0"/>
              </a:rPr>
              <a:t>Clerkenwell</a:t>
            </a:r>
            <a:r>
              <a:rPr lang="it-IT" sz="2000" dirty="0">
                <a:latin typeface="Times New Roman" panose="02020603050405020304" pitchFamily="18" charset="0"/>
                <a:cs typeface="Times New Roman" panose="02020603050405020304" pitchFamily="18" charset="0"/>
              </a:rPr>
              <a:t> a Londra, nel dicembre 1867,  mirava a liberare detenuti feniani. Fece invece 12 vittime e 120 feriti. </a:t>
            </a:r>
          </a:p>
        </p:txBody>
      </p:sp>
      <p:sp>
        <p:nvSpPr>
          <p:cNvPr id="5" name="Segnaposto contenuto 4">
            <a:extLst>
              <a:ext uri="{FF2B5EF4-FFF2-40B4-BE49-F238E27FC236}">
                <a16:creationId xmlns:a16="http://schemas.microsoft.com/office/drawing/2014/main" id="{0E14C2B1-2AC7-3945-AF47-6E063C89A749}"/>
              </a:ext>
            </a:extLst>
          </p:cNvPr>
          <p:cNvSpPr>
            <a:spLocks noGrp="1"/>
          </p:cNvSpPr>
          <p:nvPr>
            <p:ph sz="half" idx="1"/>
          </p:nvPr>
        </p:nvSpPr>
        <p:spPr/>
        <p:txBody>
          <a:bodyPr>
            <a:normAutofit fontScale="70000" lnSpcReduction="20000"/>
          </a:bodyPr>
          <a:lstStyle/>
          <a:p>
            <a:pPr algn="just"/>
            <a:r>
              <a:rPr lang="it-IT" dirty="0">
                <a:latin typeface="Times New Roman" panose="02020603050405020304" pitchFamily="18" charset="0"/>
                <a:cs typeface="Times New Roman" panose="02020603050405020304" pitchFamily="18" charset="0"/>
              </a:rPr>
              <a:t>Conseguenza indiretta della Grande Carestia, coloro che erano emigrati in Inghilterra e in America avevano a quel punto la forza di sostenere la resistenza. Si creò così una nuova organizzazione, l’Irish </a:t>
            </a:r>
            <a:r>
              <a:rPr lang="it-IT" dirty="0" err="1">
                <a:latin typeface="Times New Roman" panose="02020603050405020304" pitchFamily="18" charset="0"/>
                <a:cs typeface="Times New Roman" panose="02020603050405020304" pitchFamily="18" charset="0"/>
              </a:rPr>
              <a:t>Republican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Brotherhood</a:t>
            </a:r>
            <a:r>
              <a:rPr lang="it-IT" dirty="0">
                <a:latin typeface="Times New Roman" panose="02020603050405020304" pitchFamily="18" charset="0"/>
                <a:cs typeface="Times New Roman" panose="02020603050405020304" pitchFamily="18" charset="0"/>
              </a:rPr>
              <a:t>. Creata a Dublino e a New York, passò alla storia con il nome di </a:t>
            </a:r>
            <a:r>
              <a:rPr lang="it-IT" dirty="0" err="1">
                <a:latin typeface="Times New Roman" panose="02020603050405020304" pitchFamily="18" charset="0"/>
                <a:cs typeface="Times New Roman" panose="02020603050405020304" pitchFamily="18" charset="0"/>
              </a:rPr>
              <a:t>Fenian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Brotherhood</a:t>
            </a:r>
            <a:r>
              <a:rPr lang="it-IT" dirty="0">
                <a:latin typeface="Times New Roman" panose="02020603050405020304" pitchFamily="18" charset="0"/>
                <a:cs typeface="Times New Roman" panose="02020603050405020304" pitchFamily="18" charset="0"/>
              </a:rPr>
              <a:t> (i </a:t>
            </a:r>
            <a:r>
              <a:rPr lang="it-IT" dirty="0" err="1">
                <a:latin typeface="Times New Roman" panose="02020603050405020304" pitchFamily="18" charset="0"/>
                <a:cs typeface="Times New Roman" panose="02020603050405020304" pitchFamily="18" charset="0"/>
              </a:rPr>
              <a:t>Fianna</a:t>
            </a:r>
            <a:r>
              <a:rPr lang="it-IT" dirty="0">
                <a:latin typeface="Times New Roman" panose="02020603050405020304" pitchFamily="18" charset="0"/>
                <a:cs typeface="Times New Roman" panose="02020603050405020304" pitchFamily="18" charset="0"/>
              </a:rPr>
              <a:t> sono i guerrieri e gli eroi delle leggende gaeliche).</a:t>
            </a:r>
          </a:p>
          <a:p>
            <a:pPr algn="just"/>
            <a:r>
              <a:rPr lang="it-IT" dirty="0">
                <a:latin typeface="Times New Roman" panose="02020603050405020304" pitchFamily="18" charset="0"/>
                <a:cs typeface="Times New Roman" panose="02020603050405020304" pitchFamily="18" charset="0"/>
              </a:rPr>
              <a:t> Beneficiando di un importante sostegno dagli Stati Uniti e di un reclutamento molto popolare, essa poté rapidamente contare su alcune migliaia di membri e organizzò due insurrezioni che fallirono. Nel 1867, una serie di attentati terrorizzò l’Inghilterra. Tre Feniani vennero impiccati (“I Martiri di Manchester“) e la maggior parte dei dirigenti venne arrestata. </a:t>
            </a:r>
          </a:p>
        </p:txBody>
      </p:sp>
      <p:pic>
        <p:nvPicPr>
          <p:cNvPr id="9" name="Segnaposto contenuto 8">
            <a:extLst>
              <a:ext uri="{FF2B5EF4-FFF2-40B4-BE49-F238E27FC236}">
                <a16:creationId xmlns:a16="http://schemas.microsoft.com/office/drawing/2014/main" id="{C7F3BE9B-5A02-B141-8A35-07061B075444}"/>
              </a:ext>
            </a:extLst>
          </p:cNvPr>
          <p:cNvPicPr>
            <a:picLocks noGrp="1" noChangeAspect="1"/>
          </p:cNvPicPr>
          <p:nvPr>
            <p:ph sz="half" idx="2"/>
          </p:nvPr>
        </p:nvPicPr>
        <p:blipFill>
          <a:blip r:embed="rId2"/>
          <a:stretch>
            <a:fillRect/>
          </a:stretch>
        </p:blipFill>
        <p:spPr>
          <a:xfrm>
            <a:off x="6967702" y="2657294"/>
            <a:ext cx="4536000" cy="3024000"/>
          </a:xfrm>
        </p:spPr>
      </p:pic>
      <p:pic>
        <p:nvPicPr>
          <p:cNvPr id="7" name="Immagine 6">
            <a:extLst>
              <a:ext uri="{FF2B5EF4-FFF2-40B4-BE49-F238E27FC236}">
                <a16:creationId xmlns:a16="http://schemas.microsoft.com/office/drawing/2014/main" id="{750CDCC6-56D4-DB45-BE12-F0E1C3E6BD10}"/>
              </a:ext>
            </a:extLst>
          </p:cNvPr>
          <p:cNvPicPr>
            <a:picLocks noChangeAspect="1"/>
          </p:cNvPicPr>
          <p:nvPr/>
        </p:nvPicPr>
        <p:blipFill>
          <a:blip r:embed="rId3"/>
          <a:stretch>
            <a:fillRect/>
          </a:stretch>
        </p:blipFill>
        <p:spPr>
          <a:xfrm>
            <a:off x="5734" y="1874"/>
            <a:ext cx="647700" cy="431800"/>
          </a:xfrm>
          <a:prstGeom prst="rect">
            <a:avLst/>
          </a:prstGeom>
        </p:spPr>
      </p:pic>
    </p:spTree>
    <p:extLst>
      <p:ext uri="{BB962C8B-B14F-4D97-AF65-F5344CB8AC3E}">
        <p14:creationId xmlns:p14="http://schemas.microsoft.com/office/powerpoint/2010/main" val="321816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B8D5DA-A474-604F-9390-0B7DA30CAE9D}"/>
              </a:ext>
            </a:extLst>
          </p:cNvPr>
          <p:cNvSpPr>
            <a:spLocks noGrp="1"/>
          </p:cNvSpPr>
          <p:nvPr>
            <p:ph type="title"/>
          </p:nvPr>
        </p:nvSpPr>
        <p:spPr/>
        <p:txBody>
          <a:bodyPr>
            <a:normAutofit fontScale="90000"/>
          </a:bodyPr>
          <a:lstStyle/>
          <a:p>
            <a:pPr algn="ctr"/>
            <a:r>
              <a:rPr lang="it-IT" dirty="0">
                <a:latin typeface="Times New Roman" panose="02020603050405020304" pitchFamily="18" charset="0"/>
                <a:cs typeface="Times New Roman" panose="02020603050405020304" pitchFamily="18" charset="0"/>
              </a:rPr>
              <a:t>Home </a:t>
            </a:r>
            <a:r>
              <a:rPr lang="it-IT" dirty="0" err="1">
                <a:latin typeface="Times New Roman" panose="02020603050405020304" pitchFamily="18" charset="0"/>
                <a:cs typeface="Times New Roman" panose="02020603050405020304" pitchFamily="18" charset="0"/>
              </a:rPr>
              <a:t>Rule</a:t>
            </a:r>
            <a:r>
              <a:rPr lang="it-IT" dirty="0">
                <a:latin typeface="Times New Roman" panose="02020603050405020304" pitchFamily="18" charset="0"/>
                <a:cs typeface="Times New Roman" panose="02020603050405020304" pitchFamily="18" charset="0"/>
              </a:rPr>
              <a:t>, autodeterminazione e riforma agraria: la strada accidentata verso l’indipendenza </a:t>
            </a:r>
          </a:p>
        </p:txBody>
      </p:sp>
      <p:sp>
        <p:nvSpPr>
          <p:cNvPr id="3" name="Segnaposto contenuto 2">
            <a:extLst>
              <a:ext uri="{FF2B5EF4-FFF2-40B4-BE49-F238E27FC236}">
                <a16:creationId xmlns:a16="http://schemas.microsoft.com/office/drawing/2014/main" id="{67A61EFB-C323-614B-842B-D030B0F5E706}"/>
              </a:ext>
            </a:extLst>
          </p:cNvPr>
          <p:cNvSpPr>
            <a:spLocks noGrp="1"/>
          </p:cNvSpPr>
          <p:nvPr>
            <p:ph sz="half" idx="1"/>
          </p:nvPr>
        </p:nvSpPr>
        <p:spPr/>
        <p:txBody>
          <a:bodyPr>
            <a:normAutofit fontScale="55000" lnSpcReduction="20000"/>
          </a:bodyPr>
          <a:lstStyle/>
          <a:p>
            <a:pPr algn="just"/>
            <a:r>
              <a:rPr lang="it-IT" dirty="0">
                <a:latin typeface="Times New Roman" panose="02020603050405020304" pitchFamily="18" charset="0"/>
                <a:cs typeface="Times New Roman" panose="02020603050405020304" pitchFamily="18" charset="0"/>
              </a:rPr>
              <a:t>L’ammorbidimento del governo </a:t>
            </a:r>
            <a:r>
              <a:rPr lang="it-IT" dirty="0" err="1">
                <a:latin typeface="Times New Roman" panose="02020603050405020304" pitchFamily="18" charset="0"/>
                <a:cs typeface="Times New Roman" panose="02020603050405020304" pitchFamily="18" charset="0"/>
              </a:rPr>
              <a:t>Gladstone</a:t>
            </a:r>
            <a:r>
              <a:rPr lang="it-IT" dirty="0">
                <a:latin typeface="Times New Roman" panose="02020603050405020304" pitchFamily="18" charset="0"/>
                <a:cs typeface="Times New Roman" panose="02020603050405020304" pitchFamily="18" charset="0"/>
              </a:rPr>
              <a:t> incoraggiò i movimenti di rivendicazione legale. Nel 1879, il feniano Michael </a:t>
            </a:r>
            <a:r>
              <a:rPr lang="it-IT" dirty="0" err="1">
                <a:latin typeface="Times New Roman" panose="02020603050405020304" pitchFamily="18" charset="0"/>
                <a:cs typeface="Times New Roman" panose="02020603050405020304" pitchFamily="18" charset="0"/>
              </a:rPr>
              <a:t>Davitt</a:t>
            </a:r>
            <a:r>
              <a:rPr lang="it-IT" dirty="0">
                <a:latin typeface="Times New Roman" panose="02020603050405020304" pitchFamily="18" charset="0"/>
                <a:cs typeface="Times New Roman" panose="02020603050405020304" pitchFamily="18" charset="0"/>
              </a:rPr>
              <a:t> fondò la Lega agraria, al fine di restituire agli irlandesi il loro diritto ancestrale alla terra. Poco prima, nel 1870, era stato creato l’Home </a:t>
            </a:r>
            <a:r>
              <a:rPr lang="it-IT" dirty="0" err="1">
                <a:latin typeface="Times New Roman" panose="02020603050405020304" pitchFamily="18" charset="0"/>
                <a:cs typeface="Times New Roman" panose="02020603050405020304" pitchFamily="18" charset="0"/>
              </a:rPr>
              <a:t>Rule</a:t>
            </a:r>
            <a:r>
              <a:rPr lang="it-IT" dirty="0">
                <a:latin typeface="Times New Roman" panose="02020603050405020304" pitchFamily="18" charset="0"/>
                <a:cs typeface="Times New Roman" panose="02020603050405020304" pitchFamily="18" charset="0"/>
              </a:rPr>
              <a:t> Party /partito per l’autodeterminazione, sotto la spinta di un buon numero di persone che ritenevano che una certa autonomia all’interno del Regno Unito costituiva un obiettivo effettivamente realizzabile, tappa obbligatoria prima della conquista di nuove libertà.</a:t>
            </a:r>
          </a:p>
          <a:p>
            <a:pPr algn="just"/>
            <a:r>
              <a:rPr lang="it-IT" dirty="0">
                <a:latin typeface="Times New Roman" panose="02020603050405020304" pitchFamily="18" charset="0"/>
                <a:cs typeface="Times New Roman" panose="02020603050405020304" pitchFamily="18" charset="0"/>
              </a:rPr>
              <a:t>Nel 1874, il partito conquistò più della metà dei seggi irlandesi al parlamento britannico. Nonostante questa vittoria, Londra non fece alcuna nuova concessione. Fu allora che i parlamentari irlandesi, per attirare l’attenzione sui loro problemi, inaugurarono una tattica particolare: l’ostruzione dei dibattiti. Poiché non era concesso interrompere un oratore, gli </a:t>
            </a:r>
            <a:r>
              <a:rPr lang="it-IT" i="1" dirty="0">
                <a:latin typeface="Times New Roman" panose="02020603050405020304" pitchFamily="18" charset="0"/>
                <a:cs typeface="Times New Roman" panose="02020603050405020304" pitchFamily="18" charset="0"/>
              </a:rPr>
              <a:t>home-</a:t>
            </a:r>
            <a:r>
              <a:rPr lang="it-IT" i="1" dirty="0" err="1">
                <a:latin typeface="Times New Roman" panose="02020603050405020304" pitchFamily="18" charset="0"/>
                <a:cs typeface="Times New Roman" panose="02020603050405020304" pitchFamily="18" charset="0"/>
              </a:rPr>
              <a:t>rulers</a:t>
            </a:r>
            <a:r>
              <a:rPr lang="it-IT" dirty="0">
                <a:latin typeface="Times New Roman" panose="02020603050405020304" pitchFamily="18" charset="0"/>
                <a:cs typeface="Times New Roman" panose="02020603050405020304" pitchFamily="18" charset="0"/>
              </a:rPr>
              <a:t> lessero in tribuna intere pagine della Bibbia. </a:t>
            </a:r>
          </a:p>
        </p:txBody>
      </p:sp>
      <p:sp>
        <p:nvSpPr>
          <p:cNvPr id="4" name="Segnaposto contenuto 3">
            <a:extLst>
              <a:ext uri="{FF2B5EF4-FFF2-40B4-BE49-F238E27FC236}">
                <a16:creationId xmlns:a16="http://schemas.microsoft.com/office/drawing/2014/main" id="{4BB4C8EF-13EA-F74D-92FA-AB4E2770C653}"/>
              </a:ext>
            </a:extLst>
          </p:cNvPr>
          <p:cNvSpPr>
            <a:spLocks noGrp="1"/>
          </p:cNvSpPr>
          <p:nvPr>
            <p:ph sz="half" idx="2"/>
          </p:nvPr>
        </p:nvSpPr>
        <p:spPr>
          <a:xfrm>
            <a:off x="6172200" y="1909705"/>
            <a:ext cx="5181600" cy="4351338"/>
          </a:xfrm>
        </p:spPr>
        <p:txBody>
          <a:bodyPr>
            <a:normAutofit fontScale="55000" lnSpcReduction="20000"/>
          </a:bodyPr>
          <a:lstStyle/>
          <a:p>
            <a:r>
              <a:rPr lang="it-IT" dirty="0">
                <a:latin typeface="Times New Roman" panose="02020603050405020304" pitchFamily="18" charset="0"/>
                <a:cs typeface="Times New Roman" panose="02020603050405020304" pitchFamily="18" charset="0"/>
              </a:rPr>
              <a:t>Charles Stewart </a:t>
            </a:r>
            <a:r>
              <a:rPr lang="it-IT" dirty="0" err="1">
                <a:latin typeface="Times New Roman" panose="02020603050405020304" pitchFamily="18" charset="0"/>
                <a:cs typeface="Times New Roman" panose="02020603050405020304" pitchFamily="18" charset="0"/>
              </a:rPr>
              <a:t>Parnell</a:t>
            </a:r>
            <a:r>
              <a:rPr lang="it-IT" dirty="0">
                <a:latin typeface="Times New Roman" panose="02020603050405020304" pitchFamily="18" charset="0"/>
                <a:cs typeface="Times New Roman" panose="02020603050405020304" pitchFamily="18" charset="0"/>
              </a:rPr>
              <a:t>, un avvocato protestante, giovane deputato, divenne maestro nell’esercizio dell’ostruzionismo parlamentare. Oratore fuori dal comune, bell’uomo, difensore dei poveri, presidente della Lega agraria, non tardò a diventare estremamente popolare e fu, dopo </a:t>
            </a:r>
            <a:r>
              <a:rPr lang="it-IT" dirty="0" err="1">
                <a:latin typeface="Times New Roman" panose="02020603050405020304" pitchFamily="18" charset="0"/>
                <a:cs typeface="Times New Roman" panose="02020603050405020304" pitchFamily="18" charset="0"/>
              </a:rPr>
              <a:t>O’Connell</a:t>
            </a:r>
            <a:r>
              <a:rPr lang="it-IT" dirty="0">
                <a:latin typeface="Times New Roman" panose="02020603050405020304" pitchFamily="18" charset="0"/>
                <a:cs typeface="Times New Roman" panose="02020603050405020304" pitchFamily="18" charset="0"/>
              </a:rPr>
              <a:t>, il “secondo re senza corona d’Irlanda”. Di fronte all’agitazione contadina, </a:t>
            </a:r>
            <a:r>
              <a:rPr lang="it-IT" dirty="0" err="1">
                <a:latin typeface="Times New Roman" panose="02020603050405020304" pitchFamily="18" charset="0"/>
                <a:cs typeface="Times New Roman" panose="02020603050405020304" pitchFamily="18" charset="0"/>
              </a:rPr>
              <a:t>Gladstone</a:t>
            </a:r>
            <a:r>
              <a:rPr lang="it-IT" dirty="0">
                <a:latin typeface="Times New Roman" panose="02020603050405020304" pitchFamily="18" charset="0"/>
                <a:cs typeface="Times New Roman" panose="02020603050405020304" pitchFamily="18" charset="0"/>
              </a:rPr>
              <a:t> decise, nel 1881, di presentare una vera riforma agraria e fece votare, dal 1885 al 1903, </a:t>
            </a:r>
            <a:r>
              <a:rPr lang="it-IT" b="1" dirty="0">
                <a:latin typeface="Times New Roman" panose="02020603050405020304" pitchFamily="18" charset="0"/>
                <a:cs typeface="Times New Roman" panose="02020603050405020304" pitchFamily="18" charset="0"/>
              </a:rPr>
              <a:t>diverse leggi che autorizzavano la redistribuzione ai piccoli proprietari della maggior parte dei grandi fondi (si contava un 5% di proprietari irlandesi nel 1878, e il loro numero crescerà fino al 70% prima della prima guerra mondiale)</a:t>
            </a:r>
          </a:p>
          <a:p>
            <a:r>
              <a:rPr lang="it-IT" dirty="0">
                <a:latin typeface="Times New Roman" panose="02020603050405020304" pitchFamily="18" charset="0"/>
                <a:cs typeface="Times New Roman" panose="02020603050405020304" pitchFamily="18" charset="0"/>
              </a:rPr>
              <a:t> Nel 1885, il partito degli Home </a:t>
            </a:r>
            <a:r>
              <a:rPr lang="it-IT" dirty="0" err="1">
                <a:latin typeface="Times New Roman" panose="02020603050405020304" pitchFamily="18" charset="0"/>
                <a:cs typeface="Times New Roman" panose="02020603050405020304" pitchFamily="18" charset="0"/>
              </a:rPr>
              <a:t>Rule</a:t>
            </a:r>
            <a:r>
              <a:rPr lang="it-IT" dirty="0">
                <a:latin typeface="Times New Roman" panose="02020603050405020304" pitchFamily="18" charset="0"/>
                <a:cs typeface="Times New Roman" panose="02020603050405020304" pitchFamily="18" charset="0"/>
              </a:rPr>
              <a:t> conquistò tutti i seggi alle elezioni irlandesi (a eccezione del bastione lealista dell’ Ulster), acquisendo una posizione d’arbitro a Westminster. </a:t>
            </a:r>
            <a:r>
              <a:rPr lang="it-IT" dirty="0" err="1">
                <a:latin typeface="Times New Roman" panose="02020603050405020304" pitchFamily="18" charset="0"/>
                <a:cs typeface="Times New Roman" panose="02020603050405020304" pitchFamily="18" charset="0"/>
              </a:rPr>
              <a:t>Parnell</a:t>
            </a:r>
            <a:r>
              <a:rPr lang="it-IT" dirty="0">
                <a:latin typeface="Times New Roman" panose="02020603050405020304" pitchFamily="18" charset="0"/>
                <a:cs typeface="Times New Roman" panose="02020603050405020304" pitchFamily="18" charset="0"/>
              </a:rPr>
              <a:t> divenne per i conservatori britannici l’uomo da abbattere. Questi non tardarono dunque a trovare il suo tallone d’Achille: una relazione adultera con la moglie di un deputato, </a:t>
            </a:r>
            <a:r>
              <a:rPr lang="it-IT" dirty="0" err="1">
                <a:latin typeface="Times New Roman" panose="02020603050405020304" pitchFamily="18" charset="0"/>
                <a:cs typeface="Times New Roman" panose="02020603050405020304" pitchFamily="18" charset="0"/>
              </a:rPr>
              <a:t>Kitty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O’Shea</a:t>
            </a:r>
            <a:r>
              <a:rPr lang="it-IT" dirty="0">
                <a:latin typeface="Times New Roman" panose="02020603050405020304" pitchFamily="18" charset="0"/>
                <a:cs typeface="Times New Roman" panose="02020603050405020304" pitchFamily="18" charset="0"/>
              </a:rPr>
              <a:t>. Nella morigerata Irlanda, la lotta divenne impari. </a:t>
            </a:r>
          </a:p>
        </p:txBody>
      </p:sp>
    </p:spTree>
    <p:extLst>
      <p:ext uri="{BB962C8B-B14F-4D97-AF65-F5344CB8AC3E}">
        <p14:creationId xmlns:p14="http://schemas.microsoft.com/office/powerpoint/2010/main" val="329720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55FB61-FD1E-5049-8479-B240282610DE}"/>
              </a:ext>
            </a:extLst>
          </p:cNvPr>
          <p:cNvSpPr>
            <a:spLocks noGrp="1"/>
          </p:cNvSpPr>
          <p:nvPr>
            <p:ph type="title"/>
          </p:nvPr>
        </p:nvSpPr>
        <p:spPr/>
        <p:txBody>
          <a:bodyPr>
            <a:normAutofit/>
          </a:bodyPr>
          <a:lstStyle/>
          <a:p>
            <a:pPr algn="ctr"/>
            <a:r>
              <a:rPr lang="it-IT" sz="2800" dirty="0">
                <a:latin typeface="Times New Roman" panose="02020603050405020304" pitchFamily="18" charset="0"/>
                <a:cs typeface="Times New Roman" panose="02020603050405020304" pitchFamily="18" charset="0"/>
              </a:rPr>
              <a:t>Il monastero di </a:t>
            </a:r>
            <a:r>
              <a:rPr lang="it-IT" sz="2800" dirty="0" err="1">
                <a:latin typeface="Times New Roman" panose="02020603050405020304" pitchFamily="18" charset="0"/>
                <a:cs typeface="Times New Roman" panose="02020603050405020304" pitchFamily="18" charset="0"/>
              </a:rPr>
              <a:t>Clonmacnoise</a:t>
            </a:r>
            <a:r>
              <a:rPr lang="it-IT" sz="2800" dirty="0">
                <a:latin typeface="Times New Roman" panose="02020603050405020304" pitchFamily="18" charset="0"/>
                <a:cs typeface="Times New Roman" panose="02020603050405020304" pitchFamily="18" charset="0"/>
              </a:rPr>
              <a:t>, fondato nel sesto secolo e per cinquecento anni centro  di cultura e di attrazione per molti studiosi e monaci europei. Sulle rive del fiume </a:t>
            </a:r>
            <a:r>
              <a:rPr lang="it-IT" sz="2800" dirty="0" err="1">
                <a:latin typeface="Times New Roman" panose="02020603050405020304" pitchFamily="18" charset="0"/>
                <a:cs typeface="Times New Roman" panose="02020603050405020304" pitchFamily="18" charset="0"/>
              </a:rPr>
              <a:t>Shannon</a:t>
            </a:r>
            <a:r>
              <a:rPr lang="it-IT" sz="2800" dirty="0">
                <a:latin typeface="Times New Roman" panose="02020603050405020304" pitchFamily="18" charset="0"/>
                <a:cs typeface="Times New Roman" panose="02020603050405020304" pitchFamily="18" charset="0"/>
              </a:rPr>
              <a:t>, tra Galway e Dublino.  </a:t>
            </a:r>
          </a:p>
        </p:txBody>
      </p:sp>
      <p:pic>
        <p:nvPicPr>
          <p:cNvPr id="6" name="Segnaposto contenuto 5">
            <a:extLst>
              <a:ext uri="{FF2B5EF4-FFF2-40B4-BE49-F238E27FC236}">
                <a16:creationId xmlns:a16="http://schemas.microsoft.com/office/drawing/2014/main" id="{82CD723D-9D2E-FE4E-8D92-226578276082}"/>
              </a:ext>
            </a:extLst>
          </p:cNvPr>
          <p:cNvPicPr>
            <a:picLocks noGrp="1" noChangeAspect="1"/>
          </p:cNvPicPr>
          <p:nvPr>
            <p:ph sz="half" idx="1"/>
          </p:nvPr>
        </p:nvPicPr>
        <p:blipFill>
          <a:blip r:embed="rId3"/>
          <a:stretch>
            <a:fillRect/>
          </a:stretch>
        </p:blipFill>
        <p:spPr>
          <a:xfrm>
            <a:off x="537115" y="2371802"/>
            <a:ext cx="5304439" cy="2772000"/>
          </a:xfrm>
        </p:spPr>
      </p:pic>
      <p:pic>
        <p:nvPicPr>
          <p:cNvPr id="8" name="Segnaposto contenuto 7">
            <a:extLst>
              <a:ext uri="{FF2B5EF4-FFF2-40B4-BE49-F238E27FC236}">
                <a16:creationId xmlns:a16="http://schemas.microsoft.com/office/drawing/2014/main" id="{93A94318-FC1B-E044-9EB2-3A7F4FF756AB}"/>
              </a:ext>
            </a:extLst>
          </p:cNvPr>
          <p:cNvPicPr>
            <a:picLocks noGrp="1" noChangeAspect="1"/>
          </p:cNvPicPr>
          <p:nvPr>
            <p:ph sz="half" idx="2"/>
          </p:nvPr>
        </p:nvPicPr>
        <p:blipFill>
          <a:blip r:embed="rId4"/>
          <a:stretch>
            <a:fillRect/>
          </a:stretch>
        </p:blipFill>
        <p:spPr>
          <a:xfrm>
            <a:off x="7010903" y="2011802"/>
            <a:ext cx="4643982" cy="3492000"/>
          </a:xfrm>
        </p:spPr>
      </p:pic>
    </p:spTree>
    <p:extLst>
      <p:ext uri="{BB962C8B-B14F-4D97-AF65-F5344CB8AC3E}">
        <p14:creationId xmlns:p14="http://schemas.microsoft.com/office/powerpoint/2010/main" val="544213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F81AFF-BEC5-7A48-BA81-AD1773874BF7}"/>
              </a:ext>
            </a:extLst>
          </p:cNvPr>
          <p:cNvSpPr>
            <a:spLocks noGrp="1"/>
          </p:cNvSpPr>
          <p:nvPr>
            <p:ph type="title"/>
          </p:nvPr>
        </p:nvSpPr>
        <p:spPr/>
        <p:txBody>
          <a:bodyPr/>
          <a:lstStyle/>
          <a:p>
            <a:pPr algn="ctr"/>
            <a:r>
              <a:rPr lang="it-IT" i="1" dirty="0" err="1">
                <a:latin typeface="Times New Roman" panose="02020603050405020304" pitchFamily="18" charset="0"/>
                <a:cs typeface="Times New Roman" panose="02020603050405020304" pitchFamily="18" charset="0"/>
              </a:rPr>
              <a:t>Easter</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Rising</a:t>
            </a:r>
            <a:r>
              <a:rPr lang="it-IT" dirty="0">
                <a:latin typeface="Times New Roman" panose="02020603050405020304" pitchFamily="18" charset="0"/>
                <a:cs typeface="Times New Roman" panose="02020603050405020304" pitchFamily="18" charset="0"/>
              </a:rPr>
              <a:t>, l’insurrezione di Pasqua, aprile 1916</a:t>
            </a:r>
          </a:p>
        </p:txBody>
      </p:sp>
      <p:sp>
        <p:nvSpPr>
          <p:cNvPr id="3" name="Segnaposto contenuto 2">
            <a:extLst>
              <a:ext uri="{FF2B5EF4-FFF2-40B4-BE49-F238E27FC236}">
                <a16:creationId xmlns:a16="http://schemas.microsoft.com/office/drawing/2014/main" id="{147ABCFF-0DA9-594A-85B7-6F6D363B3D1F}"/>
              </a:ext>
            </a:extLst>
          </p:cNvPr>
          <p:cNvSpPr>
            <a:spLocks noGrp="1"/>
          </p:cNvSpPr>
          <p:nvPr>
            <p:ph sz="half" idx="1"/>
          </p:nvPr>
        </p:nvSpPr>
        <p:spPr/>
        <p:txBody>
          <a:bodyPr>
            <a:normAutofit fontScale="62500" lnSpcReduction="20000"/>
          </a:bodyPr>
          <a:lstStyle/>
          <a:p>
            <a:r>
              <a:rPr lang="it-IT" dirty="0">
                <a:latin typeface="Times New Roman" panose="02020603050405020304" pitchFamily="18" charset="0"/>
                <a:cs typeface="Times New Roman" panose="02020603050405020304" pitchFamily="18" charset="0"/>
              </a:rPr>
              <a:t>Nel 1916, nonostante un’assenza di consenso tra i capi repubblicani, scoppiò un’insurrezione a Dublino con appena 2.500 partecipanti. La Posta Centrale fu occupata dagli Irish </a:t>
            </a:r>
            <a:r>
              <a:rPr lang="it-IT" dirty="0" err="1">
                <a:latin typeface="Times New Roman" panose="02020603050405020304" pitchFamily="18" charset="0"/>
                <a:cs typeface="Times New Roman" panose="02020603050405020304" pitchFamily="18" charset="0"/>
              </a:rPr>
              <a:t>Volunteers</a:t>
            </a:r>
            <a:r>
              <a:rPr lang="it-IT" dirty="0">
                <a:latin typeface="Times New Roman" panose="02020603050405020304" pitchFamily="18" charset="0"/>
                <a:cs typeface="Times New Roman" panose="02020603050405020304" pitchFamily="18" charset="0"/>
              </a:rPr>
              <a:t> e dalla Citizen </a:t>
            </a:r>
            <a:r>
              <a:rPr lang="it-IT" dirty="0" err="1">
                <a:latin typeface="Times New Roman" panose="02020603050405020304" pitchFamily="18" charset="0"/>
                <a:cs typeface="Times New Roman" panose="02020603050405020304" pitchFamily="18" charset="0"/>
              </a:rPr>
              <a:t>Army</a:t>
            </a:r>
            <a:r>
              <a:rPr lang="it-IT" dirty="0">
                <a:latin typeface="Times New Roman" panose="02020603050405020304" pitchFamily="18" charset="0"/>
                <a:cs typeface="Times New Roman" panose="02020603050405020304" pitchFamily="18" charset="0"/>
              </a:rPr>
              <a:t>. James </a:t>
            </a:r>
            <a:r>
              <a:rPr lang="it-IT" dirty="0" err="1">
                <a:latin typeface="Times New Roman" panose="02020603050405020304" pitchFamily="18" charset="0"/>
                <a:cs typeface="Times New Roman" panose="02020603050405020304" pitchFamily="18" charset="0"/>
              </a:rPr>
              <a:t>Connolly</a:t>
            </a:r>
            <a:r>
              <a:rPr lang="it-IT" dirty="0">
                <a:latin typeface="Times New Roman" panose="02020603050405020304" pitchFamily="18" charset="0"/>
                <a:cs typeface="Times New Roman" panose="02020603050405020304" pitchFamily="18" charset="0"/>
              </a:rPr>
              <a:t> e Patrick </a:t>
            </a:r>
            <a:r>
              <a:rPr lang="it-IT" dirty="0" err="1">
                <a:latin typeface="Times New Roman" panose="02020603050405020304" pitchFamily="18" charset="0"/>
                <a:cs typeface="Times New Roman" panose="02020603050405020304" pitchFamily="18" charset="0"/>
              </a:rPr>
              <a:t>Pearse</a:t>
            </a:r>
            <a:r>
              <a:rPr lang="it-IT" dirty="0">
                <a:latin typeface="Times New Roman" panose="02020603050405020304" pitchFamily="18" charset="0"/>
                <a:cs typeface="Times New Roman" panose="02020603050405020304" pitchFamily="18" charset="0"/>
              </a:rPr>
              <a:t> proclamarono la repubblica con una celebre dichiarazione. La resistenza alle armate britanniche durò una settimana, poi i ribelli dovettero arrendersi. </a:t>
            </a:r>
          </a:p>
          <a:p>
            <a:r>
              <a:rPr lang="it-IT" dirty="0">
                <a:latin typeface="Times New Roman" panose="02020603050405020304" pitchFamily="18" charset="0"/>
                <a:cs typeface="Times New Roman" panose="02020603050405020304" pitchFamily="18" charset="0"/>
              </a:rPr>
              <a:t>Tutti i capi repubblicani vennero fucilati, a eccezione di Eamon De Valera, risparmiato grazie alla sua nazionalità americana. La repressione fu spietata. James </a:t>
            </a:r>
            <a:r>
              <a:rPr lang="it-IT" dirty="0" err="1">
                <a:latin typeface="Times New Roman" panose="02020603050405020304" pitchFamily="18" charset="0"/>
                <a:cs typeface="Times New Roman" panose="02020603050405020304" pitchFamily="18" charset="0"/>
              </a:rPr>
              <a:t>Connolly</a:t>
            </a:r>
            <a:r>
              <a:rPr lang="it-IT" dirty="0">
                <a:latin typeface="Times New Roman" panose="02020603050405020304" pitchFamily="18" charset="0"/>
                <a:cs typeface="Times New Roman" panose="02020603050405020304" pitchFamily="18" charset="0"/>
              </a:rPr>
              <a:t>, ferito durante i combattimenti, venne fucilato seduto, fatto che indignò l’opinione pubblica già in stato di shock. Per quanto quest’ultima non fosse particolarmente favorevole all’insurrezione, questo avvenimento la portò completamente dalla parte dei rivoltosi. </a:t>
            </a:r>
          </a:p>
        </p:txBody>
      </p:sp>
      <p:pic>
        <p:nvPicPr>
          <p:cNvPr id="6" name="Segnaposto contenuto 5">
            <a:extLst>
              <a:ext uri="{FF2B5EF4-FFF2-40B4-BE49-F238E27FC236}">
                <a16:creationId xmlns:a16="http://schemas.microsoft.com/office/drawing/2014/main" id="{BB93E9EB-FA37-AC45-BD0E-531AF8C010CB}"/>
              </a:ext>
            </a:extLst>
          </p:cNvPr>
          <p:cNvPicPr>
            <a:picLocks noGrp="1" noChangeAspect="1"/>
          </p:cNvPicPr>
          <p:nvPr>
            <p:ph sz="half" idx="2"/>
          </p:nvPr>
        </p:nvPicPr>
        <p:blipFill>
          <a:blip r:embed="rId2"/>
          <a:stretch>
            <a:fillRect/>
          </a:stretch>
        </p:blipFill>
        <p:spPr>
          <a:xfrm>
            <a:off x="6507866" y="2511900"/>
            <a:ext cx="5148000" cy="2890474"/>
          </a:xfrm>
        </p:spPr>
      </p:pic>
    </p:spTree>
    <p:extLst>
      <p:ext uri="{BB962C8B-B14F-4D97-AF65-F5344CB8AC3E}">
        <p14:creationId xmlns:p14="http://schemas.microsoft.com/office/powerpoint/2010/main" val="559066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FE0671-E892-AD40-866E-03ADCD2C9112}"/>
              </a:ext>
            </a:extLst>
          </p:cNvPr>
          <p:cNvSpPr>
            <a:spLocks noGrp="1"/>
          </p:cNvSpPr>
          <p:nvPr>
            <p:ph type="title"/>
          </p:nvPr>
        </p:nvSpPr>
        <p:spPr>
          <a:xfrm>
            <a:off x="838200" y="365125"/>
            <a:ext cx="10515600" cy="410379"/>
          </a:xfrm>
        </p:spPr>
        <p:txBody>
          <a:bodyPr>
            <a:normAutofit/>
          </a:bodyPr>
          <a:lstStyle/>
          <a:p>
            <a:pPr algn="ctr"/>
            <a:r>
              <a:rPr lang="it-IT" sz="2000" dirty="0" err="1">
                <a:latin typeface="Times New Roman" panose="02020603050405020304" pitchFamily="18" charset="0"/>
                <a:cs typeface="Times New Roman" panose="02020603050405020304" pitchFamily="18" charset="0"/>
              </a:rPr>
              <a:t>Easter</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Rising</a:t>
            </a:r>
            <a:endParaRPr lang="it-IT" sz="2000" dirty="0">
              <a:latin typeface="Times New Roman" panose="02020603050405020304" pitchFamily="18" charset="0"/>
              <a:cs typeface="Times New Roman" panose="02020603050405020304" pitchFamily="18" charset="0"/>
            </a:endParaRPr>
          </a:p>
        </p:txBody>
      </p:sp>
      <p:pic>
        <p:nvPicPr>
          <p:cNvPr id="10" name="Segnaposto contenuto 9">
            <a:extLst>
              <a:ext uri="{FF2B5EF4-FFF2-40B4-BE49-F238E27FC236}">
                <a16:creationId xmlns:a16="http://schemas.microsoft.com/office/drawing/2014/main" id="{503454D1-BBDD-E443-99B4-D34E8878E9F0}"/>
              </a:ext>
            </a:extLst>
          </p:cNvPr>
          <p:cNvPicPr>
            <a:picLocks noGrp="1" noChangeAspect="1"/>
          </p:cNvPicPr>
          <p:nvPr>
            <p:ph sz="half" idx="2"/>
          </p:nvPr>
        </p:nvPicPr>
        <p:blipFill>
          <a:blip r:embed="rId2"/>
          <a:stretch>
            <a:fillRect/>
          </a:stretch>
        </p:blipFill>
        <p:spPr>
          <a:xfrm>
            <a:off x="6605587" y="3703899"/>
            <a:ext cx="4333082" cy="2788975"/>
          </a:xfrm>
        </p:spPr>
      </p:pic>
      <p:pic>
        <p:nvPicPr>
          <p:cNvPr id="12" name="Segnaposto contenuto 11">
            <a:extLst>
              <a:ext uri="{FF2B5EF4-FFF2-40B4-BE49-F238E27FC236}">
                <a16:creationId xmlns:a16="http://schemas.microsoft.com/office/drawing/2014/main" id="{0AB0CA8A-CA39-0941-9704-3AB2CDA593D9}"/>
              </a:ext>
            </a:extLst>
          </p:cNvPr>
          <p:cNvPicPr>
            <a:picLocks noGrp="1" noChangeAspect="1"/>
          </p:cNvPicPr>
          <p:nvPr>
            <p:ph sz="half" idx="1"/>
          </p:nvPr>
        </p:nvPicPr>
        <p:blipFill>
          <a:blip r:embed="rId3"/>
          <a:stretch>
            <a:fillRect/>
          </a:stretch>
        </p:blipFill>
        <p:spPr>
          <a:xfrm>
            <a:off x="1253331" y="1825625"/>
            <a:ext cx="4351338" cy="4351338"/>
          </a:xfrm>
        </p:spPr>
      </p:pic>
      <p:pic>
        <p:nvPicPr>
          <p:cNvPr id="14" name="Immagine 13">
            <a:extLst>
              <a:ext uri="{FF2B5EF4-FFF2-40B4-BE49-F238E27FC236}">
                <a16:creationId xmlns:a16="http://schemas.microsoft.com/office/drawing/2014/main" id="{25F2F64E-A0D9-AA41-99CD-D99709860B87}"/>
              </a:ext>
            </a:extLst>
          </p:cNvPr>
          <p:cNvPicPr>
            <a:picLocks noChangeAspect="1"/>
          </p:cNvPicPr>
          <p:nvPr/>
        </p:nvPicPr>
        <p:blipFill>
          <a:blip r:embed="rId4"/>
          <a:stretch>
            <a:fillRect/>
          </a:stretch>
        </p:blipFill>
        <p:spPr>
          <a:xfrm>
            <a:off x="6320742" y="920559"/>
            <a:ext cx="4752000" cy="2668146"/>
          </a:xfrm>
          <a:prstGeom prst="rect">
            <a:avLst/>
          </a:prstGeom>
        </p:spPr>
      </p:pic>
    </p:spTree>
    <p:extLst>
      <p:ext uri="{BB962C8B-B14F-4D97-AF65-F5344CB8AC3E}">
        <p14:creationId xmlns:p14="http://schemas.microsoft.com/office/powerpoint/2010/main" val="3241970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92776B-DCD0-FF4E-909A-6E731939D386}"/>
              </a:ext>
            </a:extLst>
          </p:cNvPr>
          <p:cNvSpPr>
            <a:spLocks noGrp="1"/>
          </p:cNvSpPr>
          <p:nvPr>
            <p:ph type="title"/>
          </p:nvPr>
        </p:nvSpPr>
        <p:spPr/>
        <p:txBody>
          <a:bodyPr>
            <a:normAutofit fontScale="90000"/>
          </a:bodyPr>
          <a:lstStyle/>
          <a:p>
            <a:r>
              <a:rPr lang="it-IT" dirty="0">
                <a:latin typeface="Times New Roman" panose="02020603050405020304" pitchFamily="18" charset="0"/>
                <a:cs typeface="Times New Roman" panose="02020603050405020304" pitchFamily="18" charset="0"/>
              </a:rPr>
              <a:t>WB Yeats, </a:t>
            </a:r>
            <a:r>
              <a:rPr lang="it-IT" dirty="0" err="1">
                <a:latin typeface="Times New Roman" panose="02020603050405020304" pitchFamily="18" charset="0"/>
                <a:cs typeface="Times New Roman" panose="02020603050405020304" pitchFamily="18" charset="0"/>
              </a:rPr>
              <a:t>Easter</a:t>
            </a:r>
            <a:r>
              <a:rPr lang="it-IT" dirty="0">
                <a:latin typeface="Times New Roman" panose="02020603050405020304" pitchFamily="18" charset="0"/>
                <a:cs typeface="Times New Roman" panose="02020603050405020304" pitchFamily="18" charset="0"/>
              </a:rPr>
              <a:t> 1916/</a:t>
            </a:r>
            <a:r>
              <a:rPr lang="it-IT">
                <a:latin typeface="Times New Roman" panose="02020603050405020304" pitchFamily="18" charset="0"/>
                <a:cs typeface="Times New Roman" panose="02020603050405020304" pitchFamily="18" charset="0"/>
              </a:rPr>
              <a:t>Pasqua 1916 (1921)</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        Traduzione di Roberto Sanesi (ultima strofa)</a:t>
            </a:r>
          </a:p>
        </p:txBody>
      </p:sp>
      <p:sp>
        <p:nvSpPr>
          <p:cNvPr id="3" name="Segnaposto contenuto 2">
            <a:extLst>
              <a:ext uri="{FF2B5EF4-FFF2-40B4-BE49-F238E27FC236}">
                <a16:creationId xmlns:a16="http://schemas.microsoft.com/office/drawing/2014/main" id="{06F71301-B1E6-824E-AE42-E80FDF545A8B}"/>
              </a:ext>
            </a:extLst>
          </p:cNvPr>
          <p:cNvSpPr>
            <a:spLocks noGrp="1"/>
          </p:cNvSpPr>
          <p:nvPr>
            <p:ph sz="half" idx="1"/>
          </p:nvPr>
        </p:nvSpPr>
        <p:spPr/>
        <p:txBody>
          <a:bodyPr>
            <a:normAutofit fontScale="55000" lnSpcReduction="20000"/>
          </a:bodyPr>
          <a:lstStyle/>
          <a:p>
            <a:r>
              <a:rPr lang="it-IT" dirty="0">
                <a:latin typeface="Times New Roman" panose="02020603050405020304" pitchFamily="18" charset="0"/>
                <a:cs typeface="Times New Roman" panose="02020603050405020304" pitchFamily="18" charset="0"/>
              </a:rPr>
              <a:t>Too long a </a:t>
            </a:r>
            <a:r>
              <a:rPr lang="it-IT" dirty="0" err="1">
                <a:latin typeface="Times New Roman" panose="02020603050405020304" pitchFamily="18" charset="0"/>
                <a:cs typeface="Times New Roman" panose="02020603050405020304" pitchFamily="18" charset="0"/>
              </a:rPr>
              <a:t>sacrifice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Can </a:t>
            </a:r>
            <a:r>
              <a:rPr lang="it-IT" dirty="0" err="1">
                <a:latin typeface="Times New Roman" panose="02020603050405020304" pitchFamily="18" charset="0"/>
                <a:cs typeface="Times New Roman" panose="02020603050405020304" pitchFamily="18" charset="0"/>
              </a:rPr>
              <a:t>make</a:t>
            </a:r>
            <a:r>
              <a:rPr lang="it-IT" dirty="0">
                <a:latin typeface="Times New Roman" panose="02020603050405020304" pitchFamily="18" charset="0"/>
                <a:cs typeface="Times New Roman" panose="02020603050405020304" pitchFamily="18" charset="0"/>
              </a:rPr>
              <a:t> a </a:t>
            </a:r>
            <a:r>
              <a:rPr lang="it-IT" dirty="0" err="1">
                <a:latin typeface="Times New Roman" panose="02020603050405020304" pitchFamily="18" charset="0"/>
                <a:cs typeface="Times New Roman" panose="02020603050405020304" pitchFamily="18" charset="0"/>
              </a:rPr>
              <a:t>stone</a:t>
            </a:r>
            <a:r>
              <a:rPr lang="it-IT" dirty="0">
                <a:latin typeface="Times New Roman" panose="02020603050405020304" pitchFamily="18" charset="0"/>
                <a:cs typeface="Times New Roman" panose="02020603050405020304" pitchFamily="18" charset="0"/>
              </a:rPr>
              <a:t> of the </a:t>
            </a:r>
            <a:r>
              <a:rPr lang="it-IT" dirty="0" err="1">
                <a:latin typeface="Times New Roman" panose="02020603050405020304" pitchFamily="18" charset="0"/>
                <a:cs typeface="Times New Roman" panose="02020603050405020304" pitchFamily="18" charset="0"/>
              </a:rPr>
              <a:t>heart</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O </a:t>
            </a:r>
            <a:r>
              <a:rPr lang="it-IT" dirty="0" err="1">
                <a:latin typeface="Times New Roman" panose="02020603050405020304" pitchFamily="18" charset="0"/>
                <a:cs typeface="Times New Roman" panose="02020603050405020304" pitchFamily="18" charset="0"/>
              </a:rPr>
              <a:t>when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may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suffice</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That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heaven's</a:t>
            </a:r>
            <a:r>
              <a:rPr lang="it-IT" dirty="0">
                <a:latin typeface="Times New Roman" panose="02020603050405020304" pitchFamily="18" charset="0"/>
                <a:cs typeface="Times New Roman" panose="02020603050405020304" pitchFamily="18" charset="0"/>
              </a:rPr>
              <a:t> part, </a:t>
            </a:r>
            <a:r>
              <a:rPr lang="it-IT" dirty="0" err="1">
                <a:latin typeface="Times New Roman" panose="02020603050405020304" pitchFamily="18" charset="0"/>
                <a:cs typeface="Times New Roman" panose="02020603050405020304" pitchFamily="18" charset="0"/>
              </a:rPr>
              <a:t>our</a:t>
            </a:r>
            <a:r>
              <a:rPr lang="it-IT" dirty="0">
                <a:latin typeface="Times New Roman" panose="02020603050405020304" pitchFamily="18" charset="0"/>
                <a:cs typeface="Times New Roman" panose="02020603050405020304" pitchFamily="18" charset="0"/>
              </a:rPr>
              <a:t> part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To </a:t>
            </a:r>
            <a:r>
              <a:rPr lang="it-IT" dirty="0" err="1">
                <a:latin typeface="Times New Roman" panose="02020603050405020304" pitchFamily="18" charset="0"/>
                <a:cs typeface="Times New Roman" panose="02020603050405020304" pitchFamily="18" charset="0"/>
              </a:rPr>
              <a:t>murmur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name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upon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name</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As</a:t>
            </a:r>
            <a:r>
              <a:rPr lang="it-IT" dirty="0">
                <a:latin typeface="Times New Roman" panose="02020603050405020304" pitchFamily="18" charset="0"/>
                <a:cs typeface="Times New Roman" panose="02020603050405020304" pitchFamily="18" charset="0"/>
              </a:rPr>
              <a:t> a </a:t>
            </a:r>
            <a:r>
              <a:rPr lang="it-IT" dirty="0" err="1">
                <a:latin typeface="Times New Roman" panose="02020603050405020304" pitchFamily="18" charset="0"/>
                <a:cs typeface="Times New Roman" panose="02020603050405020304" pitchFamily="18" charset="0"/>
              </a:rPr>
              <a:t>mother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names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child</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When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sleep</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at</a:t>
            </a:r>
            <a:r>
              <a:rPr lang="it-IT" dirty="0">
                <a:latin typeface="Times New Roman" panose="02020603050405020304" pitchFamily="18" charset="0"/>
                <a:cs typeface="Times New Roman" panose="02020603050405020304" pitchFamily="18" charset="0"/>
              </a:rPr>
              <a:t> last </a:t>
            </a:r>
            <a:r>
              <a:rPr lang="it-IT" dirty="0" err="1">
                <a:latin typeface="Times New Roman" panose="02020603050405020304" pitchFamily="18" charset="0"/>
                <a:cs typeface="Times New Roman" panose="02020603050405020304" pitchFamily="18" charset="0"/>
              </a:rPr>
              <a:t>has</a:t>
            </a:r>
            <a:r>
              <a:rPr lang="it-IT" dirty="0">
                <a:latin typeface="Times New Roman" panose="02020603050405020304" pitchFamily="18" charset="0"/>
                <a:cs typeface="Times New Roman" panose="02020603050405020304" pitchFamily="18" charset="0"/>
              </a:rPr>
              <a:t> come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On </a:t>
            </a:r>
            <a:r>
              <a:rPr lang="it-IT" dirty="0" err="1">
                <a:latin typeface="Times New Roman" panose="02020603050405020304" pitchFamily="18" charset="0"/>
                <a:cs typeface="Times New Roman" panose="02020603050405020304" pitchFamily="18" charset="0"/>
              </a:rPr>
              <a:t>limbs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had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run</a:t>
            </a:r>
            <a:r>
              <a:rPr lang="it-IT" dirty="0">
                <a:latin typeface="Times New Roman" panose="02020603050405020304" pitchFamily="18" charset="0"/>
                <a:cs typeface="Times New Roman" panose="02020603050405020304" pitchFamily="18" charset="0"/>
              </a:rPr>
              <a:t> wild.</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What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but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nightfall</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No, no, </a:t>
            </a:r>
            <a:r>
              <a:rPr lang="it-IT" dirty="0" err="1">
                <a:latin typeface="Times New Roman" panose="02020603050405020304" pitchFamily="18" charset="0"/>
                <a:cs typeface="Times New Roman" panose="02020603050405020304" pitchFamily="18" charset="0"/>
              </a:rPr>
              <a:t>not</a:t>
            </a:r>
            <a:r>
              <a:rPr lang="it-IT" dirty="0">
                <a:latin typeface="Times New Roman" panose="02020603050405020304" pitchFamily="18" charset="0"/>
                <a:cs typeface="Times New Roman" panose="02020603050405020304" pitchFamily="18" charset="0"/>
              </a:rPr>
              <a:t> night </a:t>
            </a:r>
            <a:r>
              <a:rPr lang="it-IT" dirty="0" err="1">
                <a:latin typeface="Times New Roman" panose="02020603050405020304" pitchFamily="18" charset="0"/>
                <a:cs typeface="Times New Roman" panose="02020603050405020304" pitchFamily="18" charset="0"/>
              </a:rPr>
              <a:t>but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death</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Was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needless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death</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after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all</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For </a:t>
            </a:r>
            <a:r>
              <a:rPr lang="it-IT" dirty="0" err="1">
                <a:latin typeface="Times New Roman" panose="02020603050405020304" pitchFamily="18" charset="0"/>
                <a:cs typeface="Times New Roman" panose="02020603050405020304" pitchFamily="18" charset="0"/>
              </a:rPr>
              <a:t>England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may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keep</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faith</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For </a:t>
            </a:r>
            <a:r>
              <a:rPr lang="it-IT" dirty="0" err="1">
                <a:latin typeface="Times New Roman" panose="02020603050405020304" pitchFamily="18" charset="0"/>
                <a:cs typeface="Times New Roman" panose="02020603050405020304" pitchFamily="18" charset="0"/>
              </a:rPr>
              <a:t>all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done</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said</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We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know</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their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dream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enough</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To </a:t>
            </a:r>
            <a:r>
              <a:rPr lang="it-IT" dirty="0" err="1">
                <a:latin typeface="Times New Roman" panose="02020603050405020304" pitchFamily="18" charset="0"/>
                <a:cs typeface="Times New Roman" panose="02020603050405020304" pitchFamily="18" charset="0"/>
              </a:rPr>
              <a:t>know</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dreamed</a:t>
            </a:r>
            <a:r>
              <a:rPr lang="it-IT" dirty="0">
                <a:latin typeface="Times New Roman" panose="02020603050405020304" pitchFamily="18" charset="0"/>
                <a:cs typeface="Times New Roman" panose="02020603050405020304" pitchFamily="18" charset="0"/>
              </a:rPr>
              <a:t> and are dead.</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And </a:t>
            </a:r>
            <a:r>
              <a:rPr lang="it-IT" dirty="0" err="1">
                <a:latin typeface="Times New Roman" panose="02020603050405020304" pitchFamily="18" charset="0"/>
                <a:cs typeface="Times New Roman" panose="02020603050405020304" pitchFamily="18" charset="0"/>
              </a:rPr>
              <a:t>what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if</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excess</a:t>
            </a:r>
            <a:r>
              <a:rPr lang="it-IT" dirty="0">
                <a:latin typeface="Times New Roman" panose="02020603050405020304" pitchFamily="18" charset="0"/>
                <a:cs typeface="Times New Roman" panose="02020603050405020304" pitchFamily="18" charset="0"/>
              </a:rPr>
              <a:t> of love</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Bewildered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till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died</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I </a:t>
            </a:r>
            <a:r>
              <a:rPr lang="it-IT" dirty="0" err="1">
                <a:latin typeface="Times New Roman" panose="02020603050405020304" pitchFamily="18" charset="0"/>
                <a:cs typeface="Times New Roman" panose="02020603050405020304" pitchFamily="18" charset="0"/>
              </a:rPr>
              <a:t>write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it</a:t>
            </a:r>
            <a:r>
              <a:rPr lang="it-IT" dirty="0">
                <a:latin typeface="Times New Roman" panose="02020603050405020304" pitchFamily="18" charset="0"/>
                <a:cs typeface="Times New Roman" panose="02020603050405020304" pitchFamily="18" charset="0"/>
              </a:rPr>
              <a:t> out in a verse --</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MacDonagh</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MacBride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And </a:t>
            </a:r>
            <a:r>
              <a:rPr lang="it-IT" dirty="0" err="1">
                <a:latin typeface="Times New Roman" panose="02020603050405020304" pitchFamily="18" charset="0"/>
                <a:cs typeface="Times New Roman" panose="02020603050405020304" pitchFamily="18" charset="0"/>
              </a:rPr>
              <a:t>Connolly</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Pearse</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Now</a:t>
            </a:r>
            <a:r>
              <a:rPr lang="it-IT" dirty="0">
                <a:latin typeface="Times New Roman" panose="02020603050405020304" pitchFamily="18" charset="0"/>
                <a:cs typeface="Times New Roman" panose="02020603050405020304" pitchFamily="18" charset="0"/>
              </a:rPr>
              <a:t> and in time to be,</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Wherever</a:t>
            </a:r>
            <a:r>
              <a:rPr lang="it-IT" dirty="0">
                <a:latin typeface="Times New Roman" panose="02020603050405020304" pitchFamily="18" charset="0"/>
                <a:cs typeface="Times New Roman" panose="02020603050405020304" pitchFamily="18" charset="0"/>
              </a:rPr>
              <a:t> green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worn</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Are </a:t>
            </a:r>
            <a:r>
              <a:rPr lang="it-IT" dirty="0" err="1">
                <a:latin typeface="Times New Roman" panose="02020603050405020304" pitchFamily="18" charset="0"/>
                <a:cs typeface="Times New Roman" panose="02020603050405020304" pitchFamily="18" charset="0"/>
              </a:rPr>
              <a:t>changed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changed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utterly</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 </a:t>
            </a:r>
            <a:r>
              <a:rPr lang="it-IT" dirty="0" err="1">
                <a:latin typeface="Times New Roman" panose="02020603050405020304" pitchFamily="18" charset="0"/>
                <a:cs typeface="Times New Roman" panose="02020603050405020304" pitchFamily="18" charset="0"/>
              </a:rPr>
              <a:t>terrible</a:t>
            </a:r>
            <a:r>
              <a:rPr lang="it-IT" dirty="0">
                <a:latin typeface="Times New Roman" panose="02020603050405020304" pitchFamily="18" charset="0"/>
                <a:cs typeface="Times New Roman" panose="02020603050405020304" pitchFamily="18" charset="0"/>
              </a:rPr>
              <a:t> beauty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born</a:t>
            </a:r>
            <a:r>
              <a:rPr lang="it-IT" dirty="0">
                <a:latin typeface="Times New Roman" panose="02020603050405020304" pitchFamily="18" charset="0"/>
                <a:cs typeface="Times New Roman" panose="02020603050405020304" pitchFamily="18" charset="0"/>
              </a:rPr>
              <a:t>.</a:t>
            </a:r>
          </a:p>
        </p:txBody>
      </p:sp>
      <p:sp>
        <p:nvSpPr>
          <p:cNvPr id="4" name="Segnaposto contenuto 3">
            <a:extLst>
              <a:ext uri="{FF2B5EF4-FFF2-40B4-BE49-F238E27FC236}">
                <a16:creationId xmlns:a16="http://schemas.microsoft.com/office/drawing/2014/main" id="{EC12330F-7253-A140-8D82-9864275FCFC7}"/>
              </a:ext>
            </a:extLst>
          </p:cNvPr>
          <p:cNvSpPr>
            <a:spLocks noGrp="1"/>
          </p:cNvSpPr>
          <p:nvPr>
            <p:ph sz="half" idx="2"/>
          </p:nvPr>
        </p:nvSpPr>
        <p:spPr/>
        <p:txBody>
          <a:bodyPr>
            <a:normAutofit fontScale="55000" lnSpcReduction="20000"/>
          </a:bodyPr>
          <a:lstStyle/>
          <a:p>
            <a:r>
              <a:rPr lang="it-IT" dirty="0">
                <a:latin typeface="Times New Roman" panose="02020603050405020304" pitchFamily="18" charset="0"/>
                <a:cs typeface="Times New Roman" panose="02020603050405020304" pitchFamily="18" charset="0"/>
              </a:rPr>
              <a:t>La troppo lunga rinuncia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rende di pietra il cuore.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Oh, quando sarà abbastanza?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Sarà il cielo a decidere,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 noi compete solo mormorarne i nomi</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come una madre che nomina il suo bimbo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quando alla fine il sonno si è posato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su quelle membra or ora senza freno.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Cos'è se non la notte che precipita?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No, non la notte è questa, ma la morte;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e fu una morte inutile, alla fine?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L'Inghilterra può forse tener fede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alla parola data, in ogni caso;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noi conosciamo i loro sogni;</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basta sapere se sognarono e son morti;</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che importa se fu un eccesso d'amore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 sconvolgerli fino alla morte?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Ecco, lo scrivo in versi -</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Mac </a:t>
            </a:r>
            <a:r>
              <a:rPr lang="it-IT" dirty="0" err="1">
                <a:latin typeface="Times New Roman" panose="02020603050405020304" pitchFamily="18" charset="0"/>
                <a:cs typeface="Times New Roman" panose="02020603050405020304" pitchFamily="18" charset="0"/>
              </a:rPr>
              <a:t>Donagh</a:t>
            </a:r>
            <a:r>
              <a:rPr lang="it-IT" dirty="0">
                <a:latin typeface="Times New Roman" panose="02020603050405020304" pitchFamily="18" charset="0"/>
                <a:cs typeface="Times New Roman" panose="02020603050405020304" pitchFamily="18" charset="0"/>
              </a:rPr>
              <a:t> e Mac Bride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con </a:t>
            </a:r>
            <a:r>
              <a:rPr lang="it-IT" dirty="0" err="1">
                <a:latin typeface="Times New Roman" panose="02020603050405020304" pitchFamily="18" charset="0"/>
                <a:cs typeface="Times New Roman" panose="02020603050405020304" pitchFamily="18" charset="0"/>
              </a:rPr>
              <a:t>Connolly</a:t>
            </a:r>
            <a:r>
              <a:rPr lang="it-IT" dirty="0">
                <a:latin typeface="Times New Roman" panose="02020603050405020304" pitchFamily="18" charset="0"/>
                <a:cs typeface="Times New Roman" panose="02020603050405020304" pitchFamily="18" charset="0"/>
              </a:rPr>
              <a:t> e </a:t>
            </a:r>
            <a:r>
              <a:rPr lang="it-IT" dirty="0" err="1">
                <a:latin typeface="Times New Roman" panose="02020603050405020304" pitchFamily="18" charset="0"/>
                <a:cs typeface="Times New Roman" panose="02020603050405020304" pitchFamily="18" charset="0"/>
              </a:rPr>
              <a:t>Pearse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ora e nei tempi che verranno,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in ogni luogo in cui si indossi il verde,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sono mutati, mutati interamente: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una terribile bellezza è nata.</a:t>
            </a:r>
          </a:p>
        </p:txBody>
      </p:sp>
    </p:spTree>
    <p:extLst>
      <p:ext uri="{BB962C8B-B14F-4D97-AF65-F5344CB8AC3E}">
        <p14:creationId xmlns:p14="http://schemas.microsoft.com/office/powerpoint/2010/main" val="978691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9C14E3-7092-2E4F-AFBC-8C134B4C2F8C}"/>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Trattato, guerra civile, </a:t>
            </a:r>
            <a:r>
              <a:rPr lang="it-IT" i="1" dirty="0" err="1">
                <a:latin typeface="Times New Roman" panose="02020603050405020304" pitchFamily="18" charset="0"/>
                <a:cs typeface="Times New Roman" panose="02020603050405020304" pitchFamily="18" charset="0"/>
              </a:rPr>
              <a:t>partition</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e futuro incerto</a:t>
            </a:r>
          </a:p>
        </p:txBody>
      </p:sp>
      <p:sp>
        <p:nvSpPr>
          <p:cNvPr id="3" name="Segnaposto contenuto 2">
            <a:extLst>
              <a:ext uri="{FF2B5EF4-FFF2-40B4-BE49-F238E27FC236}">
                <a16:creationId xmlns:a16="http://schemas.microsoft.com/office/drawing/2014/main" id="{6E1DDB11-9187-4043-AB2A-D09E03BC6F87}"/>
              </a:ext>
            </a:extLst>
          </p:cNvPr>
          <p:cNvSpPr>
            <a:spLocks noGrp="1"/>
          </p:cNvSpPr>
          <p:nvPr>
            <p:ph sz="half" idx="1"/>
          </p:nvPr>
        </p:nvSpPr>
        <p:spPr/>
        <p:txBody>
          <a:bodyPr>
            <a:normAutofit fontScale="55000" lnSpcReduction="20000"/>
          </a:bodyPr>
          <a:lstStyle/>
          <a:p>
            <a:r>
              <a:rPr lang="it-IT" dirty="0">
                <a:latin typeface="Times New Roman" panose="02020603050405020304" pitchFamily="18" charset="0"/>
                <a:cs typeface="Times New Roman" panose="02020603050405020304" pitchFamily="18" charset="0"/>
              </a:rPr>
              <a:t>Il 6 dicembre 1921, i negoziatori repubblicani firmarono un trattato abbastanza ipocrita. Gli inglesi riconoscevano la sovranità dello Stato libero su tutta l’isola, ma esigevano la creazione al Nord di un mini Stato transitorio composto da sei contee, a maggioranza protestante, al quale sarebbe stato concesso il diritto di scegliere se rimanere o no membro del Regno Unito. Evidentemente, dal 1922, questo diritto verrà fatto valere e verrà dichiarata la divisione dell’Irlanda, lasciando in ostaggio diverse centinaia di migliaia di cattolici nell’Ulster. Dopo essere venuto a conoscenza dei termini del trattato, il </a:t>
            </a:r>
            <a:r>
              <a:rPr lang="it-IT" dirty="0" err="1">
                <a:latin typeface="Times New Roman" panose="02020603050405020304" pitchFamily="18" charset="0"/>
                <a:cs typeface="Times New Roman" panose="02020603050405020304" pitchFamily="18" charset="0"/>
              </a:rPr>
              <a:t>Dail</a:t>
            </a:r>
            <a:r>
              <a:rPr lang="it-IT" dirty="0">
                <a:latin typeface="Times New Roman" panose="02020603050405020304" pitchFamily="18" charset="0"/>
                <a:cs typeface="Times New Roman" panose="02020603050405020304" pitchFamily="18" charset="0"/>
              </a:rPr>
              <a:t> fu preso da grande sgomento. AI momento della ratificazione del trattato, grazie a un’esigua maggioranza, il paese si trovò profondamente diviso. Una grande parte dell’IRA si era opposta al trattato. </a:t>
            </a:r>
          </a:p>
        </p:txBody>
      </p:sp>
      <p:sp>
        <p:nvSpPr>
          <p:cNvPr id="4" name="Segnaposto contenuto 3">
            <a:extLst>
              <a:ext uri="{FF2B5EF4-FFF2-40B4-BE49-F238E27FC236}">
                <a16:creationId xmlns:a16="http://schemas.microsoft.com/office/drawing/2014/main" id="{EE82DC64-1DAC-4E4F-92C3-5589AEABCEAA}"/>
              </a:ext>
            </a:extLst>
          </p:cNvPr>
          <p:cNvSpPr>
            <a:spLocks noGrp="1"/>
          </p:cNvSpPr>
          <p:nvPr>
            <p:ph sz="half" idx="2"/>
          </p:nvPr>
        </p:nvSpPr>
        <p:spPr/>
        <p:txBody>
          <a:bodyPr>
            <a:normAutofit fontScale="55000" lnSpcReduction="20000"/>
          </a:bodyPr>
          <a:lstStyle/>
          <a:p>
            <a:r>
              <a:rPr lang="it-IT" dirty="0">
                <a:latin typeface="Times New Roman" panose="02020603050405020304" pitchFamily="18" charset="0"/>
                <a:cs typeface="Times New Roman" panose="02020603050405020304" pitchFamily="18" charset="0"/>
              </a:rPr>
              <a:t>Come nelle migliori tradizioni celtiche, scoppiò una guerra civile tra i fautori e gli oppositori del trattato. Durò due anni e fece più vittime che la guerra d’indipendenza. Gli inglesi fornirono generosamente armi alle truppe dello Stato libero contro i ribelli anti-trattato. La repressione fu piuttosto brutale. Il 27 aprile 1923, De Valera chiese di deporre le armi e di continuare la lotta con altri mezzi. Da quel momento, i due “Stati” conobbero destini separati. Nel 1927 l’antico Regno Unito di Gran Bretagna e Irlanda diventerà il Regno Unito di Gran Bretagna e Irlanda del Nord. Questo nome non è cambiato. </a:t>
            </a:r>
          </a:p>
          <a:p>
            <a:r>
              <a:rPr lang="it-IT" dirty="0">
                <a:latin typeface="Times New Roman" panose="02020603050405020304" pitchFamily="18" charset="0"/>
                <a:cs typeface="Times New Roman" panose="02020603050405020304" pitchFamily="18" charset="0"/>
              </a:rPr>
              <a:t>Arrivò al potere con le elezioni del 1932 e condusse in seguito una lunga guerra economica contro il Regno Unito. AI potere fino al 1948, fece inoltre votare al </a:t>
            </a:r>
            <a:r>
              <a:rPr lang="it-IT" dirty="0" err="1">
                <a:latin typeface="Times New Roman" panose="02020603050405020304" pitchFamily="18" charset="0"/>
                <a:cs typeface="Times New Roman" panose="02020603050405020304" pitchFamily="18" charset="0"/>
              </a:rPr>
              <a:t>Dail</a:t>
            </a:r>
            <a:r>
              <a:rPr lang="it-IT" dirty="0">
                <a:latin typeface="Times New Roman" panose="02020603050405020304" pitchFamily="18" charset="0"/>
                <a:cs typeface="Times New Roman" panose="02020603050405020304" pitchFamily="18" charset="0"/>
              </a:rPr>
              <a:t>, nel 1937, la Costituzione del paese. Essa afferma, al “punto 2” che “il territorio nazionale consiste nell’isola tutta intera, nelle sue isole e nelle sue acque territoriali”, il che conferisce una legittimità costituzionale alla riunificazione del paese. </a:t>
            </a:r>
          </a:p>
        </p:txBody>
      </p:sp>
    </p:spTree>
    <p:extLst>
      <p:ext uri="{BB962C8B-B14F-4D97-AF65-F5344CB8AC3E}">
        <p14:creationId xmlns:p14="http://schemas.microsoft.com/office/powerpoint/2010/main" val="257217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31C28A5-4AD5-1448-9005-144DB1F196A5}"/>
              </a:ext>
            </a:extLst>
          </p:cNvPr>
          <p:cNvSpPr>
            <a:spLocks noGrp="1"/>
          </p:cNvSpPr>
          <p:nvPr>
            <p:ph type="title"/>
          </p:nvPr>
        </p:nvSpPr>
        <p:spPr/>
        <p:txBody>
          <a:bodyPr/>
          <a:lstStyle/>
          <a:p>
            <a:r>
              <a:rPr lang="it-IT" dirty="0"/>
              <a:t> S</a:t>
            </a:r>
            <a:r>
              <a:rPr lang="it-IT" dirty="0">
                <a:latin typeface="Times New Roman" panose="02020603050405020304" pitchFamily="18" charset="0"/>
                <a:cs typeface="Times New Roman" panose="02020603050405020304" pitchFamily="18" charset="0"/>
              </a:rPr>
              <a:t>eamus </a:t>
            </a:r>
            <a:r>
              <a:rPr lang="it-IT" dirty="0" err="1">
                <a:latin typeface="Times New Roman" panose="02020603050405020304" pitchFamily="18" charset="0"/>
                <a:cs typeface="Times New Roman" panose="02020603050405020304" pitchFamily="18" charset="0"/>
              </a:rPr>
              <a:t>Heaney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Digging</a:t>
            </a:r>
            <a:r>
              <a:rPr lang="it-IT" dirty="0">
                <a:latin typeface="Times New Roman" panose="02020603050405020304" pitchFamily="18" charset="0"/>
                <a:cs typeface="Times New Roman" panose="02020603050405020304" pitchFamily="18" charset="0"/>
              </a:rPr>
              <a:t>’, in </a:t>
            </a:r>
            <a:r>
              <a:rPr lang="it-IT" i="1" dirty="0">
                <a:latin typeface="Times New Roman" panose="02020603050405020304" pitchFamily="18" charset="0"/>
                <a:cs typeface="Times New Roman" panose="02020603050405020304" pitchFamily="18" charset="0"/>
              </a:rPr>
              <a:t>Death of a </a:t>
            </a:r>
            <a:r>
              <a:rPr lang="it-IT" i="1" dirty="0" err="1">
                <a:latin typeface="Times New Roman" panose="02020603050405020304" pitchFamily="18" charset="0"/>
                <a:cs typeface="Times New Roman" panose="02020603050405020304" pitchFamily="18" charset="0"/>
              </a:rPr>
              <a:t>Naturalist</a:t>
            </a:r>
            <a:r>
              <a:rPr lang="it-IT" dirty="0">
                <a:latin typeface="Times New Roman" panose="02020603050405020304" pitchFamily="18" charset="0"/>
                <a:cs typeface="Times New Roman" panose="02020603050405020304" pitchFamily="18" charset="0"/>
              </a:rPr>
              <a:t>, 1966</a:t>
            </a:r>
          </a:p>
        </p:txBody>
      </p:sp>
      <p:sp>
        <p:nvSpPr>
          <p:cNvPr id="5" name="Segnaposto contenuto 4">
            <a:extLst>
              <a:ext uri="{FF2B5EF4-FFF2-40B4-BE49-F238E27FC236}">
                <a16:creationId xmlns:a16="http://schemas.microsoft.com/office/drawing/2014/main" id="{1713D8A8-6B64-6D45-BBCF-0B2721556D71}"/>
              </a:ext>
            </a:extLst>
          </p:cNvPr>
          <p:cNvSpPr>
            <a:spLocks noGrp="1"/>
          </p:cNvSpPr>
          <p:nvPr>
            <p:ph sz="half" idx="1"/>
          </p:nvPr>
        </p:nvSpPr>
        <p:spPr/>
        <p:txBody>
          <a:bodyPr>
            <a:normAutofit fontScale="70000" lnSpcReduction="20000"/>
          </a:bodyPr>
          <a:lstStyle/>
          <a:p>
            <a:pPr marL="0" indent="0">
              <a:buNone/>
            </a:pPr>
            <a:r>
              <a:rPr lang="it-IT" dirty="0" err="1">
                <a:latin typeface="Times New Roman" panose="02020603050405020304" pitchFamily="18" charset="0"/>
                <a:cs typeface="Times New Roman" panose="02020603050405020304" pitchFamily="18" charset="0"/>
              </a:rPr>
              <a:t>Between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my</a:t>
            </a:r>
            <a:r>
              <a:rPr lang="it-IT" dirty="0">
                <a:latin typeface="Times New Roman" panose="02020603050405020304" pitchFamily="18" charset="0"/>
                <a:cs typeface="Times New Roman" panose="02020603050405020304" pitchFamily="18" charset="0"/>
              </a:rPr>
              <a:t> finger and </a:t>
            </a:r>
            <a:r>
              <a:rPr lang="it-IT" dirty="0" err="1">
                <a:latin typeface="Times New Roman" panose="02020603050405020304" pitchFamily="18" charset="0"/>
                <a:cs typeface="Times New Roman" panose="02020603050405020304" pitchFamily="18" charset="0"/>
              </a:rPr>
              <a:t>my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thumb</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The </a:t>
            </a:r>
            <a:r>
              <a:rPr lang="it-IT" dirty="0" err="1">
                <a:latin typeface="Times New Roman" panose="02020603050405020304" pitchFamily="18" charset="0"/>
                <a:cs typeface="Times New Roman" panose="02020603050405020304" pitchFamily="18" charset="0"/>
              </a:rPr>
              <a:t>squat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rests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snug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as</a:t>
            </a:r>
            <a:r>
              <a:rPr lang="it-IT" dirty="0">
                <a:latin typeface="Times New Roman" panose="02020603050405020304" pitchFamily="18" charset="0"/>
                <a:cs typeface="Times New Roman" panose="02020603050405020304" pitchFamily="18" charset="0"/>
              </a:rPr>
              <a:t> a </a:t>
            </a:r>
            <a:r>
              <a:rPr lang="it-IT" dirty="0" err="1">
                <a:latin typeface="Times New Roman" panose="02020603050405020304" pitchFamily="18" charset="0"/>
                <a:cs typeface="Times New Roman" panose="02020603050405020304" pitchFamily="18" charset="0"/>
              </a:rPr>
              <a:t>gun</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Under </a:t>
            </a:r>
            <a:r>
              <a:rPr lang="it-IT" dirty="0" err="1">
                <a:latin typeface="Times New Roman" panose="02020603050405020304" pitchFamily="18" charset="0"/>
                <a:cs typeface="Times New Roman" panose="02020603050405020304" pitchFamily="18" charset="0"/>
              </a:rPr>
              <a:t>my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window</a:t>
            </a:r>
            <a:r>
              <a:rPr lang="it-IT" dirty="0">
                <a:latin typeface="Times New Roman" panose="02020603050405020304" pitchFamily="18" charset="0"/>
                <a:cs typeface="Times New Roman" panose="02020603050405020304" pitchFamily="18" charset="0"/>
              </a:rPr>
              <a:t>, a </a:t>
            </a:r>
            <a:r>
              <a:rPr lang="it-IT" dirty="0" err="1">
                <a:latin typeface="Times New Roman" panose="02020603050405020304" pitchFamily="18" charset="0"/>
                <a:cs typeface="Times New Roman" panose="02020603050405020304" pitchFamily="18" charset="0"/>
              </a:rPr>
              <a:t>clean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rasping</a:t>
            </a:r>
            <a:r>
              <a:rPr lang="it-IT" dirty="0">
                <a:latin typeface="Times New Roman" panose="02020603050405020304" pitchFamily="18" charset="0"/>
                <a:cs typeface="Times New Roman" panose="02020603050405020304" pitchFamily="18" charset="0"/>
              </a:rPr>
              <a:t> sound</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When</a:t>
            </a:r>
            <a:r>
              <a:rPr lang="it-IT" dirty="0">
                <a:latin typeface="Times New Roman" panose="02020603050405020304" pitchFamily="18" charset="0"/>
                <a:cs typeface="Times New Roman" panose="02020603050405020304" pitchFamily="18" charset="0"/>
              </a:rPr>
              <a:t> the spade </a:t>
            </a:r>
            <a:r>
              <a:rPr lang="it-IT" dirty="0" err="1">
                <a:latin typeface="Times New Roman" panose="02020603050405020304" pitchFamily="18" charset="0"/>
                <a:cs typeface="Times New Roman" panose="02020603050405020304" pitchFamily="18" charset="0"/>
              </a:rPr>
              <a:t>sinks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into</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gravelly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ground</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My </a:t>
            </a:r>
            <a:r>
              <a:rPr lang="it-IT" dirty="0" err="1">
                <a:latin typeface="Times New Roman" panose="02020603050405020304" pitchFamily="18" charset="0"/>
                <a:cs typeface="Times New Roman" panose="02020603050405020304" pitchFamily="18" charset="0"/>
              </a:rPr>
              <a:t>father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digging</a:t>
            </a:r>
            <a:r>
              <a:rPr lang="it-IT" dirty="0">
                <a:latin typeface="Times New Roman" panose="02020603050405020304" pitchFamily="18" charset="0"/>
                <a:cs typeface="Times New Roman" panose="02020603050405020304" pitchFamily="18" charset="0"/>
              </a:rPr>
              <a:t>. I look down</a:t>
            </a:r>
          </a:p>
          <a:p>
            <a:pPr marL="0" indent="0">
              <a:buNone/>
            </a:pPr>
            <a:r>
              <a:rPr lang="it-IT" dirty="0" err="1">
                <a:latin typeface="Times New Roman" panose="02020603050405020304" pitchFamily="18" charset="0"/>
                <a:cs typeface="Times New Roman" panose="02020603050405020304" pitchFamily="18" charset="0"/>
              </a:rPr>
              <a:t>Till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straining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rump</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among</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flowerbeds</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Bends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low</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comes</a:t>
            </a:r>
            <a:r>
              <a:rPr lang="it-IT" dirty="0">
                <a:latin typeface="Times New Roman" panose="02020603050405020304" pitchFamily="18" charset="0"/>
                <a:cs typeface="Times New Roman" panose="02020603050405020304" pitchFamily="18" charset="0"/>
              </a:rPr>
              <a:t> up </a:t>
            </a:r>
            <a:r>
              <a:rPr lang="it-IT" dirty="0" err="1">
                <a:latin typeface="Times New Roman" panose="02020603050405020304" pitchFamily="18" charset="0"/>
                <a:cs typeface="Times New Roman" panose="02020603050405020304" pitchFamily="18" charset="0"/>
              </a:rPr>
              <a:t>twenty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years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away</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Stooping</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rhythm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through</a:t>
            </a:r>
            <a:r>
              <a:rPr lang="it-IT" dirty="0">
                <a:latin typeface="Times New Roman" panose="02020603050405020304" pitchFamily="18" charset="0"/>
                <a:cs typeface="Times New Roman" panose="02020603050405020304" pitchFamily="18" charset="0"/>
              </a:rPr>
              <a:t> potato </a:t>
            </a:r>
            <a:r>
              <a:rPr lang="it-IT" dirty="0" err="1">
                <a:latin typeface="Times New Roman" panose="02020603050405020304" pitchFamily="18" charset="0"/>
                <a:cs typeface="Times New Roman" panose="02020603050405020304" pitchFamily="18" charset="0"/>
              </a:rPr>
              <a:t>drills</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Where</a:t>
            </a:r>
            <a:r>
              <a:rPr lang="it-IT" dirty="0">
                <a:latin typeface="Times New Roman" panose="02020603050405020304" pitchFamily="18" charset="0"/>
                <a:cs typeface="Times New Roman" panose="02020603050405020304" pitchFamily="18" charset="0"/>
              </a:rPr>
              <a:t> he </a:t>
            </a:r>
            <a:r>
              <a:rPr lang="it-IT" dirty="0" err="1">
                <a:latin typeface="Times New Roman" panose="02020603050405020304" pitchFamily="18" charset="0"/>
                <a:cs typeface="Times New Roman" panose="02020603050405020304" pitchFamily="18" charset="0"/>
              </a:rPr>
              <a:t>was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digging</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The </a:t>
            </a:r>
            <a:r>
              <a:rPr lang="it-IT" dirty="0" err="1">
                <a:latin typeface="Times New Roman" panose="02020603050405020304" pitchFamily="18" charset="0"/>
                <a:cs typeface="Times New Roman" panose="02020603050405020304" pitchFamily="18" charset="0"/>
              </a:rPr>
              <a:t>coarse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boot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nestled</a:t>
            </a:r>
            <a:r>
              <a:rPr lang="it-IT" dirty="0">
                <a:latin typeface="Times New Roman" panose="02020603050405020304" pitchFamily="18" charset="0"/>
                <a:cs typeface="Times New Roman" panose="02020603050405020304" pitchFamily="18" charset="0"/>
              </a:rPr>
              <a:t> on the </a:t>
            </a:r>
            <a:r>
              <a:rPr lang="it-IT" dirty="0" err="1">
                <a:latin typeface="Times New Roman" panose="02020603050405020304" pitchFamily="18" charset="0"/>
                <a:cs typeface="Times New Roman" panose="02020603050405020304" pitchFamily="18" charset="0"/>
              </a:rPr>
              <a:t>lug</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shaft</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Against</a:t>
            </a:r>
            <a:r>
              <a:rPr lang="it-IT" dirty="0">
                <a:latin typeface="Times New Roman" panose="02020603050405020304" pitchFamily="18" charset="0"/>
                <a:cs typeface="Times New Roman" panose="02020603050405020304" pitchFamily="18" charset="0"/>
              </a:rPr>
              <a:t> the inside </a:t>
            </a:r>
            <a:r>
              <a:rPr lang="it-IT" dirty="0" err="1">
                <a:latin typeface="Times New Roman" panose="02020603050405020304" pitchFamily="18" charset="0"/>
                <a:cs typeface="Times New Roman" panose="02020603050405020304" pitchFamily="18" charset="0"/>
              </a:rPr>
              <a:t>knee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levered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firmly</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He </a:t>
            </a:r>
            <a:r>
              <a:rPr lang="it-IT" dirty="0" err="1">
                <a:latin typeface="Times New Roman" panose="02020603050405020304" pitchFamily="18" charset="0"/>
                <a:cs typeface="Times New Roman" panose="02020603050405020304" pitchFamily="18" charset="0"/>
              </a:rPr>
              <a:t>rooted</a:t>
            </a:r>
            <a:r>
              <a:rPr lang="it-IT" dirty="0">
                <a:latin typeface="Times New Roman" panose="02020603050405020304" pitchFamily="18" charset="0"/>
                <a:cs typeface="Times New Roman" panose="02020603050405020304" pitchFamily="18" charset="0"/>
              </a:rPr>
              <a:t> out </a:t>
            </a:r>
            <a:r>
              <a:rPr lang="it-IT" dirty="0" err="1">
                <a:latin typeface="Times New Roman" panose="02020603050405020304" pitchFamily="18" charset="0"/>
                <a:cs typeface="Times New Roman" panose="02020603050405020304" pitchFamily="18" charset="0"/>
              </a:rPr>
              <a:t>tall</a:t>
            </a:r>
            <a:r>
              <a:rPr lang="it-IT" dirty="0">
                <a:latin typeface="Times New Roman" panose="02020603050405020304" pitchFamily="18" charset="0"/>
                <a:cs typeface="Times New Roman" panose="02020603050405020304" pitchFamily="18" charset="0"/>
              </a:rPr>
              <a:t> tops, </a:t>
            </a:r>
            <a:r>
              <a:rPr lang="it-IT" dirty="0" err="1">
                <a:latin typeface="Times New Roman" panose="02020603050405020304" pitchFamily="18" charset="0"/>
                <a:cs typeface="Times New Roman" panose="02020603050405020304" pitchFamily="18" charset="0"/>
              </a:rPr>
              <a:t>buried</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bright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edge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deep</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To </a:t>
            </a:r>
            <a:r>
              <a:rPr lang="it-IT" dirty="0" err="1">
                <a:latin typeface="Times New Roman" panose="02020603050405020304" pitchFamily="18" charset="0"/>
                <a:cs typeface="Times New Roman" panose="02020603050405020304" pitchFamily="18" charset="0"/>
              </a:rPr>
              <a:t>scatter</a:t>
            </a:r>
            <a:r>
              <a:rPr lang="it-IT" dirty="0">
                <a:latin typeface="Times New Roman" panose="02020603050405020304" pitchFamily="18" charset="0"/>
                <a:cs typeface="Times New Roman" panose="02020603050405020304" pitchFamily="18" charset="0"/>
              </a:rPr>
              <a:t> new </a:t>
            </a:r>
            <a:r>
              <a:rPr lang="it-IT" dirty="0" err="1">
                <a:latin typeface="Times New Roman" panose="02020603050405020304" pitchFamily="18" charset="0"/>
                <a:cs typeface="Times New Roman" panose="02020603050405020304" pitchFamily="18" charset="0"/>
              </a:rPr>
              <a:t>potatoes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picked</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Loving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their</a:t>
            </a:r>
            <a:r>
              <a:rPr lang="it-IT" dirty="0">
                <a:latin typeface="Times New Roman" panose="02020603050405020304" pitchFamily="18" charset="0"/>
                <a:cs typeface="Times New Roman" panose="02020603050405020304" pitchFamily="18" charset="0"/>
              </a:rPr>
              <a:t> cool </a:t>
            </a:r>
            <a:r>
              <a:rPr lang="it-IT" dirty="0" err="1">
                <a:latin typeface="Times New Roman" panose="02020603050405020304" pitchFamily="18" charset="0"/>
                <a:cs typeface="Times New Roman" panose="02020603050405020304" pitchFamily="18" charset="0"/>
              </a:rPr>
              <a:t>hardness</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our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hands</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By </a:t>
            </a:r>
            <a:r>
              <a:rPr lang="it-IT" dirty="0" err="1">
                <a:latin typeface="Times New Roman" panose="02020603050405020304" pitchFamily="18" charset="0"/>
                <a:cs typeface="Times New Roman" panose="02020603050405020304" pitchFamily="18" charset="0"/>
              </a:rPr>
              <a:t>God</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old</a:t>
            </a:r>
            <a:r>
              <a:rPr lang="it-IT" dirty="0">
                <a:latin typeface="Times New Roman" panose="02020603050405020304" pitchFamily="18" charset="0"/>
                <a:cs typeface="Times New Roman" panose="02020603050405020304" pitchFamily="18" charset="0"/>
              </a:rPr>
              <a:t> man </a:t>
            </a:r>
            <a:r>
              <a:rPr lang="it-IT" dirty="0" err="1">
                <a:latin typeface="Times New Roman" panose="02020603050405020304" pitchFamily="18" charset="0"/>
                <a:cs typeface="Times New Roman" panose="02020603050405020304" pitchFamily="18" charset="0"/>
              </a:rPr>
              <a:t>could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handle</a:t>
            </a:r>
            <a:r>
              <a:rPr lang="it-IT" dirty="0">
                <a:latin typeface="Times New Roman" panose="02020603050405020304" pitchFamily="18" charset="0"/>
                <a:cs typeface="Times New Roman" panose="02020603050405020304" pitchFamily="18" charset="0"/>
              </a:rPr>
              <a:t> a spade.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Just </a:t>
            </a:r>
            <a:r>
              <a:rPr lang="it-IT" dirty="0" err="1">
                <a:latin typeface="Times New Roman" panose="02020603050405020304" pitchFamily="18" charset="0"/>
                <a:cs typeface="Times New Roman" panose="02020603050405020304" pitchFamily="18" charset="0"/>
              </a:rPr>
              <a:t>like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old</a:t>
            </a:r>
            <a:r>
              <a:rPr lang="it-IT" dirty="0">
                <a:latin typeface="Times New Roman" panose="02020603050405020304" pitchFamily="18" charset="0"/>
                <a:cs typeface="Times New Roman" panose="02020603050405020304" pitchFamily="18" charset="0"/>
              </a:rPr>
              <a:t> man.</a:t>
            </a:r>
          </a:p>
          <a:p>
            <a:endParaRPr lang="it-IT" dirty="0"/>
          </a:p>
        </p:txBody>
      </p:sp>
      <p:sp>
        <p:nvSpPr>
          <p:cNvPr id="6" name="Segnaposto contenuto 5">
            <a:extLst>
              <a:ext uri="{FF2B5EF4-FFF2-40B4-BE49-F238E27FC236}">
                <a16:creationId xmlns:a16="http://schemas.microsoft.com/office/drawing/2014/main" id="{ECAB5C3B-EABB-374C-87A7-1C5B344FE0B2}"/>
              </a:ext>
            </a:extLst>
          </p:cNvPr>
          <p:cNvSpPr>
            <a:spLocks noGrp="1"/>
          </p:cNvSpPr>
          <p:nvPr>
            <p:ph sz="half" idx="2"/>
          </p:nvPr>
        </p:nvSpPr>
        <p:spPr/>
        <p:txBody>
          <a:bodyPr>
            <a:normAutofit fontScale="70000" lnSpcReduction="20000"/>
          </a:bodyPr>
          <a:lstStyle/>
          <a:p>
            <a:pPr marL="0" indent="0">
              <a:buNone/>
            </a:pPr>
            <a:r>
              <a:rPr lang="it-IT" dirty="0">
                <a:latin typeface="Times New Roman" panose="02020603050405020304" pitchFamily="18" charset="0"/>
                <a:cs typeface="Times New Roman" panose="02020603050405020304" pitchFamily="18" charset="0"/>
              </a:rPr>
              <a:t>My </a:t>
            </a:r>
            <a:r>
              <a:rPr lang="it-IT" dirty="0" err="1">
                <a:latin typeface="Times New Roman" panose="02020603050405020304" pitchFamily="18" charset="0"/>
                <a:cs typeface="Times New Roman" panose="02020603050405020304" pitchFamily="18" charset="0"/>
              </a:rPr>
              <a:t>grandfather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cut</a:t>
            </a:r>
            <a:r>
              <a:rPr lang="it-IT" dirty="0">
                <a:latin typeface="Times New Roman" panose="02020603050405020304" pitchFamily="18" charset="0"/>
                <a:cs typeface="Times New Roman" panose="02020603050405020304" pitchFamily="18" charset="0"/>
              </a:rPr>
              <a:t> more turf in a </a:t>
            </a:r>
            <a:r>
              <a:rPr lang="it-IT" dirty="0" err="1">
                <a:latin typeface="Times New Roman" panose="02020603050405020304" pitchFamily="18" charset="0"/>
                <a:cs typeface="Times New Roman" panose="02020603050405020304" pitchFamily="18" charset="0"/>
              </a:rPr>
              <a:t>day</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Than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any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other</a:t>
            </a:r>
            <a:r>
              <a:rPr lang="it-IT" dirty="0">
                <a:latin typeface="Times New Roman" panose="02020603050405020304" pitchFamily="18" charset="0"/>
                <a:cs typeface="Times New Roman" panose="02020603050405020304" pitchFamily="18" charset="0"/>
              </a:rPr>
              <a:t> man on </a:t>
            </a:r>
            <a:r>
              <a:rPr lang="it-IT" dirty="0" err="1">
                <a:latin typeface="Times New Roman" panose="02020603050405020304" pitchFamily="18" charset="0"/>
                <a:cs typeface="Times New Roman" panose="02020603050405020304" pitchFamily="18" charset="0"/>
              </a:rPr>
              <a:t>Toner’s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bog</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Once I </a:t>
            </a:r>
            <a:r>
              <a:rPr lang="it-IT" dirty="0" err="1">
                <a:latin typeface="Times New Roman" panose="02020603050405020304" pitchFamily="18" charset="0"/>
                <a:cs typeface="Times New Roman" panose="02020603050405020304" pitchFamily="18" charset="0"/>
              </a:rPr>
              <a:t>carried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him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milk</a:t>
            </a:r>
            <a:r>
              <a:rPr lang="it-IT" dirty="0">
                <a:latin typeface="Times New Roman" panose="02020603050405020304" pitchFamily="18" charset="0"/>
                <a:cs typeface="Times New Roman" panose="02020603050405020304" pitchFamily="18" charset="0"/>
              </a:rPr>
              <a:t> in a </a:t>
            </a:r>
            <a:r>
              <a:rPr lang="it-IT" dirty="0" err="1">
                <a:latin typeface="Times New Roman" panose="02020603050405020304" pitchFamily="18" charset="0"/>
                <a:cs typeface="Times New Roman" panose="02020603050405020304" pitchFamily="18" charset="0"/>
              </a:rPr>
              <a:t>bottle</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Corked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sloppily</a:t>
            </a:r>
            <a:r>
              <a:rPr lang="it-IT" dirty="0">
                <a:latin typeface="Times New Roman" panose="02020603050405020304" pitchFamily="18" charset="0"/>
                <a:cs typeface="Times New Roman" panose="02020603050405020304" pitchFamily="18" charset="0"/>
              </a:rPr>
              <a:t> with </a:t>
            </a:r>
            <a:r>
              <a:rPr lang="it-IT" dirty="0" err="1">
                <a:latin typeface="Times New Roman" panose="02020603050405020304" pitchFamily="18" charset="0"/>
                <a:cs typeface="Times New Roman" panose="02020603050405020304" pitchFamily="18" charset="0"/>
              </a:rPr>
              <a:t>paper</a:t>
            </a:r>
            <a:r>
              <a:rPr lang="it-IT" dirty="0">
                <a:latin typeface="Times New Roman" panose="02020603050405020304" pitchFamily="18" charset="0"/>
                <a:cs typeface="Times New Roman" panose="02020603050405020304" pitchFamily="18" charset="0"/>
              </a:rPr>
              <a:t>. He </a:t>
            </a:r>
            <a:r>
              <a:rPr lang="it-IT" dirty="0" err="1">
                <a:latin typeface="Times New Roman" panose="02020603050405020304" pitchFamily="18" charset="0"/>
                <a:cs typeface="Times New Roman" panose="02020603050405020304" pitchFamily="18" charset="0"/>
              </a:rPr>
              <a:t>straightened</a:t>
            </a:r>
            <a:r>
              <a:rPr lang="it-IT" dirty="0">
                <a:latin typeface="Times New Roman" panose="02020603050405020304" pitchFamily="18" charset="0"/>
                <a:cs typeface="Times New Roman" panose="02020603050405020304" pitchFamily="18" charset="0"/>
              </a:rPr>
              <a:t> up</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To drink </a:t>
            </a:r>
            <a:r>
              <a:rPr lang="it-IT" dirty="0" err="1">
                <a:latin typeface="Times New Roman" panose="02020603050405020304" pitchFamily="18" charset="0"/>
                <a:cs typeface="Times New Roman" panose="02020603050405020304" pitchFamily="18" charset="0"/>
              </a:rPr>
              <a:t>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fell</a:t>
            </a:r>
            <a:r>
              <a:rPr lang="it-IT" dirty="0">
                <a:latin typeface="Times New Roman" panose="02020603050405020304" pitchFamily="18" charset="0"/>
                <a:cs typeface="Times New Roman" panose="02020603050405020304" pitchFamily="18" charset="0"/>
              </a:rPr>
              <a:t> to right </a:t>
            </a:r>
            <a:r>
              <a:rPr lang="it-IT" dirty="0" err="1">
                <a:latin typeface="Times New Roman" panose="02020603050405020304" pitchFamily="18" charset="0"/>
                <a:cs typeface="Times New Roman" panose="02020603050405020304" pitchFamily="18" charset="0"/>
              </a:rPr>
              <a:t>away</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Nicking</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slicing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neatly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heaving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sods</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Over </a:t>
            </a:r>
            <a:r>
              <a:rPr lang="it-IT" dirty="0" err="1">
                <a:latin typeface="Times New Roman" panose="02020603050405020304" pitchFamily="18" charset="0"/>
                <a:cs typeface="Times New Roman" panose="02020603050405020304" pitchFamily="18" charset="0"/>
              </a:rPr>
              <a:t>his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shoulder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going</a:t>
            </a:r>
            <a:r>
              <a:rPr lang="it-IT" dirty="0">
                <a:latin typeface="Times New Roman" panose="02020603050405020304" pitchFamily="18" charset="0"/>
                <a:cs typeface="Times New Roman" panose="02020603050405020304" pitchFamily="18" charset="0"/>
              </a:rPr>
              <a:t> down and down</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For the </a:t>
            </a:r>
            <a:r>
              <a:rPr lang="it-IT" dirty="0" err="1">
                <a:latin typeface="Times New Roman" panose="02020603050405020304" pitchFamily="18" charset="0"/>
                <a:cs typeface="Times New Roman" panose="02020603050405020304" pitchFamily="18" charset="0"/>
              </a:rPr>
              <a:t>good</a:t>
            </a:r>
            <a:r>
              <a:rPr lang="it-IT" dirty="0">
                <a:latin typeface="Times New Roman" panose="02020603050405020304" pitchFamily="18" charset="0"/>
                <a:cs typeface="Times New Roman" panose="02020603050405020304" pitchFamily="18" charset="0"/>
              </a:rPr>
              <a:t> turf. </a:t>
            </a:r>
            <a:r>
              <a:rPr lang="it-IT" dirty="0" err="1">
                <a:latin typeface="Times New Roman" panose="02020603050405020304" pitchFamily="18" charset="0"/>
                <a:cs typeface="Times New Roman" panose="02020603050405020304" pitchFamily="18" charset="0"/>
              </a:rPr>
              <a:t>Digging</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The </a:t>
            </a:r>
            <a:r>
              <a:rPr lang="it-IT" dirty="0" err="1">
                <a:latin typeface="Times New Roman" panose="02020603050405020304" pitchFamily="18" charset="0"/>
                <a:cs typeface="Times New Roman" panose="02020603050405020304" pitchFamily="18" charset="0"/>
              </a:rPr>
              <a:t>cold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smell</a:t>
            </a:r>
            <a:r>
              <a:rPr lang="it-IT" dirty="0">
                <a:latin typeface="Times New Roman" panose="02020603050405020304" pitchFamily="18" charset="0"/>
                <a:cs typeface="Times New Roman" panose="02020603050405020304" pitchFamily="18" charset="0"/>
              </a:rPr>
              <a:t> of potato </a:t>
            </a:r>
            <a:r>
              <a:rPr lang="it-IT" dirty="0" err="1">
                <a:latin typeface="Times New Roman" panose="02020603050405020304" pitchFamily="18" charset="0"/>
                <a:cs typeface="Times New Roman" panose="02020603050405020304" pitchFamily="18" charset="0"/>
              </a:rPr>
              <a:t>mould</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squelch</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slap</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Of </a:t>
            </a:r>
            <a:r>
              <a:rPr lang="it-IT" dirty="0" err="1">
                <a:latin typeface="Times New Roman" panose="02020603050405020304" pitchFamily="18" charset="0"/>
                <a:cs typeface="Times New Roman" panose="02020603050405020304" pitchFamily="18" charset="0"/>
              </a:rPr>
              <a:t>soggy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peat</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curt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cuts</a:t>
            </a:r>
            <a:r>
              <a:rPr lang="it-IT" dirty="0">
                <a:latin typeface="Times New Roman" panose="02020603050405020304" pitchFamily="18" charset="0"/>
                <a:cs typeface="Times New Roman" panose="02020603050405020304" pitchFamily="18" charset="0"/>
              </a:rPr>
              <a:t> of an </a:t>
            </a:r>
            <a:r>
              <a:rPr lang="it-IT" dirty="0" err="1">
                <a:latin typeface="Times New Roman" panose="02020603050405020304" pitchFamily="18" charset="0"/>
                <a:cs typeface="Times New Roman" panose="02020603050405020304" pitchFamily="18" charset="0"/>
              </a:rPr>
              <a:t>edge</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Through</a:t>
            </a:r>
            <a:r>
              <a:rPr lang="it-IT" dirty="0">
                <a:latin typeface="Times New Roman" panose="02020603050405020304" pitchFamily="18" charset="0"/>
                <a:cs typeface="Times New Roman" panose="02020603050405020304" pitchFamily="18" charset="0"/>
              </a:rPr>
              <a:t> living </a:t>
            </a:r>
            <a:r>
              <a:rPr lang="it-IT" dirty="0" err="1">
                <a:latin typeface="Times New Roman" panose="02020603050405020304" pitchFamily="18" charset="0"/>
                <a:cs typeface="Times New Roman" panose="02020603050405020304" pitchFamily="18" charset="0"/>
              </a:rPr>
              <a:t>roots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awaken</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my</a:t>
            </a:r>
            <a:r>
              <a:rPr lang="it-IT" dirty="0">
                <a:latin typeface="Times New Roman" panose="02020603050405020304" pitchFamily="18" charset="0"/>
                <a:cs typeface="Times New Roman" panose="02020603050405020304" pitchFamily="18" charset="0"/>
              </a:rPr>
              <a:t> head.</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But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I’ve</a:t>
            </a:r>
            <a:r>
              <a:rPr lang="it-IT" dirty="0">
                <a:latin typeface="Times New Roman" panose="02020603050405020304" pitchFamily="18" charset="0"/>
                <a:cs typeface="Times New Roman" panose="02020603050405020304" pitchFamily="18" charset="0"/>
              </a:rPr>
              <a:t> no spade to </a:t>
            </a:r>
            <a:r>
              <a:rPr lang="it-IT" dirty="0" err="1">
                <a:latin typeface="Times New Roman" panose="02020603050405020304" pitchFamily="18" charset="0"/>
                <a:cs typeface="Times New Roman" panose="02020603050405020304" pitchFamily="18" charset="0"/>
              </a:rPr>
              <a:t>follow</a:t>
            </a:r>
            <a:r>
              <a:rPr lang="it-IT" dirty="0">
                <a:latin typeface="Times New Roman" panose="02020603050405020304" pitchFamily="18" charset="0"/>
                <a:cs typeface="Times New Roman" panose="02020603050405020304" pitchFamily="18" charset="0"/>
              </a:rPr>
              <a:t> men </a:t>
            </a:r>
            <a:r>
              <a:rPr lang="it-IT" dirty="0" err="1">
                <a:latin typeface="Times New Roman" panose="02020603050405020304" pitchFamily="18" charset="0"/>
                <a:cs typeface="Times New Roman" panose="02020603050405020304" pitchFamily="18" charset="0"/>
              </a:rPr>
              <a:t>like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them</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Between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my</a:t>
            </a:r>
            <a:r>
              <a:rPr lang="it-IT" dirty="0">
                <a:latin typeface="Times New Roman" panose="02020603050405020304" pitchFamily="18" charset="0"/>
                <a:cs typeface="Times New Roman" panose="02020603050405020304" pitchFamily="18" charset="0"/>
              </a:rPr>
              <a:t> finger and </a:t>
            </a:r>
            <a:r>
              <a:rPr lang="it-IT" dirty="0" err="1">
                <a:latin typeface="Times New Roman" panose="02020603050405020304" pitchFamily="18" charset="0"/>
                <a:cs typeface="Times New Roman" panose="02020603050405020304" pitchFamily="18" charset="0"/>
              </a:rPr>
              <a:t>my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thumb</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The </a:t>
            </a:r>
            <a:r>
              <a:rPr lang="it-IT" dirty="0" err="1">
                <a:latin typeface="Times New Roman" panose="02020603050405020304" pitchFamily="18" charset="0"/>
                <a:cs typeface="Times New Roman" panose="02020603050405020304" pitchFamily="18" charset="0"/>
              </a:rPr>
              <a:t>squat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rests</a:t>
            </a:r>
            <a:r>
              <a:rPr lang="it-IT" dirty="0">
                <a:latin typeface="Times New Roman" panose="02020603050405020304" pitchFamily="18" charset="0"/>
                <a:cs typeface="Times New Roman" panose="02020603050405020304" pitchFamily="18" charset="0"/>
              </a:rPr>
              <a:t>.</a:t>
            </a: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I’ll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dig</a:t>
            </a:r>
            <a:r>
              <a:rPr lang="it-IT" dirty="0">
                <a:latin typeface="Times New Roman" panose="02020603050405020304" pitchFamily="18" charset="0"/>
                <a:cs typeface="Times New Roman" panose="02020603050405020304" pitchFamily="18" charset="0"/>
              </a:rPr>
              <a:t> with </a:t>
            </a:r>
            <a:r>
              <a:rPr lang="it-IT" dirty="0" err="1">
                <a:latin typeface="Times New Roman" panose="02020603050405020304" pitchFamily="18" charset="0"/>
                <a:cs typeface="Times New Roman" panose="02020603050405020304" pitchFamily="18" charset="0"/>
              </a:rPr>
              <a:t>it</a:t>
            </a:r>
            <a:r>
              <a:rPr lang="it-IT" dirty="0">
                <a:latin typeface="Times New Roman" panose="02020603050405020304" pitchFamily="18" charset="0"/>
                <a:cs typeface="Times New Roman" panose="02020603050405020304" pitchFamily="18" charset="0"/>
              </a:rPr>
              <a:t>.</a:t>
            </a:r>
          </a:p>
          <a:p>
            <a:endParaRPr lang="it-IT" dirty="0"/>
          </a:p>
        </p:txBody>
      </p:sp>
    </p:spTree>
    <p:extLst>
      <p:ext uri="{BB962C8B-B14F-4D97-AF65-F5344CB8AC3E}">
        <p14:creationId xmlns:p14="http://schemas.microsoft.com/office/powerpoint/2010/main" val="318407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FBD94A-903E-D743-A451-543175378533}"/>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Seamus </a:t>
            </a:r>
            <a:r>
              <a:rPr lang="it-IT" dirty="0" err="1">
                <a:latin typeface="Times New Roman" panose="02020603050405020304" pitchFamily="18" charset="0"/>
                <a:cs typeface="Times New Roman" panose="02020603050405020304" pitchFamily="18" charset="0"/>
              </a:rPr>
              <a:t>Heaney</a:t>
            </a:r>
            <a:r>
              <a:rPr lang="it-IT" dirty="0">
                <a:latin typeface="Times New Roman" panose="02020603050405020304" pitchFamily="18" charset="0"/>
                <a:cs typeface="Times New Roman" panose="02020603050405020304" pitchFamily="18" charset="0"/>
              </a:rPr>
              <a:t>, ‘Scavando’, traduzione di Franco Buffoni</a:t>
            </a:r>
          </a:p>
        </p:txBody>
      </p:sp>
      <p:sp>
        <p:nvSpPr>
          <p:cNvPr id="3" name="Segnaposto contenuto 2">
            <a:extLst>
              <a:ext uri="{FF2B5EF4-FFF2-40B4-BE49-F238E27FC236}">
                <a16:creationId xmlns:a16="http://schemas.microsoft.com/office/drawing/2014/main" id="{3D8043D8-DA9B-5F4D-8181-8D0D35A24BD1}"/>
              </a:ext>
            </a:extLst>
          </p:cNvPr>
          <p:cNvSpPr>
            <a:spLocks noGrp="1"/>
          </p:cNvSpPr>
          <p:nvPr>
            <p:ph sz="half" idx="1"/>
          </p:nvPr>
        </p:nvSpPr>
        <p:spPr/>
        <p:txBody>
          <a:bodyPr>
            <a:normAutofit fontScale="70000" lnSpcReduction="20000"/>
          </a:bodyPr>
          <a:lstStyle/>
          <a:p>
            <a:pPr marL="0" indent="0">
              <a:buNone/>
            </a:pPr>
            <a:r>
              <a:rPr lang="it-IT" dirty="0">
                <a:latin typeface="Times New Roman" panose="02020603050405020304" pitchFamily="18" charset="0"/>
                <a:cs typeface="Times New Roman" panose="02020603050405020304" pitchFamily="18" charset="0"/>
              </a:rPr>
              <a:t>Tra l’indice e il pollice riposa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La mia penna tozza e comoda come una pistola.</a:t>
            </a:r>
          </a:p>
          <a:p>
            <a:pPr marL="0" indent="0">
              <a:buNone/>
            </a:pPr>
            <a:r>
              <a:rPr lang="it-IT" dirty="0">
                <a:latin typeface="Times New Roman" panose="02020603050405020304" pitchFamily="18" charset="0"/>
                <a:cs typeface="Times New Roman" panose="02020603050405020304" pitchFamily="18" charset="0"/>
              </a:rPr>
              <a:t>Sotto la finestra il suono netto e stridulo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Della vanga che affonda nella terra ghiaiosa: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Mio padre, che scava. E guardo giù</a:t>
            </a:r>
          </a:p>
          <a:p>
            <a:pPr marL="0" indent="0">
              <a:buNone/>
            </a:pPr>
            <a:r>
              <a:rPr lang="it-IT" dirty="0">
                <a:latin typeface="Times New Roman" panose="02020603050405020304" pitchFamily="18" charset="0"/>
                <a:cs typeface="Times New Roman" panose="02020603050405020304" pitchFamily="18" charset="0"/>
              </a:rPr>
              <a:t>Finché la schiena gli si abbassa fra le aiuole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E torna su come vent’anni di prima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Piegandosi a tempo tra le piante di patate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Dove stava scavando.</a:t>
            </a:r>
          </a:p>
          <a:p>
            <a:pPr marL="0" indent="0">
              <a:buNone/>
            </a:pPr>
            <a:r>
              <a:rPr lang="it-IT" dirty="0">
                <a:latin typeface="Times New Roman" panose="02020603050405020304" pitchFamily="18" charset="0"/>
                <a:cs typeface="Times New Roman" panose="02020603050405020304" pitchFamily="18" charset="0"/>
              </a:rPr>
              <a:t>Con lo stivale rozzo annidato sul vangile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Spostava l’asta fermamente contro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La parte interna del ginocchio. Sradicava le piante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Affondando la lama lucida e noi raccoglievamo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Le nuove patate, ci piaceva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Sentirle fredde e dure fra le mani.</a:t>
            </a:r>
          </a:p>
          <a:p>
            <a:endParaRPr lang="it-IT" dirty="0"/>
          </a:p>
        </p:txBody>
      </p:sp>
      <p:sp>
        <p:nvSpPr>
          <p:cNvPr id="4" name="Segnaposto contenuto 3">
            <a:extLst>
              <a:ext uri="{FF2B5EF4-FFF2-40B4-BE49-F238E27FC236}">
                <a16:creationId xmlns:a16="http://schemas.microsoft.com/office/drawing/2014/main" id="{3AC876C1-51D3-954E-8439-D7FE6D4FCF3E}"/>
              </a:ext>
            </a:extLst>
          </p:cNvPr>
          <p:cNvSpPr>
            <a:spLocks noGrp="1"/>
          </p:cNvSpPr>
          <p:nvPr>
            <p:ph sz="half" idx="2"/>
          </p:nvPr>
        </p:nvSpPr>
        <p:spPr/>
        <p:txBody>
          <a:bodyPr>
            <a:normAutofit fontScale="70000" lnSpcReduction="20000"/>
          </a:bodyPr>
          <a:lstStyle/>
          <a:p>
            <a:pPr marL="0" indent="0">
              <a:buNone/>
            </a:pPr>
            <a:r>
              <a:rPr lang="it-IT" dirty="0">
                <a:latin typeface="Times New Roman" panose="02020603050405020304" pitchFamily="18" charset="0"/>
                <a:cs typeface="Times New Roman" panose="02020603050405020304" pitchFamily="18" charset="0"/>
              </a:rPr>
              <a:t>Per Dio, il vecchio sapeva maneggiare la vanga.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Proprio come il suo vecchio.</a:t>
            </a:r>
          </a:p>
          <a:p>
            <a:pPr marL="0" indent="0">
              <a:buNone/>
            </a:pPr>
            <a:r>
              <a:rPr lang="it-IT" dirty="0">
                <a:latin typeface="Times New Roman" panose="02020603050405020304" pitchFamily="18" charset="0"/>
                <a:cs typeface="Times New Roman" panose="02020603050405020304" pitchFamily="18" charset="0"/>
              </a:rPr>
              <a:t>Tagliava più torba mio nonno in un giorno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Di ogni altro uomo nella torbiera di Toner.</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Una volta scesi a portargli il latte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In una bottiglia col tappo di carta. Si alzò</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Lo bevve, e si rimise subito al lavoro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Incidendo e tagliando nettamente, sollevando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Zolle sulla spalla, e scendendo sempre più giù</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Per trovare quella buona. Scavando.</a:t>
            </a:r>
          </a:p>
          <a:p>
            <a:pPr marL="0" indent="0">
              <a:buNone/>
            </a:pPr>
            <a:r>
              <a:rPr lang="it-IT" dirty="0">
                <a:latin typeface="Times New Roman" panose="02020603050405020304" pitchFamily="18" charset="0"/>
                <a:cs typeface="Times New Roman" panose="02020603050405020304" pitchFamily="18" charset="0"/>
              </a:rPr>
              <a:t>E mi torna in mente l’odore freddo della terra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Delle patate, lo scalpiccio sulla torba fradicia,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I colpi risoluti della vanga tra le radici vive.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Ma io non ho la vanga per seguire uomini così.</a:t>
            </a:r>
          </a:p>
          <a:p>
            <a:pPr marL="0" indent="0">
              <a:buNone/>
            </a:pPr>
            <a:r>
              <a:rPr lang="it-IT" dirty="0">
                <a:latin typeface="Times New Roman" panose="02020603050405020304" pitchFamily="18" charset="0"/>
                <a:cs typeface="Times New Roman" panose="02020603050405020304" pitchFamily="18" charset="0"/>
              </a:rPr>
              <a:t>Tra l’indice e il pollice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Ho la penna.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Scaverò con quella.</a:t>
            </a:r>
          </a:p>
          <a:p>
            <a:endParaRPr lang="it-IT" dirty="0"/>
          </a:p>
        </p:txBody>
      </p:sp>
    </p:spTree>
    <p:extLst>
      <p:ext uri="{BB962C8B-B14F-4D97-AF65-F5344CB8AC3E}">
        <p14:creationId xmlns:p14="http://schemas.microsoft.com/office/powerpoint/2010/main" val="219058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4463CEDA-033D-6244-9D98-8CD3117E751E}"/>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Hedge </a:t>
            </a:r>
            <a:r>
              <a:rPr lang="it-IT" dirty="0" err="1">
                <a:latin typeface="Times New Roman" panose="02020603050405020304" pitchFamily="18" charset="0"/>
                <a:cs typeface="Times New Roman" panose="02020603050405020304" pitchFamily="18" charset="0"/>
              </a:rPr>
              <a:t>schools</a:t>
            </a:r>
            <a:r>
              <a:rPr lang="it-IT" dirty="0">
                <a:latin typeface="Times New Roman" panose="02020603050405020304" pitchFamily="18" charset="0"/>
                <a:cs typeface="Times New Roman" panose="02020603050405020304" pitchFamily="18" charset="0"/>
              </a:rPr>
              <a:t>, le scuole delle siepi </a:t>
            </a:r>
          </a:p>
        </p:txBody>
      </p:sp>
      <p:sp>
        <p:nvSpPr>
          <p:cNvPr id="6" name="Segnaposto contenuto 5">
            <a:extLst>
              <a:ext uri="{FF2B5EF4-FFF2-40B4-BE49-F238E27FC236}">
                <a16:creationId xmlns:a16="http://schemas.microsoft.com/office/drawing/2014/main" id="{CDE89EDD-AEC7-C34F-A5A9-F08699E9656B}"/>
              </a:ext>
            </a:extLst>
          </p:cNvPr>
          <p:cNvSpPr>
            <a:spLocks noGrp="1"/>
          </p:cNvSpPr>
          <p:nvPr>
            <p:ph idx="1"/>
          </p:nvPr>
        </p:nvSpPr>
        <p:spPr>
          <a:xfrm>
            <a:off x="838200" y="1825625"/>
            <a:ext cx="9748838" cy="4351338"/>
          </a:xfrm>
        </p:spPr>
        <p:txBody>
          <a:bodyPr>
            <a:normAutofit fontScale="77500" lnSpcReduction="20000"/>
          </a:bodyPr>
          <a:lstStyle/>
          <a:p>
            <a:pPr fontAlgn="base"/>
            <a:r>
              <a:rPr lang="it-IT" dirty="0" err="1">
                <a:latin typeface="Times New Roman" panose="02020603050405020304" pitchFamily="18" charset="0"/>
                <a:cs typeface="Times New Roman" panose="02020603050405020304" pitchFamily="18" charset="0"/>
              </a:rPr>
              <a:t>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was</a:t>
            </a:r>
            <a:r>
              <a:rPr lang="it-IT" dirty="0">
                <a:latin typeface="Times New Roman" panose="02020603050405020304" pitchFamily="18" charset="0"/>
                <a:cs typeface="Times New Roman" panose="02020603050405020304" pitchFamily="18" charset="0"/>
              </a:rPr>
              <a:t> in the </a:t>
            </a:r>
            <a:r>
              <a:rPr lang="it-IT" dirty="0" err="1">
                <a:latin typeface="Times New Roman" panose="02020603050405020304" pitchFamily="18" charset="0"/>
                <a:cs typeface="Times New Roman" panose="02020603050405020304" pitchFamily="18" charset="0"/>
              </a:rPr>
              <a:t>early</a:t>
            </a:r>
            <a:r>
              <a:rPr lang="it-IT" dirty="0">
                <a:latin typeface="Times New Roman" panose="02020603050405020304" pitchFamily="18" charset="0"/>
                <a:cs typeface="Times New Roman" panose="02020603050405020304" pitchFamily="18" charset="0"/>
              </a:rPr>
              <a:t> part of the 18th </a:t>
            </a:r>
            <a:r>
              <a:rPr lang="it-IT" dirty="0" err="1">
                <a:latin typeface="Times New Roman" panose="02020603050405020304" pitchFamily="18" charset="0"/>
                <a:cs typeface="Times New Roman" panose="02020603050405020304" pitchFamily="18" charset="0"/>
              </a:rPr>
              <a:t>century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that</a:t>
            </a:r>
            <a:r>
              <a:rPr lang="it-IT" dirty="0">
                <a:latin typeface="Times New Roman" panose="02020603050405020304" pitchFamily="18" charset="0"/>
                <a:cs typeface="Times New Roman" panose="02020603050405020304" pitchFamily="18" charset="0"/>
              </a:rPr>
              <a:t> the Hedge Schools </a:t>
            </a:r>
            <a:r>
              <a:rPr lang="it-IT" dirty="0" err="1">
                <a:latin typeface="Times New Roman" panose="02020603050405020304" pitchFamily="18" charset="0"/>
                <a:cs typeface="Times New Roman" panose="02020603050405020304" pitchFamily="18" charset="0"/>
              </a:rPr>
              <a:t>proliferated</a:t>
            </a:r>
            <a:r>
              <a:rPr lang="it-IT" dirty="0">
                <a:latin typeface="Times New Roman" panose="02020603050405020304" pitchFamily="18" charset="0"/>
                <a:cs typeface="Times New Roman" panose="02020603050405020304" pitchFamily="18" charset="0"/>
              </a:rPr>
              <a:t> due to the </a:t>
            </a:r>
            <a:r>
              <a:rPr lang="it-IT" dirty="0" err="1">
                <a:latin typeface="Times New Roman" panose="02020603050405020304" pitchFamily="18" charset="0"/>
                <a:cs typeface="Times New Roman" panose="02020603050405020304" pitchFamily="18" charset="0"/>
              </a:rPr>
              <a:t>continued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rigorous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enforcement</a:t>
            </a:r>
            <a:r>
              <a:rPr lang="it-IT" dirty="0">
                <a:latin typeface="Times New Roman" panose="02020603050405020304" pitchFamily="18" charset="0"/>
                <a:cs typeface="Times New Roman" panose="02020603050405020304" pitchFamily="18" charset="0"/>
              </a:rPr>
              <a:t> of the </a:t>
            </a:r>
            <a:r>
              <a:rPr lang="it-IT" dirty="0" err="1">
                <a:latin typeface="Times New Roman" panose="02020603050405020304" pitchFamily="18" charset="0"/>
                <a:cs typeface="Times New Roman" panose="02020603050405020304" pitchFamily="18" charset="0"/>
              </a:rPr>
              <a:t>laws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against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education</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created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teaching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as</a:t>
            </a:r>
            <a:r>
              <a:rPr lang="it-IT" dirty="0">
                <a:latin typeface="Times New Roman" panose="02020603050405020304" pitchFamily="18" charset="0"/>
                <a:cs typeface="Times New Roman" panose="02020603050405020304" pitchFamily="18" charset="0"/>
              </a:rPr>
              <a:t> a </a:t>
            </a:r>
            <a:r>
              <a:rPr lang="it-IT" dirty="0" err="1">
                <a:latin typeface="Times New Roman" panose="02020603050405020304" pitchFamily="18" charset="0"/>
                <a:cs typeface="Times New Roman" panose="02020603050405020304" pitchFamily="18" charset="0"/>
              </a:rPr>
              <a:t>dangerous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calling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during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this</a:t>
            </a:r>
            <a:r>
              <a:rPr lang="it-IT" dirty="0">
                <a:latin typeface="Times New Roman" panose="02020603050405020304" pitchFamily="18" charset="0"/>
                <a:cs typeface="Times New Roman" panose="02020603050405020304" pitchFamily="18" charset="0"/>
              </a:rPr>
              <a:t> time </a:t>
            </a:r>
            <a:r>
              <a:rPr lang="it-IT" dirty="0" err="1">
                <a:latin typeface="Times New Roman" panose="02020603050405020304" pitchFamily="18" charset="0"/>
                <a:cs typeface="Times New Roman" panose="02020603050405020304" pitchFamily="18" charset="0"/>
              </a:rPr>
              <a:t>when</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term</a:t>
            </a:r>
            <a:r>
              <a:rPr lang="it-IT" dirty="0">
                <a:latin typeface="Times New Roman" panose="02020603050405020304" pitchFamily="18" charset="0"/>
                <a:cs typeface="Times New Roman" panose="02020603050405020304" pitchFamily="18" charset="0"/>
              </a:rPr>
              <a:t> ‘Hedge School’ first </a:t>
            </a:r>
            <a:r>
              <a:rPr lang="it-IT" dirty="0" err="1">
                <a:latin typeface="Times New Roman" panose="02020603050405020304" pitchFamily="18" charset="0"/>
                <a:cs typeface="Times New Roman" panose="02020603050405020304" pitchFamily="18" charset="0"/>
              </a:rPr>
              <a:t>came</a:t>
            </a:r>
            <a:r>
              <a:rPr lang="it-IT" dirty="0">
                <a:latin typeface="Times New Roman" panose="02020603050405020304" pitchFamily="18" charset="0"/>
                <a:cs typeface="Times New Roman" panose="02020603050405020304" pitchFamily="18" charset="0"/>
              </a:rPr>
              <a:t> to be </a:t>
            </a:r>
            <a:r>
              <a:rPr lang="it-IT" dirty="0" err="1">
                <a:latin typeface="Times New Roman" panose="02020603050405020304" pitchFamily="18" charset="0"/>
                <a:cs typeface="Times New Roman" panose="02020603050405020304" pitchFamily="18" charset="0"/>
              </a:rPr>
              <a:t>used</a:t>
            </a:r>
            <a:r>
              <a:rPr lang="it-IT" dirty="0">
                <a:latin typeface="Times New Roman" panose="02020603050405020304" pitchFamily="18" charset="0"/>
                <a:cs typeface="Times New Roman" panose="02020603050405020304" pitchFamily="18" charset="0"/>
              </a:rPr>
              <a:t>.</a:t>
            </a:r>
          </a:p>
          <a:p>
            <a:pPr marL="0" indent="0" fontAlgn="base">
              <a:buNone/>
            </a:pPr>
            <a:r>
              <a:rPr lang="it-IT" dirty="0">
                <a:latin typeface="Times New Roman" panose="02020603050405020304" pitchFamily="18" charset="0"/>
                <a:cs typeface="Times New Roman" panose="02020603050405020304" pitchFamily="18" charset="0"/>
              </a:rPr>
              <a:t> </a:t>
            </a:r>
          </a:p>
          <a:p>
            <a:pPr fontAlgn="base"/>
            <a:r>
              <a:rPr lang="it-IT" dirty="0" err="1">
                <a:latin typeface="Times New Roman" panose="02020603050405020304" pitchFamily="18" charset="0"/>
                <a:cs typeface="Times New Roman" panose="02020603050405020304" pitchFamily="18" charset="0"/>
              </a:rPr>
              <a:t>Through</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forbidding</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teaching</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teacher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driven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then</a:t>
            </a:r>
            <a:r>
              <a:rPr lang="it-IT" dirty="0">
                <a:latin typeface="Times New Roman" panose="02020603050405020304" pitchFamily="18" charset="0"/>
                <a:cs typeface="Times New Roman" panose="02020603050405020304" pitchFamily="18" charset="0"/>
              </a:rPr>
              <a:t> to </a:t>
            </a:r>
            <a:r>
              <a:rPr lang="it-IT" dirty="0" err="1">
                <a:latin typeface="Times New Roman" panose="02020603050405020304" pitchFamily="18" charset="0"/>
                <a:cs typeface="Times New Roman" panose="02020603050405020304" pitchFamily="18" charset="0"/>
              </a:rPr>
              <a:t>teach</a:t>
            </a:r>
            <a:r>
              <a:rPr lang="it-IT" dirty="0">
                <a:latin typeface="Times New Roman" panose="02020603050405020304" pitchFamily="18" charset="0"/>
                <a:cs typeface="Times New Roman" panose="02020603050405020304" pitchFamily="18" charset="0"/>
              </a:rPr>
              <a:t> in secret. </a:t>
            </a:r>
            <a:r>
              <a:rPr lang="it-IT" dirty="0" err="1">
                <a:latin typeface="Times New Roman" panose="02020603050405020304" pitchFamily="18" charset="0"/>
                <a:cs typeface="Times New Roman" panose="02020603050405020304" pitchFamily="18" charset="0"/>
              </a:rPr>
              <a:t>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those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who</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had</a:t>
            </a:r>
            <a:r>
              <a:rPr lang="it-IT" dirty="0">
                <a:latin typeface="Times New Roman" panose="02020603050405020304" pitchFamily="18" charset="0"/>
                <a:cs typeface="Times New Roman" panose="02020603050405020304" pitchFamily="18" charset="0"/>
              </a:rPr>
              <a:t> a </a:t>
            </a:r>
            <a:r>
              <a:rPr lang="it-IT" dirty="0" err="1">
                <a:latin typeface="Times New Roman" panose="02020603050405020304" pitchFamily="18" charset="0"/>
                <a:cs typeface="Times New Roman" panose="02020603050405020304" pitchFamily="18" charset="0"/>
              </a:rPr>
              <a:t>house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were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similarly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penalised</a:t>
            </a:r>
            <a:r>
              <a:rPr lang="it-IT" dirty="0">
                <a:latin typeface="Times New Roman" panose="02020603050405020304" pitchFamily="18" charset="0"/>
                <a:cs typeface="Times New Roman" panose="02020603050405020304" pitchFamily="18" charset="0"/>
              </a:rPr>
              <a:t> for </a:t>
            </a:r>
            <a:r>
              <a:rPr lang="it-IT" dirty="0" err="1">
                <a:latin typeface="Times New Roman" panose="02020603050405020304" pitchFamily="18" charset="0"/>
                <a:cs typeface="Times New Roman" panose="02020603050405020304" pitchFamily="18" charset="0"/>
              </a:rPr>
              <a:t>offering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space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as</a:t>
            </a:r>
            <a:r>
              <a:rPr lang="it-IT" dirty="0">
                <a:latin typeface="Times New Roman" panose="02020603050405020304" pitchFamily="18" charset="0"/>
                <a:cs typeface="Times New Roman" panose="02020603050405020304" pitchFamily="18" charset="0"/>
              </a:rPr>
              <a:t> a </a:t>
            </a:r>
            <a:r>
              <a:rPr lang="it-IT" dirty="0" err="1">
                <a:latin typeface="Times New Roman" panose="02020603050405020304" pitchFamily="18" charset="0"/>
                <a:cs typeface="Times New Roman" panose="02020603050405020304" pitchFamily="18" charset="0"/>
              </a:rPr>
              <a:t>host</a:t>
            </a:r>
            <a:r>
              <a:rPr lang="it-IT" dirty="0">
                <a:latin typeface="Times New Roman" panose="02020603050405020304" pitchFamily="18" charset="0"/>
                <a:cs typeface="Times New Roman" panose="02020603050405020304" pitchFamily="18" charset="0"/>
              </a:rPr>
              <a:t> to </a:t>
            </a:r>
            <a:r>
              <a:rPr lang="it-IT" dirty="0" err="1">
                <a:latin typeface="Times New Roman" panose="02020603050405020304" pitchFamily="18" charset="0"/>
                <a:cs typeface="Times New Roman" panose="02020603050405020304" pitchFamily="18" charset="0"/>
              </a:rPr>
              <a:t>such</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activities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opportunity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would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dictate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much</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where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teaching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would</a:t>
            </a:r>
            <a:r>
              <a:rPr lang="it-IT" dirty="0">
                <a:latin typeface="Times New Roman" panose="02020603050405020304" pitchFamily="18" charset="0"/>
                <a:cs typeface="Times New Roman" panose="02020603050405020304" pitchFamily="18" charset="0"/>
              </a:rPr>
              <a:t> take </a:t>
            </a:r>
            <a:r>
              <a:rPr lang="it-IT" dirty="0" err="1">
                <a:latin typeface="Times New Roman" panose="02020603050405020304" pitchFamily="18" charset="0"/>
                <a:cs typeface="Times New Roman" panose="02020603050405020304" pitchFamily="18" charset="0"/>
              </a:rPr>
              <a:t>place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when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weather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permitted</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teaching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would</a:t>
            </a:r>
            <a:r>
              <a:rPr lang="it-IT" dirty="0">
                <a:latin typeface="Times New Roman" panose="02020603050405020304" pitchFamily="18" charset="0"/>
                <a:cs typeface="Times New Roman" panose="02020603050405020304" pitchFamily="18" charset="0"/>
              </a:rPr>
              <a:t> be </a:t>
            </a:r>
            <a:r>
              <a:rPr lang="it-IT" dirty="0" err="1">
                <a:latin typeface="Times New Roman" panose="02020603050405020304" pitchFamily="18" charset="0"/>
                <a:cs typeface="Times New Roman" panose="02020603050405020304" pitchFamily="18" charset="0"/>
              </a:rPr>
              <a:t>done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outdoors</a:t>
            </a:r>
            <a:r>
              <a:rPr lang="it-IT" dirty="0">
                <a:latin typeface="Times New Roman" panose="02020603050405020304" pitchFamily="18" charset="0"/>
                <a:cs typeface="Times New Roman" panose="02020603050405020304" pitchFamily="18" charset="0"/>
              </a:rPr>
              <a:t> in some </a:t>
            </a:r>
            <a:r>
              <a:rPr lang="it-IT" dirty="0" err="1">
                <a:latin typeface="Times New Roman" panose="02020603050405020304" pitchFamily="18" charset="0"/>
                <a:cs typeface="Times New Roman" panose="02020603050405020304" pitchFamily="18" charset="0"/>
              </a:rPr>
              <a:t>select</a:t>
            </a:r>
            <a:r>
              <a:rPr lang="it-IT" dirty="0">
                <a:latin typeface="Times New Roman" panose="02020603050405020304" pitchFamily="18" charset="0"/>
                <a:cs typeface="Times New Roman" panose="02020603050405020304" pitchFamily="18" charset="0"/>
              </a:rPr>
              <a:t> remote spot, </a:t>
            </a:r>
            <a:r>
              <a:rPr lang="it-IT" dirty="0" err="1">
                <a:latin typeface="Times New Roman" panose="02020603050405020304" pitchFamily="18" charset="0"/>
                <a:cs typeface="Times New Roman" panose="02020603050405020304" pitchFamily="18" charset="0"/>
              </a:rPr>
              <a:t>away</a:t>
            </a:r>
            <a:r>
              <a:rPr lang="it-IT" dirty="0">
                <a:latin typeface="Times New Roman" panose="02020603050405020304" pitchFamily="18" charset="0"/>
                <a:cs typeface="Times New Roman" panose="02020603050405020304" pitchFamily="18" charset="0"/>
              </a:rPr>
              <a:t> from </a:t>
            </a:r>
            <a:r>
              <a:rPr lang="it-IT" dirty="0" err="1">
                <a:latin typeface="Times New Roman" panose="02020603050405020304" pitchFamily="18" charset="0"/>
                <a:cs typeface="Times New Roman" panose="02020603050405020304" pitchFamily="18" charset="0"/>
              </a:rPr>
              <a:t>prying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eyes</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booted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foot</a:t>
            </a:r>
            <a:r>
              <a:rPr lang="it-IT" dirty="0">
                <a:latin typeface="Times New Roman" panose="02020603050405020304" pitchFamily="18" charset="0"/>
                <a:cs typeface="Times New Roman" panose="02020603050405020304" pitchFamily="18" charset="0"/>
              </a:rPr>
              <a:t>, on the </a:t>
            </a:r>
            <a:r>
              <a:rPr lang="it-IT" dirty="0" err="1">
                <a:latin typeface="Times New Roman" panose="02020603050405020304" pitchFamily="18" charset="0"/>
                <a:cs typeface="Times New Roman" panose="02020603050405020304" pitchFamily="18" charset="0"/>
              </a:rPr>
              <a:t>sunny</a:t>
            </a:r>
            <a:r>
              <a:rPr lang="it-IT" dirty="0">
                <a:latin typeface="Times New Roman" panose="02020603050405020304" pitchFamily="18" charset="0"/>
                <a:cs typeface="Times New Roman" panose="02020603050405020304" pitchFamily="18" charset="0"/>
              </a:rPr>
              <a:t> side of a hedge or </a:t>
            </a:r>
            <a:r>
              <a:rPr lang="it-IT" dirty="0" err="1">
                <a:latin typeface="Times New Roman" panose="02020603050405020304" pitchFamily="18" charset="0"/>
                <a:cs typeface="Times New Roman" panose="02020603050405020304" pitchFamily="18" charset="0"/>
              </a:rPr>
              <a:t>bank</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afforded</a:t>
            </a:r>
            <a:r>
              <a:rPr lang="it-IT" dirty="0">
                <a:latin typeface="Times New Roman" panose="02020603050405020304" pitchFamily="18" charset="0"/>
                <a:cs typeface="Times New Roman" panose="02020603050405020304" pitchFamily="18" charset="0"/>
              </a:rPr>
              <a:t> cover.</a:t>
            </a:r>
          </a:p>
          <a:p>
            <a:pPr marL="0" indent="0" fontAlgn="base">
              <a:buNone/>
            </a:pPr>
            <a:r>
              <a:rPr lang="it-IT" dirty="0">
                <a:latin typeface="Times New Roman" panose="02020603050405020304" pitchFamily="18" charset="0"/>
                <a:cs typeface="Times New Roman" panose="02020603050405020304" pitchFamily="18" charset="0"/>
              </a:rPr>
              <a:t> </a:t>
            </a:r>
          </a:p>
          <a:p>
            <a:pPr fontAlgn="base"/>
            <a:r>
              <a:rPr lang="it-IT" dirty="0">
                <a:latin typeface="Times New Roman" panose="02020603050405020304" pitchFamily="18" charset="0"/>
                <a:cs typeface="Times New Roman" panose="02020603050405020304" pitchFamily="18" charset="0"/>
              </a:rPr>
              <a:t>In </a:t>
            </a:r>
            <a:r>
              <a:rPr lang="it-IT" dirty="0" err="1">
                <a:latin typeface="Times New Roman" panose="02020603050405020304" pitchFamily="18" charset="0"/>
                <a:cs typeface="Times New Roman" panose="02020603050405020304" pitchFamily="18" charset="0"/>
              </a:rPr>
              <a:t>these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quiet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places</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teacher</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their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pupils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would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make</a:t>
            </a:r>
            <a:r>
              <a:rPr lang="it-IT" dirty="0">
                <a:latin typeface="Times New Roman" panose="02020603050405020304" pitchFamily="18" charset="0"/>
                <a:cs typeface="Times New Roman" panose="02020603050405020304" pitchFamily="18" charset="0"/>
              </a:rPr>
              <a:t> camp and </a:t>
            </a:r>
            <a:r>
              <a:rPr lang="it-IT" dirty="0" err="1">
                <a:latin typeface="Times New Roman" panose="02020603050405020304" pitchFamily="18" charset="0"/>
                <a:cs typeface="Times New Roman" panose="02020603050405020304" pitchFamily="18" charset="0"/>
              </a:rPr>
              <a:t>sit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amongst</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grass</a:t>
            </a:r>
            <a:r>
              <a:rPr lang="it-IT" dirty="0">
                <a:latin typeface="Times New Roman" panose="02020603050405020304" pitchFamily="18" charset="0"/>
                <a:cs typeface="Times New Roman" panose="02020603050405020304" pitchFamily="18" charset="0"/>
              </a:rPr>
              <a:t> to </a:t>
            </a:r>
            <a:r>
              <a:rPr lang="it-IT" dirty="0" err="1">
                <a:latin typeface="Times New Roman" panose="02020603050405020304" pitchFamily="18" charset="0"/>
                <a:cs typeface="Times New Roman" panose="02020603050405020304" pitchFamily="18" charset="0"/>
              </a:rPr>
              <a:t>run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through</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lessons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often</a:t>
            </a:r>
            <a:r>
              <a:rPr lang="it-IT" dirty="0">
                <a:latin typeface="Times New Roman" panose="02020603050405020304" pitchFamily="18" charset="0"/>
                <a:cs typeface="Times New Roman" panose="02020603050405020304" pitchFamily="18" charset="0"/>
              </a:rPr>
              <a:t> with </a:t>
            </a:r>
            <a:r>
              <a:rPr lang="it-IT" dirty="0" err="1">
                <a:latin typeface="Times New Roman" panose="02020603050405020304" pitchFamily="18" charset="0"/>
                <a:cs typeface="Times New Roman" panose="02020603050405020304" pitchFamily="18" charset="0"/>
              </a:rPr>
              <a:t>one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pupil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placed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at</a:t>
            </a:r>
            <a:r>
              <a:rPr lang="it-IT" dirty="0">
                <a:latin typeface="Times New Roman" panose="02020603050405020304" pitchFamily="18" charset="0"/>
                <a:cs typeface="Times New Roman" panose="02020603050405020304" pitchFamily="18" charset="0"/>
              </a:rPr>
              <a:t> a high </a:t>
            </a:r>
            <a:r>
              <a:rPr lang="it-IT" dirty="0" err="1">
                <a:latin typeface="Times New Roman" panose="02020603050405020304" pitchFamily="18" charset="0"/>
                <a:cs typeface="Times New Roman" panose="02020603050405020304" pitchFamily="18" charset="0"/>
              </a:rPr>
              <a:t>vantage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point</a:t>
            </a:r>
            <a:r>
              <a:rPr lang="it-IT" dirty="0">
                <a:latin typeface="Times New Roman" panose="02020603050405020304" pitchFamily="18" charset="0"/>
                <a:cs typeface="Times New Roman" panose="02020603050405020304" pitchFamily="18" charset="0"/>
              </a:rPr>
              <a:t> so </a:t>
            </a:r>
            <a:r>
              <a:rPr lang="it-IT" dirty="0" err="1">
                <a:latin typeface="Times New Roman" panose="02020603050405020304" pitchFamily="18" charset="0"/>
                <a:cs typeface="Times New Roman" panose="02020603050405020304" pitchFamily="18" charset="0"/>
              </a:rPr>
              <a:t>that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could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give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warning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when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strangers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were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approaching</a:t>
            </a:r>
            <a:r>
              <a:rPr lang="it-IT" dirty="0">
                <a:latin typeface="Times New Roman" panose="02020603050405020304" pitchFamily="18" charset="0"/>
                <a:cs typeface="Times New Roman" panose="02020603050405020304" pitchFamily="18" charset="0"/>
              </a:rPr>
              <a:t>.</a:t>
            </a:r>
          </a:p>
          <a:p>
            <a:endParaRPr lang="it-IT" dirty="0"/>
          </a:p>
        </p:txBody>
      </p:sp>
    </p:spTree>
    <p:extLst>
      <p:ext uri="{BB962C8B-B14F-4D97-AF65-F5344CB8AC3E}">
        <p14:creationId xmlns:p14="http://schemas.microsoft.com/office/powerpoint/2010/main" val="16127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1EAD480-D114-0540-A525-7AE0676E0FF0}"/>
              </a:ext>
            </a:extLst>
          </p:cNvPr>
          <p:cNvSpPr>
            <a:spLocks noGrp="1"/>
          </p:cNvSpPr>
          <p:nvPr>
            <p:ph type="title"/>
          </p:nvPr>
        </p:nvSpPr>
        <p:spPr/>
        <p:txBody>
          <a:bodyPr>
            <a:normAutofit/>
          </a:bodyPr>
          <a:lstStyle/>
          <a:p>
            <a:r>
              <a:rPr lang="it-IT" sz="1800" dirty="0">
                <a:latin typeface="Times New Roman" panose="02020603050405020304" pitchFamily="18" charset="0"/>
                <a:cs typeface="Times New Roman" panose="02020603050405020304" pitchFamily="18" charset="0"/>
              </a:rPr>
              <a:t>“The </a:t>
            </a:r>
            <a:r>
              <a:rPr lang="it-IT" sz="1800" dirty="0" err="1">
                <a:latin typeface="Times New Roman" panose="02020603050405020304" pitchFamily="18" charset="0"/>
                <a:cs typeface="Times New Roman" panose="02020603050405020304" pitchFamily="18" charset="0"/>
              </a:rPr>
              <a:t>people</a:t>
            </a:r>
            <a:r>
              <a:rPr lang="it-IT" sz="1800" dirty="0">
                <a:latin typeface="Times New Roman" panose="02020603050405020304" pitchFamily="18" charset="0"/>
                <a:cs typeface="Times New Roman" panose="02020603050405020304" pitchFamily="18" charset="0"/>
              </a:rPr>
              <a:t> of </a:t>
            </a:r>
            <a:r>
              <a:rPr lang="it-IT" sz="1800" dirty="0" err="1">
                <a:latin typeface="Times New Roman" panose="02020603050405020304" pitchFamily="18" charset="0"/>
                <a:cs typeface="Times New Roman" panose="02020603050405020304" pitchFamily="18" charset="0"/>
              </a:rPr>
              <a:t>Ireland</a:t>
            </a:r>
            <a:r>
              <a:rPr lang="it-IT" sz="1800" dirty="0">
                <a:latin typeface="Times New Roman" panose="02020603050405020304" pitchFamily="18" charset="0"/>
                <a:cs typeface="Times New Roman" panose="02020603050405020304" pitchFamily="18" charset="0"/>
              </a:rPr>
              <a:t> are, I </a:t>
            </a:r>
            <a:r>
              <a:rPr lang="it-IT" sz="1800" dirty="0" err="1">
                <a:latin typeface="Times New Roman" panose="02020603050405020304" pitchFamily="18" charset="0"/>
                <a:cs typeface="Times New Roman" panose="02020603050405020304" pitchFamily="18" charset="0"/>
              </a:rPr>
              <a:t>may</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almost</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say</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universally</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educated</a:t>
            </a:r>
            <a:r>
              <a:rPr lang="it-IT" sz="1800" dirty="0">
                <a:latin typeface="Times New Roman" panose="02020603050405020304" pitchFamily="18" charset="0"/>
                <a:cs typeface="Times New Roman" panose="02020603050405020304" pitchFamily="18" charset="0"/>
              </a:rPr>
              <a:t>:…. I do </a:t>
            </a:r>
            <a:r>
              <a:rPr lang="it-IT" sz="1800" dirty="0" err="1">
                <a:latin typeface="Times New Roman" panose="02020603050405020304" pitchFamily="18" charset="0"/>
                <a:cs typeface="Times New Roman" panose="02020603050405020304" pitchFamily="18" charset="0"/>
              </a:rPr>
              <a:t>not</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know</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any</a:t>
            </a:r>
            <a:r>
              <a:rPr lang="it-IT" sz="1800" dirty="0">
                <a:latin typeface="Times New Roman" panose="02020603050405020304" pitchFamily="18" charset="0"/>
                <a:cs typeface="Times New Roman" panose="02020603050405020304" pitchFamily="18" charset="0"/>
              </a:rPr>
              <a:t> part of </a:t>
            </a:r>
            <a:r>
              <a:rPr lang="it-IT" sz="1800" dirty="0" err="1">
                <a:latin typeface="Times New Roman" panose="02020603050405020304" pitchFamily="18" charset="0"/>
                <a:cs typeface="Times New Roman" panose="02020603050405020304" pitchFamily="18" charset="0"/>
              </a:rPr>
              <a:t>Ireland</a:t>
            </a:r>
            <a:r>
              <a:rPr lang="it-IT" sz="1800" dirty="0">
                <a:latin typeface="Times New Roman" panose="02020603050405020304" pitchFamily="18" charset="0"/>
                <a:cs typeface="Times New Roman" panose="02020603050405020304" pitchFamily="18" charset="0"/>
              </a:rPr>
              <a:t> so wild, </a:t>
            </a:r>
            <a:r>
              <a:rPr lang="it-IT" sz="1800" dirty="0" err="1">
                <a:latin typeface="Times New Roman" panose="02020603050405020304" pitchFamily="18" charset="0"/>
                <a:cs typeface="Times New Roman" panose="02020603050405020304" pitchFamily="18" charset="0"/>
              </a:rPr>
              <a:t>that</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its</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inhabitants</a:t>
            </a:r>
            <a:r>
              <a:rPr lang="it-IT" sz="1800" dirty="0">
                <a:latin typeface="Times New Roman" panose="02020603050405020304" pitchFamily="18" charset="0"/>
                <a:cs typeface="Times New Roman" panose="02020603050405020304" pitchFamily="18" charset="0"/>
              </a:rPr>
              <a:t> are </a:t>
            </a:r>
            <a:r>
              <a:rPr lang="it-IT" sz="1800" dirty="0" err="1">
                <a:latin typeface="Times New Roman" panose="02020603050405020304" pitchFamily="18" charset="0"/>
                <a:cs typeface="Times New Roman" panose="02020603050405020304" pitchFamily="18" charset="0"/>
              </a:rPr>
              <a:t>not</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anxious</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nay</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eagerly</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anxious</a:t>
            </a:r>
            <a:r>
              <a:rPr lang="it-IT" sz="1800" dirty="0">
                <a:latin typeface="Times New Roman" panose="02020603050405020304" pitchFamily="18" charset="0"/>
                <a:cs typeface="Times New Roman" panose="02020603050405020304" pitchFamily="18" charset="0"/>
              </a:rPr>
              <a:t> for the </a:t>
            </a:r>
            <a:r>
              <a:rPr lang="it-IT" sz="1800" dirty="0" err="1">
                <a:latin typeface="Times New Roman" panose="02020603050405020304" pitchFamily="18" charset="0"/>
                <a:cs typeface="Times New Roman" panose="02020603050405020304" pitchFamily="18" charset="0"/>
              </a:rPr>
              <a:t>education</a:t>
            </a:r>
            <a:r>
              <a:rPr lang="it-IT" sz="1800" dirty="0">
                <a:latin typeface="Times New Roman" panose="02020603050405020304" pitchFamily="18" charset="0"/>
                <a:cs typeface="Times New Roman" panose="02020603050405020304" pitchFamily="18" charset="0"/>
              </a:rPr>
              <a:t> of </a:t>
            </a:r>
            <a:r>
              <a:rPr lang="it-IT" sz="1800" dirty="0" err="1">
                <a:latin typeface="Times New Roman" panose="02020603050405020304" pitchFamily="18" charset="0"/>
                <a:cs typeface="Times New Roman" panose="02020603050405020304" pitchFamily="18" charset="0"/>
              </a:rPr>
              <a:t>their</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children</a:t>
            </a:r>
            <a:r>
              <a:rPr lang="it-IT" sz="1800" dirty="0">
                <a:latin typeface="Times New Roman" panose="02020603050405020304" pitchFamily="18" charset="0"/>
                <a:cs typeface="Times New Roman" panose="02020603050405020304" pitchFamily="18" charset="0"/>
              </a:rPr>
              <a:t>.” [</a:t>
            </a:r>
            <a:r>
              <a:rPr lang="it-IT" sz="1800" dirty="0" err="1">
                <a:latin typeface="Times New Roman" panose="02020603050405020304" pitchFamily="18" charset="0"/>
                <a:cs typeface="Times New Roman" panose="02020603050405020304" pitchFamily="18" charset="0"/>
              </a:rPr>
              <a:t>Wakefield</a:t>
            </a:r>
            <a:r>
              <a:rPr lang="it-IT" sz="1800" dirty="0">
                <a:latin typeface="Times New Roman" panose="02020603050405020304" pitchFamily="18" charset="0"/>
                <a:cs typeface="Times New Roman" panose="02020603050405020304" pitchFamily="18" charset="0"/>
              </a:rPr>
              <a:t>, Account of </a:t>
            </a:r>
            <a:r>
              <a:rPr lang="it-IT" sz="1800" dirty="0" err="1">
                <a:latin typeface="Times New Roman" panose="02020603050405020304" pitchFamily="18" charset="0"/>
                <a:cs typeface="Times New Roman" panose="02020603050405020304" pitchFamily="18" charset="0"/>
              </a:rPr>
              <a:t>Ireland</a:t>
            </a:r>
            <a:r>
              <a:rPr lang="it-IT" sz="1800" dirty="0">
                <a:latin typeface="Times New Roman" panose="02020603050405020304" pitchFamily="18" charset="0"/>
                <a:cs typeface="Times New Roman" panose="02020603050405020304" pitchFamily="18" charset="0"/>
              </a:rPr>
              <a:t>, Vol. II </a:t>
            </a:r>
            <a:r>
              <a:rPr lang="it-IT" sz="1800" dirty="0" err="1">
                <a:latin typeface="Times New Roman" panose="02020603050405020304" pitchFamily="18" charset="0"/>
                <a:cs typeface="Times New Roman" panose="02020603050405020304" pitchFamily="18" charset="0"/>
              </a:rPr>
              <a:t>P</a:t>
            </a:r>
            <a:r>
              <a:rPr lang="it-IT" sz="1800" dirty="0">
                <a:latin typeface="Times New Roman" panose="02020603050405020304" pitchFamily="18" charset="0"/>
                <a:cs typeface="Times New Roman" panose="02020603050405020304" pitchFamily="18" charset="0"/>
              </a:rPr>
              <a:t> 307].</a:t>
            </a:r>
          </a:p>
        </p:txBody>
      </p:sp>
      <p:pic>
        <p:nvPicPr>
          <p:cNvPr id="14" name="Segnaposto contenuto 13">
            <a:extLst>
              <a:ext uri="{FF2B5EF4-FFF2-40B4-BE49-F238E27FC236}">
                <a16:creationId xmlns:a16="http://schemas.microsoft.com/office/drawing/2014/main" id="{77B10ACE-230D-5C48-B205-7797AAD78E5E}"/>
              </a:ext>
            </a:extLst>
          </p:cNvPr>
          <p:cNvPicPr>
            <a:picLocks noGrp="1" noChangeAspect="1"/>
          </p:cNvPicPr>
          <p:nvPr>
            <p:ph sz="half" idx="2"/>
          </p:nvPr>
        </p:nvPicPr>
        <p:blipFill>
          <a:blip r:embed="rId2"/>
          <a:stretch>
            <a:fillRect/>
          </a:stretch>
        </p:blipFill>
        <p:spPr>
          <a:xfrm>
            <a:off x="7481888" y="2470944"/>
            <a:ext cx="4008244" cy="2592000"/>
          </a:xfrm>
        </p:spPr>
      </p:pic>
      <p:pic>
        <p:nvPicPr>
          <p:cNvPr id="12" name="Segnaposto contenuto 11">
            <a:extLst>
              <a:ext uri="{FF2B5EF4-FFF2-40B4-BE49-F238E27FC236}">
                <a16:creationId xmlns:a16="http://schemas.microsoft.com/office/drawing/2014/main" id="{469B4F29-7300-A84B-8BFC-E2A38BA60BD2}"/>
              </a:ext>
            </a:extLst>
          </p:cNvPr>
          <p:cNvPicPr>
            <a:picLocks noGrp="1" noChangeAspect="1"/>
          </p:cNvPicPr>
          <p:nvPr>
            <p:ph sz="half" idx="1"/>
          </p:nvPr>
        </p:nvPicPr>
        <p:blipFill>
          <a:blip r:embed="rId3"/>
          <a:stretch>
            <a:fillRect/>
          </a:stretch>
        </p:blipFill>
        <p:spPr>
          <a:xfrm>
            <a:off x="838200" y="2633294"/>
            <a:ext cx="4828216" cy="2736000"/>
          </a:xfrm>
        </p:spPr>
      </p:pic>
      <p:pic>
        <p:nvPicPr>
          <p:cNvPr id="15" name="Segnaposto contenuto 13">
            <a:extLst>
              <a:ext uri="{FF2B5EF4-FFF2-40B4-BE49-F238E27FC236}">
                <a16:creationId xmlns:a16="http://schemas.microsoft.com/office/drawing/2014/main" id="{1820A1F2-7B87-404C-8B73-4B876CBD42AA}"/>
              </a:ext>
            </a:extLst>
          </p:cNvPr>
          <p:cNvPicPr>
            <a:picLocks noChangeAspect="1"/>
          </p:cNvPicPr>
          <p:nvPr/>
        </p:nvPicPr>
        <p:blipFill>
          <a:blip r:embed="rId2"/>
          <a:stretch>
            <a:fillRect/>
          </a:stretch>
        </p:blipFill>
        <p:spPr>
          <a:xfrm>
            <a:off x="7345556" y="2633294"/>
            <a:ext cx="4008244" cy="2592000"/>
          </a:xfrm>
          <a:prstGeom prst="rect">
            <a:avLst/>
          </a:prstGeom>
        </p:spPr>
      </p:pic>
    </p:spTree>
    <p:extLst>
      <p:ext uri="{BB962C8B-B14F-4D97-AF65-F5344CB8AC3E}">
        <p14:creationId xmlns:p14="http://schemas.microsoft.com/office/powerpoint/2010/main" val="325715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AFB712-730A-0941-8DB5-42A6A01903FF}"/>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                      Hedge </a:t>
            </a:r>
            <a:r>
              <a:rPr lang="it-IT" dirty="0" err="1">
                <a:latin typeface="Times New Roman" panose="02020603050405020304" pitchFamily="18" charset="0"/>
                <a:cs typeface="Times New Roman" panose="02020603050405020304" pitchFamily="18" charset="0"/>
              </a:rPr>
              <a:t>learning</a:t>
            </a:r>
            <a:endParaRPr lang="it-IT"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305FE661-A19B-DE44-B43B-9A963408CACC}"/>
              </a:ext>
            </a:extLst>
          </p:cNvPr>
          <p:cNvSpPr>
            <a:spLocks noGrp="1"/>
          </p:cNvSpPr>
          <p:nvPr>
            <p:ph sz="half" idx="1"/>
          </p:nvPr>
        </p:nvSpPr>
        <p:spPr/>
        <p:txBody>
          <a:bodyPr>
            <a:normAutofit fontScale="92500" lnSpcReduction="20000"/>
          </a:bodyPr>
          <a:lstStyle/>
          <a:p>
            <a:r>
              <a:rPr lang="it-IT" dirty="0">
                <a:latin typeface="Times New Roman" panose="02020603050405020304" pitchFamily="18" charset="0"/>
                <a:cs typeface="Times New Roman" panose="02020603050405020304" pitchFamily="18" charset="0"/>
              </a:rPr>
              <a:t>“</a:t>
            </a:r>
            <a:r>
              <a:rPr lang="it-IT" dirty="0" err="1">
                <a:latin typeface="Times New Roman" panose="02020603050405020304" pitchFamily="18" charset="0"/>
                <a:cs typeface="Times New Roman" panose="02020603050405020304" pitchFamily="18" charset="0"/>
              </a:rPr>
              <a:t>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well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known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classical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learning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extends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itself</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event</a:t>
            </a:r>
            <a:r>
              <a:rPr lang="it-IT" dirty="0">
                <a:latin typeface="Times New Roman" panose="02020603050405020304" pitchFamily="18" charset="0"/>
                <a:cs typeface="Times New Roman" panose="02020603050405020304" pitchFamily="18" charset="0"/>
              </a:rPr>
              <a:t> to a fault, </a:t>
            </a:r>
            <a:r>
              <a:rPr lang="it-IT" dirty="0" err="1">
                <a:latin typeface="Times New Roman" panose="02020603050405020304" pitchFamily="18" charset="0"/>
                <a:cs typeface="Times New Roman" panose="02020603050405020304" pitchFamily="18" charset="0"/>
              </a:rPr>
              <a:t>among</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lower</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poorer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kind</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this</a:t>
            </a:r>
            <a:r>
              <a:rPr lang="it-IT" dirty="0">
                <a:latin typeface="Times New Roman" panose="02020603050405020304" pitchFamily="18" charset="0"/>
                <a:cs typeface="Times New Roman" panose="02020603050405020304" pitchFamily="18" charset="0"/>
              </a:rPr>
              <a:t> country; </a:t>
            </a:r>
            <a:r>
              <a:rPr lang="it-IT" dirty="0" err="1">
                <a:latin typeface="Times New Roman" panose="02020603050405020304" pitchFamily="18" charset="0"/>
                <a:cs typeface="Times New Roman" panose="02020603050405020304" pitchFamily="18" charset="0"/>
              </a:rPr>
              <a:t>many</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whom</a:t>
            </a:r>
            <a:r>
              <a:rPr lang="it-IT" dirty="0">
                <a:latin typeface="Times New Roman" panose="02020603050405020304" pitchFamily="18" charset="0"/>
                <a:cs typeface="Times New Roman" panose="02020603050405020304" pitchFamily="18" charset="0"/>
              </a:rPr>
              <a:t>, to the </a:t>
            </a:r>
            <a:r>
              <a:rPr lang="it-IT" dirty="0" err="1">
                <a:latin typeface="Times New Roman" panose="02020603050405020304" pitchFamily="18" charset="0"/>
                <a:cs typeface="Times New Roman" panose="02020603050405020304" pitchFamily="18" charset="0"/>
              </a:rPr>
              <a:t>taking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them</a:t>
            </a:r>
            <a:r>
              <a:rPr lang="it-IT" dirty="0">
                <a:latin typeface="Times New Roman" panose="02020603050405020304" pitchFamily="18" charset="0"/>
                <a:cs typeface="Times New Roman" panose="02020603050405020304" pitchFamily="18" charset="0"/>
              </a:rPr>
              <a:t> off more </a:t>
            </a:r>
            <a:r>
              <a:rPr lang="it-IT" dirty="0" err="1">
                <a:latin typeface="Times New Roman" panose="02020603050405020304" pitchFamily="18" charset="0"/>
                <a:cs typeface="Times New Roman" panose="02020603050405020304" pitchFamily="18" charset="0"/>
              </a:rPr>
              <a:t>useful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works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have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greater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knowledge</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this</a:t>
            </a:r>
            <a:r>
              <a:rPr lang="it-IT" dirty="0">
                <a:latin typeface="Times New Roman" panose="02020603050405020304" pitchFamily="18" charset="0"/>
                <a:cs typeface="Times New Roman" panose="02020603050405020304" pitchFamily="18" charset="0"/>
              </a:rPr>
              <a:t> way, </a:t>
            </a:r>
            <a:r>
              <a:rPr lang="it-IT" dirty="0" err="1">
                <a:latin typeface="Times New Roman" panose="02020603050405020304" pitchFamily="18" charset="0"/>
                <a:cs typeface="Times New Roman" panose="02020603050405020304" pitchFamily="18" charset="0"/>
              </a:rPr>
              <a:t>than</a:t>
            </a:r>
            <a:r>
              <a:rPr lang="it-IT" dirty="0">
                <a:latin typeface="Times New Roman" panose="02020603050405020304" pitchFamily="18" charset="0"/>
                <a:cs typeface="Times New Roman" panose="02020603050405020304" pitchFamily="18" charset="0"/>
              </a:rPr>
              <a:t> some of the </a:t>
            </a:r>
            <a:r>
              <a:rPr lang="it-IT" dirty="0" err="1">
                <a:latin typeface="Times New Roman" panose="02020603050405020304" pitchFamily="18" charset="0"/>
                <a:cs typeface="Times New Roman" panose="02020603050405020304" pitchFamily="18" charset="0"/>
              </a:rPr>
              <a:t>better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sort</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other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places</a:t>
            </a:r>
            <a:r>
              <a:rPr lang="it-IT" dirty="0">
                <a:latin typeface="Times New Roman" panose="02020603050405020304" pitchFamily="18" charset="0"/>
                <a:cs typeface="Times New Roman" panose="02020603050405020304" pitchFamily="18" charset="0"/>
              </a:rPr>
              <a:t>. I </a:t>
            </a:r>
            <a:r>
              <a:rPr lang="it-IT" dirty="0" err="1">
                <a:latin typeface="Times New Roman" panose="02020603050405020304" pitchFamily="18" charset="0"/>
                <a:cs typeface="Times New Roman" panose="02020603050405020304" pitchFamily="18" charset="0"/>
              </a:rPr>
              <a:t>have</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my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survey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met</a:t>
            </a:r>
            <a:r>
              <a:rPr lang="it-IT" dirty="0">
                <a:latin typeface="Times New Roman" panose="02020603050405020304" pitchFamily="18" charset="0"/>
                <a:cs typeface="Times New Roman" panose="02020603050405020304" pitchFamily="18" charset="0"/>
              </a:rPr>
              <a:t> with some </a:t>
            </a:r>
            <a:r>
              <a:rPr lang="it-IT" dirty="0" err="1">
                <a:latin typeface="Times New Roman" panose="02020603050405020304" pitchFamily="18" charset="0"/>
                <a:cs typeface="Times New Roman" panose="02020603050405020304" pitchFamily="18" charset="0"/>
              </a:rPr>
              <a:t>good</a:t>
            </a:r>
            <a:r>
              <a:rPr lang="it-IT" dirty="0">
                <a:latin typeface="Times New Roman" panose="02020603050405020304" pitchFamily="18" charset="0"/>
                <a:cs typeface="Times New Roman" panose="02020603050405020304" pitchFamily="18" charset="0"/>
              </a:rPr>
              <a:t> Latin </a:t>
            </a:r>
            <a:r>
              <a:rPr lang="it-IT" dirty="0" err="1">
                <a:latin typeface="Times New Roman" panose="02020603050405020304" pitchFamily="18" charset="0"/>
                <a:cs typeface="Times New Roman" panose="02020603050405020304" pitchFamily="18" charset="0"/>
              </a:rPr>
              <a:t>scholars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who</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did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not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understand</a:t>
            </a:r>
            <a:r>
              <a:rPr lang="it-IT" dirty="0">
                <a:latin typeface="Times New Roman" panose="02020603050405020304" pitchFamily="18" charset="0"/>
                <a:cs typeface="Times New Roman" panose="02020603050405020304" pitchFamily="18" charset="0"/>
              </a:rPr>
              <a:t> the English </a:t>
            </a:r>
            <a:r>
              <a:rPr lang="it-IT" dirty="0" err="1">
                <a:latin typeface="Times New Roman" panose="02020603050405020304" pitchFamily="18" charset="0"/>
                <a:cs typeface="Times New Roman" panose="02020603050405020304" pitchFamily="18" charset="0"/>
              </a:rPr>
              <a:t>tongue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particularly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one</a:t>
            </a:r>
            <a:r>
              <a:rPr lang="it-IT" dirty="0">
                <a:latin typeface="Times New Roman" panose="02020603050405020304" pitchFamily="18" charset="0"/>
                <a:cs typeface="Times New Roman" panose="02020603050405020304" pitchFamily="18" charset="0"/>
              </a:rPr>
              <a:t> Peter Kelly, </a:t>
            </a:r>
            <a:r>
              <a:rPr lang="it-IT" dirty="0" err="1">
                <a:latin typeface="Times New Roman" panose="02020603050405020304" pitchFamily="18" charset="0"/>
                <a:cs typeface="Times New Roman" panose="02020603050405020304" pitchFamily="18" charset="0"/>
              </a:rPr>
              <a:t>who</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lived</a:t>
            </a:r>
            <a:r>
              <a:rPr lang="it-IT" dirty="0">
                <a:latin typeface="Times New Roman" panose="02020603050405020304" pitchFamily="18" charset="0"/>
                <a:cs typeface="Times New Roman" panose="02020603050405020304" pitchFamily="18" charset="0"/>
              </a:rPr>
              <a:t> in a </a:t>
            </a:r>
            <a:r>
              <a:rPr lang="it-IT" dirty="0" err="1">
                <a:latin typeface="Times New Roman" panose="02020603050405020304" pitchFamily="18" charset="0"/>
                <a:cs typeface="Times New Roman" panose="02020603050405020304" pitchFamily="18" charset="0"/>
              </a:rPr>
              <a:t>very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uncultivated</a:t>
            </a:r>
            <a:r>
              <a:rPr lang="it-IT" dirty="0">
                <a:latin typeface="Times New Roman" panose="02020603050405020304" pitchFamily="18" charset="0"/>
                <a:cs typeface="Times New Roman" panose="02020603050405020304" pitchFamily="18" charset="0"/>
              </a:rPr>
              <a:t> part of the country…</a:t>
            </a:r>
          </a:p>
        </p:txBody>
      </p:sp>
      <p:sp>
        <p:nvSpPr>
          <p:cNvPr id="4" name="Segnaposto contenuto 3">
            <a:extLst>
              <a:ext uri="{FF2B5EF4-FFF2-40B4-BE49-F238E27FC236}">
                <a16:creationId xmlns:a16="http://schemas.microsoft.com/office/drawing/2014/main" id="{6855F85B-12AC-F148-91FE-02FF1C94D3CA}"/>
              </a:ext>
            </a:extLst>
          </p:cNvPr>
          <p:cNvSpPr>
            <a:spLocks noGrp="1"/>
          </p:cNvSpPr>
          <p:nvPr>
            <p:ph sz="half" idx="2"/>
          </p:nvPr>
        </p:nvSpPr>
        <p:spPr/>
        <p:txBody>
          <a:bodyPr>
            <a:normAutofit fontScale="92500" lnSpcReduction="20000"/>
          </a:bodyPr>
          <a:lstStyle/>
          <a:p>
            <a:r>
              <a:rPr lang="it-IT" dirty="0" err="1">
                <a:latin typeface="Times New Roman" panose="02020603050405020304" pitchFamily="18" charset="0"/>
                <a:cs typeface="Times New Roman" panose="02020603050405020304" pitchFamily="18" charset="0"/>
              </a:rPr>
              <a:t>Greek</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also</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taught</a:t>
            </a:r>
            <a:r>
              <a:rPr lang="it-IT" dirty="0">
                <a:latin typeface="Times New Roman" panose="02020603050405020304" pitchFamily="18" charset="0"/>
                <a:cs typeface="Times New Roman" panose="02020603050405020304" pitchFamily="18" charset="0"/>
              </a:rPr>
              <a:t> in some of the </a:t>
            </a:r>
            <a:r>
              <a:rPr lang="it-IT" dirty="0" err="1">
                <a:latin typeface="Times New Roman" panose="02020603050405020304" pitchFamily="18" charset="0"/>
                <a:cs typeface="Times New Roman" panose="02020603050405020304" pitchFamily="18" charset="0"/>
              </a:rPr>
              <a:t>mountainous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parts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generally</a:t>
            </a:r>
            <a:r>
              <a:rPr lang="it-IT" dirty="0">
                <a:latin typeface="Times New Roman" panose="02020603050405020304" pitchFamily="18" charset="0"/>
                <a:cs typeface="Times New Roman" panose="02020603050405020304" pitchFamily="18" charset="0"/>
              </a:rPr>
              <a:t> by </a:t>
            </a:r>
            <a:r>
              <a:rPr lang="it-IT" dirty="0" err="1">
                <a:latin typeface="Times New Roman" panose="02020603050405020304" pitchFamily="18" charset="0"/>
                <a:cs typeface="Times New Roman" panose="02020603050405020304" pitchFamily="18" charset="0"/>
              </a:rPr>
              <a:t>persons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who</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pick</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it</a:t>
            </a:r>
            <a:r>
              <a:rPr lang="it-IT" dirty="0">
                <a:latin typeface="Times New Roman" panose="02020603050405020304" pitchFamily="18" charset="0"/>
                <a:cs typeface="Times New Roman" panose="02020603050405020304" pitchFamily="18" charset="0"/>
              </a:rPr>
              <a:t> up, </a:t>
            </a:r>
            <a:r>
              <a:rPr lang="it-IT" dirty="0" err="1">
                <a:latin typeface="Times New Roman" panose="02020603050405020304" pitchFamily="18" charset="0"/>
                <a:cs typeface="Times New Roman" panose="02020603050405020304" pitchFamily="18" charset="0"/>
              </a:rPr>
              <a:t>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mendicant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scholars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at</a:t>
            </a:r>
            <a:r>
              <a:rPr lang="it-IT" dirty="0">
                <a:latin typeface="Times New Roman" panose="02020603050405020304" pitchFamily="18" charset="0"/>
                <a:cs typeface="Times New Roman" panose="02020603050405020304" pitchFamily="18" charset="0"/>
              </a:rPr>
              <a:t> some </a:t>
            </a:r>
            <a:r>
              <a:rPr lang="it-IT" dirty="0" err="1">
                <a:latin typeface="Times New Roman" panose="02020603050405020304" pitchFamily="18" charset="0"/>
                <a:cs typeface="Times New Roman" panose="02020603050405020304" pitchFamily="18" charset="0"/>
              </a:rPr>
              <a:t>english</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school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Neither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genius</a:t>
            </a:r>
            <a:r>
              <a:rPr lang="it-IT" dirty="0">
                <a:latin typeface="Times New Roman" panose="02020603050405020304" pitchFamily="18" charset="0"/>
                <a:cs typeface="Times New Roman" panose="02020603050405020304" pitchFamily="18" charset="0"/>
              </a:rPr>
              <a:t> of the </a:t>
            </a:r>
            <a:r>
              <a:rPr lang="it-IT" dirty="0" err="1">
                <a:latin typeface="Times New Roman" panose="02020603050405020304" pitchFamily="18" charset="0"/>
                <a:cs typeface="Times New Roman" panose="02020603050405020304" pitchFamily="18" charset="0"/>
              </a:rPr>
              <a:t>commonalty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confined</a:t>
            </a:r>
            <a:r>
              <a:rPr lang="it-IT" dirty="0">
                <a:latin typeface="Times New Roman" panose="02020603050405020304" pitchFamily="18" charset="0"/>
                <a:cs typeface="Times New Roman" panose="02020603050405020304" pitchFamily="18" charset="0"/>
              </a:rPr>
              <a:t> to </a:t>
            </a:r>
            <a:r>
              <a:rPr lang="it-IT" dirty="0" err="1">
                <a:latin typeface="Times New Roman" panose="02020603050405020304" pitchFamily="18" charset="0"/>
                <a:cs typeface="Times New Roman" panose="02020603050405020304" pitchFamily="18" charset="0"/>
              </a:rPr>
              <a:t>this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kind</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learning</a:t>
            </a:r>
            <a:r>
              <a:rPr lang="it-IT" dirty="0">
                <a:latin typeface="Times New Roman" panose="02020603050405020304" pitchFamily="18" charset="0"/>
                <a:cs typeface="Times New Roman" panose="02020603050405020304" pitchFamily="18" charset="0"/>
              </a:rPr>
              <a:t> alone, for I </a:t>
            </a:r>
            <a:r>
              <a:rPr lang="it-IT" dirty="0" err="1">
                <a:latin typeface="Times New Roman" panose="02020603050405020304" pitchFamily="18" charset="0"/>
                <a:cs typeface="Times New Roman" panose="02020603050405020304" pitchFamily="18" charset="0"/>
              </a:rPr>
              <a:t>saw</a:t>
            </a:r>
            <a:r>
              <a:rPr lang="it-IT" dirty="0">
                <a:latin typeface="Times New Roman" panose="02020603050405020304" pitchFamily="18" charset="0"/>
                <a:cs typeface="Times New Roman" panose="02020603050405020304" pitchFamily="18" charset="0"/>
              </a:rPr>
              <a:t> a </a:t>
            </a:r>
            <a:r>
              <a:rPr lang="it-IT" dirty="0" err="1">
                <a:latin typeface="Times New Roman" panose="02020603050405020304" pitchFamily="18" charset="0"/>
                <a:cs typeface="Times New Roman" panose="02020603050405020304" pitchFamily="18" charset="0"/>
              </a:rPr>
              <a:t>poor</a:t>
            </a:r>
            <a:r>
              <a:rPr lang="it-IT" dirty="0">
                <a:latin typeface="Times New Roman" panose="02020603050405020304" pitchFamily="18" charset="0"/>
                <a:cs typeface="Times New Roman" panose="02020603050405020304" pitchFamily="18" charset="0"/>
              </a:rPr>
              <a:t> man </a:t>
            </a:r>
            <a:r>
              <a:rPr lang="it-IT" dirty="0" err="1">
                <a:latin typeface="Times New Roman" panose="02020603050405020304" pitchFamily="18" charset="0"/>
                <a:cs typeface="Times New Roman" panose="02020603050405020304" pitchFamily="18" charset="0"/>
              </a:rPr>
              <a:t>near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Blackstones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who</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had</a:t>
            </a:r>
            <a:r>
              <a:rPr lang="it-IT" dirty="0">
                <a:latin typeface="Times New Roman" panose="02020603050405020304" pitchFamily="18" charset="0"/>
                <a:cs typeface="Times New Roman" panose="02020603050405020304" pitchFamily="18" charset="0"/>
              </a:rPr>
              <a:t> a </a:t>
            </a:r>
            <a:r>
              <a:rPr lang="it-IT" dirty="0" err="1">
                <a:latin typeface="Times New Roman" panose="02020603050405020304" pitchFamily="18" charset="0"/>
                <a:cs typeface="Times New Roman" panose="02020603050405020304" pitchFamily="18" charset="0"/>
              </a:rPr>
              <a:t>tolerable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notion</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calculating</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epacts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golden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number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dominical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letter</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moon’s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phases</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even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eclipses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altho</a:t>
            </a:r>
            <a:r>
              <a:rPr lang="it-IT" dirty="0">
                <a:latin typeface="Times New Roman" panose="02020603050405020304" pitchFamily="18" charset="0"/>
                <a:cs typeface="Times New Roman" panose="02020603050405020304" pitchFamily="18" charset="0"/>
              </a:rPr>
              <a:t>’ he </a:t>
            </a:r>
            <a:r>
              <a:rPr lang="it-IT" dirty="0" err="1">
                <a:latin typeface="Times New Roman" panose="02020603050405020304" pitchFamily="18" charset="0"/>
                <a:cs typeface="Times New Roman" panose="02020603050405020304" pitchFamily="18" charset="0"/>
              </a:rPr>
              <a:t>had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never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been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taught</a:t>
            </a:r>
            <a:r>
              <a:rPr lang="it-IT" dirty="0">
                <a:latin typeface="Times New Roman" panose="02020603050405020304" pitchFamily="18" charset="0"/>
                <a:cs typeface="Times New Roman" panose="02020603050405020304" pitchFamily="18" charset="0"/>
              </a:rPr>
              <a:t> to </a:t>
            </a:r>
            <a:r>
              <a:rPr lang="it-IT" dirty="0" err="1">
                <a:latin typeface="Times New Roman" panose="02020603050405020304" pitchFamily="18" charset="0"/>
                <a:cs typeface="Times New Roman" panose="02020603050405020304" pitchFamily="18" charset="0"/>
              </a:rPr>
              <a:t>read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english</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History</a:t>
            </a:r>
            <a:r>
              <a:rPr lang="it-IT" dirty="0">
                <a:latin typeface="Times New Roman" panose="02020603050405020304" pitchFamily="18" charset="0"/>
                <a:cs typeface="Times New Roman" panose="02020603050405020304" pitchFamily="18" charset="0"/>
              </a:rPr>
              <a:t> of Kerry </a:t>
            </a:r>
            <a:r>
              <a:rPr lang="it-IT" dirty="0" err="1">
                <a:latin typeface="Times New Roman" panose="02020603050405020304" pitchFamily="18" charset="0"/>
                <a:cs typeface="Times New Roman" panose="02020603050405020304" pitchFamily="18" charset="0"/>
              </a:rPr>
              <a:t>pp</a:t>
            </a:r>
            <a:r>
              <a:rPr lang="it-IT" dirty="0">
                <a:latin typeface="Times New Roman" panose="02020603050405020304" pitchFamily="18" charset="0"/>
                <a:cs typeface="Times New Roman" panose="02020603050405020304" pitchFamily="18" charset="0"/>
              </a:rPr>
              <a:t> 67 and 418].</a:t>
            </a:r>
          </a:p>
        </p:txBody>
      </p:sp>
    </p:spTree>
    <p:extLst>
      <p:ext uri="{BB962C8B-B14F-4D97-AF65-F5344CB8AC3E}">
        <p14:creationId xmlns:p14="http://schemas.microsoft.com/office/powerpoint/2010/main" val="426284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514D52B-E91B-DF45-B0F2-10426AA22B58}"/>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Verso un’Irlanda nuova?</a:t>
            </a:r>
          </a:p>
        </p:txBody>
      </p:sp>
      <p:sp>
        <p:nvSpPr>
          <p:cNvPr id="6" name="Segnaposto contenuto 5">
            <a:extLst>
              <a:ext uri="{FF2B5EF4-FFF2-40B4-BE49-F238E27FC236}">
                <a16:creationId xmlns:a16="http://schemas.microsoft.com/office/drawing/2014/main" id="{7FAA0EF1-DF21-4E49-B1A5-D810BA0BC1F1}"/>
              </a:ext>
            </a:extLst>
          </p:cNvPr>
          <p:cNvSpPr>
            <a:spLocks noGrp="1"/>
          </p:cNvSpPr>
          <p:nvPr>
            <p:ph idx="1"/>
          </p:nvPr>
        </p:nvSpPr>
        <p:spPr/>
        <p:txBody>
          <a:bodyPr>
            <a:normAutofit fontScale="92500" lnSpcReduction="20000"/>
          </a:bodyPr>
          <a:lstStyle/>
          <a:p>
            <a:r>
              <a:rPr lang="it-IT" dirty="0">
                <a:latin typeface="Times New Roman" panose="02020603050405020304" pitchFamily="18" charset="0"/>
                <a:cs typeface="Times New Roman" panose="02020603050405020304" pitchFamily="18" charset="0"/>
              </a:rPr>
              <a:t>Eletto al parlamento di Dublino, un avvocato protestante, Henry </a:t>
            </a:r>
            <a:r>
              <a:rPr lang="it-IT" dirty="0" err="1">
                <a:latin typeface="Times New Roman" panose="02020603050405020304" pitchFamily="18" charset="0"/>
                <a:cs typeface="Times New Roman" panose="02020603050405020304" pitchFamily="18" charset="0"/>
              </a:rPr>
              <a:t>Grattan</a:t>
            </a:r>
            <a:r>
              <a:rPr lang="it-IT" dirty="0">
                <a:latin typeface="Times New Roman" panose="02020603050405020304" pitchFamily="18" charset="0"/>
                <a:cs typeface="Times New Roman" panose="02020603050405020304" pitchFamily="18" charset="0"/>
              </a:rPr>
              <a:t> fondò nel 1759 il partito dei Patrioti che lottò per l’abrogazione delle leggi penali. Fu la guerra d’Indipendenza americana a contribuire in maniera rilevante alle trasformazioni politiche e sociali dell’Irlanda. Obbligata a richiamare truppe dall’isola, l’Inghilterra fu costretta a numerose concessioni. Dal 1778 al 1783, le leggi penali vennero ammorbidite e le restrizioni al commercio vennero soppresse. Nel 1782, Londra dovette restituire parte dei poteri al parlamento irlandese… che abrogò immediatamente le leggi penali e restituì ai cattolici il diritto allo studio e alla proprietà, senza tuttavia restituire loro i diritti politici. Nuovamente libera di commerciare, l’Irlanda conobbe in questa fine del XVIII secolo un relativo periodo di prosperità. Dublino e le grandi città del paese si ornarono di belle case georgiane e di monumenti prestigiosi (Custom House, </a:t>
            </a:r>
            <a:r>
              <a:rPr lang="it-IT" dirty="0" err="1">
                <a:latin typeface="Times New Roman" panose="02020603050405020304" pitchFamily="18" charset="0"/>
                <a:cs typeface="Times New Roman" panose="02020603050405020304" pitchFamily="18" charset="0"/>
              </a:rPr>
              <a:t>Four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Courts</a:t>
            </a:r>
            <a:r>
              <a:rPr lang="it-IT" dirty="0">
                <a:latin typeface="Times New Roman" panose="02020603050405020304" pitchFamily="18" charset="0"/>
                <a:cs typeface="Times New Roman" panose="02020603050405020304" pitchFamily="18" charset="0"/>
              </a:rPr>
              <a:t> a Dublino). Restava un’anomalia: un paese per 9/10 cattolico retto da un parlamento al 100% protestante! </a:t>
            </a:r>
          </a:p>
          <a:p>
            <a:endParaRPr lang="it-IT" dirty="0"/>
          </a:p>
        </p:txBody>
      </p:sp>
    </p:spTree>
    <p:extLst>
      <p:ext uri="{BB962C8B-B14F-4D97-AF65-F5344CB8AC3E}">
        <p14:creationId xmlns:p14="http://schemas.microsoft.com/office/powerpoint/2010/main" val="196586392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2835</Words>
  <Application>Microsoft Macintosh PowerPoint</Application>
  <PresentationFormat>Widescreen</PresentationFormat>
  <Paragraphs>108</Paragraphs>
  <Slides>33</Slides>
  <Notes>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33</vt:i4>
      </vt:variant>
    </vt:vector>
  </HeadingPairs>
  <TitlesOfParts>
    <vt:vector size="38" baseType="lpstr">
      <vt:lpstr>Arial</vt:lpstr>
      <vt:lpstr>Calibri</vt:lpstr>
      <vt:lpstr>Calibri Light</vt:lpstr>
      <vt:lpstr>Times New Roman</vt:lpstr>
      <vt:lpstr>Tema di Office</vt:lpstr>
      <vt:lpstr>Verso l’indipendenza</vt:lpstr>
      <vt:lpstr>Seamus Heaney, ‘The Annals Say’/ ‘Gli annali  dicono’, in Seeing Things/Vedere le cose, 1991.  Heaney fu vincitore del Premio Nobel di letteratura nel 1995 Traduzione di Gilberto Sacerdoti</vt:lpstr>
      <vt:lpstr>Il monastero di Clonmacnoise, fondato nel sesto secolo e per cinquecento anni centro  di cultura e di attrazione per molti studiosi e monaci europei. Sulle rive del fiume Shannon, tra Galway e Dublino.  </vt:lpstr>
      <vt:lpstr> Seamus Heaney, ‘Digging’, in Death of a Naturalist, 1966</vt:lpstr>
      <vt:lpstr>Seamus Heaney, ‘Scavando’, traduzione di Franco Buffoni</vt:lpstr>
      <vt:lpstr>Hedge schools, le scuole delle siepi </vt:lpstr>
      <vt:lpstr>“The people of Ireland are, I may almost say, universally educated:…. I do not know any part of Ireland so wild, that its inhabitants are not anxious, nay, eagerly anxious for the education of their children.” [Wakefield, Account of Ireland, Vol. II P 307].</vt:lpstr>
      <vt:lpstr>                      Hedge learning</vt:lpstr>
      <vt:lpstr>Verso un’Irlanda nuova?</vt:lpstr>
      <vt:lpstr>Architetture georgiane a Dublino: The Royal Exchange/La Borsa e Leinster House, oggi il Parlamento, 1745</vt:lpstr>
      <vt:lpstr> Edificio in stile palladiano, costruito nel 1733 per accogliere il Parlamento d’Irlanda. Dopo l’unione, cadde in disuso e fu ceduto alla Bank of Ireland, alla quale appartiene ancora oggi</vt:lpstr>
      <vt:lpstr> Merrion Square</vt:lpstr>
      <vt:lpstr>The United Irishmen e l’Insurrezione del 1798</vt:lpstr>
      <vt:lpstr>La battaglia di Vinegar Hill</vt:lpstr>
      <vt:lpstr>Seamus Heaney, ‘Requiem for the Croppies’ /’Requiem per i ribelli’, 1969, in A Door into the Dark</vt:lpstr>
      <vt:lpstr>           The Wolfe Tones – Who Fears To Speak of '98 Lyrics </vt:lpstr>
      <vt:lpstr>L’atto di Unione </vt:lpstr>
      <vt:lpstr>Daniel O’Connell, the Liberator, e l’emancipazione dei Cattolici nel 1829</vt:lpstr>
      <vt:lpstr>A Tara, nel 1843; e una caricatura in Punch, 1843</vt:lpstr>
      <vt:lpstr>The Great Famine/La grande carestia, 1845-1852 e ben oltre</vt:lpstr>
      <vt:lpstr>Espropri, emigrazione, morte  </vt:lpstr>
      <vt:lpstr>    Le politiche della catastrofe</vt:lpstr>
      <vt:lpstr> Memoriale di New York</vt:lpstr>
      <vt:lpstr>       Memorial in Dublin and New York    </vt:lpstr>
      <vt:lpstr>Approximately 1 million Irish people from famine related diseases and the exodus of a further 1 million inhabitants, making it one of the most lethal famines in modern history in terms of excess mortality and population loss.</vt:lpstr>
      <vt:lpstr>Movimenti della migrazione dall’Irlanda agli Stati Uniti dal 1820 al 1957</vt:lpstr>
      <vt:lpstr>Da dove giunge chi arriva negli Stati uniti tra il 1850 e il 1870?</vt:lpstr>
      <vt:lpstr>L’attentato alla casa di detenzione di Clerkenwell a Londra, nel dicembre 1867,  mirava a liberare detenuti feniani. Fece invece 12 vittime e 120 feriti. </vt:lpstr>
      <vt:lpstr>Home Rule, autodeterminazione e riforma agraria: la strada accidentata verso l’indipendenza </vt:lpstr>
      <vt:lpstr>Easter Rising, l’insurrezione di Pasqua, aprile 1916</vt:lpstr>
      <vt:lpstr>Easter Rising</vt:lpstr>
      <vt:lpstr>WB Yeats, Easter 1916/Pasqua 1916 (1921)         Traduzione di Roberto Sanesi (ultima strofa)</vt:lpstr>
      <vt:lpstr>Trattato, guerra civile, partition e futuro incerto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Verso l’indipendenza</dc:title>
  <dc:creator>Microsoft Office User</dc:creator>
  <cp:lastModifiedBy>Microsoft Office User</cp:lastModifiedBy>
  <cp:revision>33</cp:revision>
  <dcterms:created xsi:type="dcterms:W3CDTF">2025-02-09T21:27:40Z</dcterms:created>
  <dcterms:modified xsi:type="dcterms:W3CDTF">2025-02-12T20:32:18Z</dcterms:modified>
</cp:coreProperties>
</file>