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0"/>
  </p:handoutMasterIdLst>
  <p:sldIdLst>
    <p:sldId id="256" r:id="rId2"/>
    <p:sldId id="268" r:id="rId3"/>
    <p:sldId id="270" r:id="rId4"/>
    <p:sldId id="272" r:id="rId5"/>
    <p:sldId id="263" r:id="rId6"/>
    <p:sldId id="265" r:id="rId7"/>
    <p:sldId id="264" r:id="rId8"/>
    <p:sldId id="262" r:id="rId9"/>
    <p:sldId id="273" r:id="rId10"/>
    <p:sldId id="274" r:id="rId11"/>
    <p:sldId id="275" r:id="rId12"/>
    <p:sldId id="259" r:id="rId13"/>
    <p:sldId id="260" r:id="rId14"/>
    <p:sldId id="276" r:id="rId15"/>
    <p:sldId id="258" r:id="rId16"/>
    <p:sldId id="266" r:id="rId17"/>
    <p:sldId id="267" r:id="rId18"/>
    <p:sldId id="277"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snapToObjects="1">
      <p:cViewPr varScale="1">
        <p:scale>
          <a:sx n="114" d="100"/>
          <a:sy n="114" d="100"/>
        </p:scale>
        <p:origin x="576" y="176"/>
      </p:cViewPr>
      <p:guideLst/>
    </p:cSldViewPr>
  </p:slideViewPr>
  <p:notesTextViewPr>
    <p:cViewPr>
      <p:scale>
        <a:sx n="1" d="1"/>
        <a:sy n="1" d="1"/>
      </p:scale>
      <p:origin x="0" y="0"/>
    </p:cViewPr>
  </p:notesTextViewPr>
  <p:notesViewPr>
    <p:cSldViewPr snapToGrid="0" snapToObjects="1">
      <p:cViewPr varScale="1">
        <p:scale>
          <a:sx n="87" d="100"/>
          <a:sy n="87" d="100"/>
        </p:scale>
        <p:origin x="402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ACBDDA1-9FBC-9A4F-AAFD-041DFD817B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9843BC7-1F11-FA49-A2D3-B0466725CC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556939-5C1E-1949-829E-BE885CFFAE53}" type="datetimeFigureOut">
              <a:rPr lang="it-IT" smtClean="0"/>
              <a:t>29/01/25</a:t>
            </a:fld>
            <a:endParaRPr lang="it-IT"/>
          </a:p>
        </p:txBody>
      </p:sp>
      <p:sp>
        <p:nvSpPr>
          <p:cNvPr id="4" name="Segnaposto piè di pagina 3">
            <a:extLst>
              <a:ext uri="{FF2B5EF4-FFF2-40B4-BE49-F238E27FC236}">
                <a16:creationId xmlns:a16="http://schemas.microsoft.com/office/drawing/2014/main" id="{7C3FCAD5-76D1-A04C-9C9D-4A4A1A9AAE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BAC2062E-50CE-E442-A56E-7F8C19F81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6142E-49E1-E840-B288-51EB436BCF48}" type="slidenum">
              <a:rPr lang="it-IT" smtClean="0"/>
              <a:t>‹N›</a:t>
            </a:fld>
            <a:endParaRPr lang="it-IT"/>
          </a:p>
        </p:txBody>
      </p:sp>
    </p:spTree>
    <p:extLst>
      <p:ext uri="{BB962C8B-B14F-4D97-AF65-F5344CB8AC3E}">
        <p14:creationId xmlns:p14="http://schemas.microsoft.com/office/powerpoint/2010/main" val="10481812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A45EA-E6D2-4541-B442-64802FBA7F2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ED8F325-7B2C-FA44-A90D-AAD438D2C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48F9B95-D961-4042-9FB3-FF7C376BF62B}"/>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5" name="Segnaposto piè di pagina 4">
            <a:extLst>
              <a:ext uri="{FF2B5EF4-FFF2-40B4-BE49-F238E27FC236}">
                <a16:creationId xmlns:a16="http://schemas.microsoft.com/office/drawing/2014/main" id="{0B6A1CCA-10F3-FF49-B388-4721E958D7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CF2029-559B-FC49-8F09-CA302B494804}"/>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103853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47500E-5D95-DE4D-A59E-6BE9908C94F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26E96B-8AA6-504C-814A-7E56B558BA77}"/>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75E3C08-4339-9241-940F-AC0567E8663F}"/>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5" name="Segnaposto piè di pagina 4">
            <a:extLst>
              <a:ext uri="{FF2B5EF4-FFF2-40B4-BE49-F238E27FC236}">
                <a16:creationId xmlns:a16="http://schemas.microsoft.com/office/drawing/2014/main" id="{6041C101-933B-F04A-A4BA-38A39973592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CF8501-AA19-754D-9A9A-D0E7E12D1686}"/>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147498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C643762-DD6B-D448-846B-247A4514F34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7CA971-989A-D24B-82DD-96C92A4D0927}"/>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2316235-A169-924B-B8A3-B8A44C05C6B6}"/>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5" name="Segnaposto piè di pagina 4">
            <a:extLst>
              <a:ext uri="{FF2B5EF4-FFF2-40B4-BE49-F238E27FC236}">
                <a16:creationId xmlns:a16="http://schemas.microsoft.com/office/drawing/2014/main" id="{A60C17BD-6418-F74C-B8CA-A444DC5AD7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64D86E-1F6E-C347-9817-4BAC12637131}"/>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29492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34468-E2B1-974E-AB13-8E5495D78E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1F4051-A503-0A47-A273-0AB7F8512B10}"/>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DDDDF61-7786-3346-B4EC-CF74CFA7EDC3}"/>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5" name="Segnaposto piè di pagina 4">
            <a:extLst>
              <a:ext uri="{FF2B5EF4-FFF2-40B4-BE49-F238E27FC236}">
                <a16:creationId xmlns:a16="http://schemas.microsoft.com/office/drawing/2014/main" id="{10B88260-C95D-2D45-BBB4-9DFE12813D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CB04EE-F743-0548-8B99-CB060017C105}"/>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245219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4F19B-0067-F14C-8440-3C2629904B9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593F802-C99F-9547-8D67-29F330FC56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D44A12D-83D8-0347-AD5B-AA9A31650B5D}"/>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5" name="Segnaposto piè di pagina 4">
            <a:extLst>
              <a:ext uri="{FF2B5EF4-FFF2-40B4-BE49-F238E27FC236}">
                <a16:creationId xmlns:a16="http://schemas.microsoft.com/office/drawing/2014/main" id="{4C9DB828-7F0C-AF42-8AC4-97514634C6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84C59DE-3AFC-1B4D-AF00-185416AE3B87}"/>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273655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195BF-AE7B-AE45-8E1C-E86DF1DC896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0E32F73-3BCE-D14B-8B65-5538305DC47F}"/>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5C2CED5A-33E8-4F40-ADEB-1AF71B52D179}"/>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0C57C49-D65B-5041-852B-61C5C94E07AB}"/>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6" name="Segnaposto piè di pagina 5">
            <a:extLst>
              <a:ext uri="{FF2B5EF4-FFF2-40B4-BE49-F238E27FC236}">
                <a16:creationId xmlns:a16="http://schemas.microsoft.com/office/drawing/2014/main" id="{46407982-B1A4-4645-B8FA-6DFA4190CB5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45F6839-8884-AF4C-ACE7-8C97FB5995BE}"/>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170691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1B2F80-AFAD-5C46-83A8-E8CD0A0A690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38C6DB7-BED4-264C-A108-7E1D169AF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F38EFC29-7F14-AD40-AB3A-B1DB7CB149FF}"/>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3A0D48EB-D0B3-DC4E-A3DF-50724DB7F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BF0B85DA-58D6-904C-AC11-5CF060BF6892}"/>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205D72E2-C193-DE42-8696-3197C3D4D4AC}"/>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8" name="Segnaposto piè di pagina 7">
            <a:extLst>
              <a:ext uri="{FF2B5EF4-FFF2-40B4-BE49-F238E27FC236}">
                <a16:creationId xmlns:a16="http://schemas.microsoft.com/office/drawing/2014/main" id="{0A9F3638-31EB-FE49-9D75-0AFF956BAAA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66C6D1D-A2D0-B649-B644-291342208132}"/>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197283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9AB837-0C60-BA46-BA34-8DF69001ED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E756736-BE57-CF4A-9195-C4DAE9ADAB96}"/>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4" name="Segnaposto piè di pagina 3">
            <a:extLst>
              <a:ext uri="{FF2B5EF4-FFF2-40B4-BE49-F238E27FC236}">
                <a16:creationId xmlns:a16="http://schemas.microsoft.com/office/drawing/2014/main" id="{40E6E03F-7CBF-4945-BA06-7328DAA20BF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67C5F31-8EF8-7848-8136-ED75D2BCBC43}"/>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357936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F070AE-7230-0342-A612-690A7444D6F2}"/>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3" name="Segnaposto piè di pagina 2">
            <a:extLst>
              <a:ext uri="{FF2B5EF4-FFF2-40B4-BE49-F238E27FC236}">
                <a16:creationId xmlns:a16="http://schemas.microsoft.com/office/drawing/2014/main" id="{8533DC30-DECA-CB49-B418-B0D85A7C608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C35C9E2-540B-594B-933B-985613EDE48B}"/>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43844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6C847A-23B5-9A43-ADD6-9AE62DB1C5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8C9A9DA-794E-1F4A-87DF-1AE1E3FD7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287FFCE0-2A8B-534F-832F-18CABE017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88A6C21-13A4-F34A-8A4B-8840995659A0}"/>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6" name="Segnaposto piè di pagina 5">
            <a:extLst>
              <a:ext uri="{FF2B5EF4-FFF2-40B4-BE49-F238E27FC236}">
                <a16:creationId xmlns:a16="http://schemas.microsoft.com/office/drawing/2014/main" id="{0913665B-B110-E146-AFC7-1BD8D16070C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F50B857-8E06-4C46-9489-6368D0393CF1}"/>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169636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94090D-C3CF-DB4A-AECD-7AF5F0CAB9E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3C1EC5D-7EC8-3C43-80B6-13E4FB9B8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7344F9C-BE99-7D4D-9586-D2CDFF6B1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942AB37-3CE2-3E41-9A2C-E9EEC31B5E31}"/>
              </a:ext>
            </a:extLst>
          </p:cNvPr>
          <p:cNvSpPr>
            <a:spLocks noGrp="1"/>
          </p:cNvSpPr>
          <p:nvPr>
            <p:ph type="dt" sz="half" idx="10"/>
          </p:nvPr>
        </p:nvSpPr>
        <p:spPr/>
        <p:txBody>
          <a:bodyPr/>
          <a:lstStyle/>
          <a:p>
            <a:fld id="{58C9BB87-8A39-C148-B0D8-7A430BBC7C24}" type="datetimeFigureOut">
              <a:rPr lang="it-IT" smtClean="0"/>
              <a:t>29/01/25</a:t>
            </a:fld>
            <a:endParaRPr lang="it-IT"/>
          </a:p>
        </p:txBody>
      </p:sp>
      <p:sp>
        <p:nvSpPr>
          <p:cNvPr id="6" name="Segnaposto piè di pagina 5">
            <a:extLst>
              <a:ext uri="{FF2B5EF4-FFF2-40B4-BE49-F238E27FC236}">
                <a16:creationId xmlns:a16="http://schemas.microsoft.com/office/drawing/2014/main" id="{D204B68E-02B0-BE45-A218-3B24FBF2040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11E90A9-98FA-7046-ADDD-60DB13590A5E}"/>
              </a:ext>
            </a:extLst>
          </p:cNvPr>
          <p:cNvSpPr>
            <a:spLocks noGrp="1"/>
          </p:cNvSpPr>
          <p:nvPr>
            <p:ph type="sldNum" sz="quarter" idx="12"/>
          </p:nvPr>
        </p:nvSpPr>
        <p:spPr/>
        <p:txBody>
          <a:bodyPr/>
          <a:lstStyle/>
          <a:p>
            <a:fld id="{7624F1D0-C589-AD43-993D-723680827383}" type="slidenum">
              <a:rPr lang="it-IT" smtClean="0"/>
              <a:t>‹N›</a:t>
            </a:fld>
            <a:endParaRPr lang="it-IT"/>
          </a:p>
        </p:txBody>
      </p:sp>
    </p:spTree>
    <p:extLst>
      <p:ext uri="{BB962C8B-B14F-4D97-AF65-F5344CB8AC3E}">
        <p14:creationId xmlns:p14="http://schemas.microsoft.com/office/powerpoint/2010/main" val="365022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FDB56C3-9E49-4B46-A6BC-F9C420A56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4DCBD32-018E-5940-AC73-35A6B0D06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947F5FE-5A8D-8243-95EC-379C1DED1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9BB87-8A39-C148-B0D8-7A430BBC7C24}" type="datetimeFigureOut">
              <a:rPr lang="it-IT" smtClean="0"/>
              <a:t>29/01/25</a:t>
            </a:fld>
            <a:endParaRPr lang="it-IT"/>
          </a:p>
        </p:txBody>
      </p:sp>
      <p:sp>
        <p:nvSpPr>
          <p:cNvPr id="5" name="Segnaposto piè di pagina 4">
            <a:extLst>
              <a:ext uri="{FF2B5EF4-FFF2-40B4-BE49-F238E27FC236}">
                <a16:creationId xmlns:a16="http://schemas.microsoft.com/office/drawing/2014/main" id="{29033DD0-97E5-B94A-83C4-18EB62B1A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0A8F5CB-5D51-5F42-BECC-55696D8F4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F1D0-C589-AD43-993D-723680827383}" type="slidenum">
              <a:rPr lang="it-IT" smtClean="0"/>
              <a:t>‹N›</a:t>
            </a:fld>
            <a:endParaRPr lang="it-IT"/>
          </a:p>
        </p:txBody>
      </p:sp>
    </p:spTree>
    <p:extLst>
      <p:ext uri="{BB962C8B-B14F-4D97-AF65-F5344CB8AC3E}">
        <p14:creationId xmlns:p14="http://schemas.microsoft.com/office/powerpoint/2010/main" val="3363731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EB0C33-C7F2-9647-858C-AC8A90DB4E3D}"/>
              </a:ext>
            </a:extLst>
          </p:cNvPr>
          <p:cNvSpPr>
            <a:spLocks noGrp="1"/>
          </p:cNvSpPr>
          <p:nvPr>
            <p:ph type="ctrTitle"/>
          </p:nvPr>
        </p:nvSpPr>
        <p:spPr/>
        <p:txBody>
          <a:bodyPr/>
          <a:lstStyle/>
          <a:p>
            <a:r>
              <a:rPr lang="it-IT" dirty="0">
                <a:latin typeface="Times New Roman" panose="02020603050405020304" pitchFamily="18" charset="0"/>
                <a:cs typeface="Times New Roman" panose="02020603050405020304" pitchFamily="18" charset="0"/>
              </a:rPr>
              <a:t>Voci e immagini d’Irlanda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1900-2020</a:t>
            </a:r>
          </a:p>
        </p:txBody>
      </p:sp>
      <p:sp>
        <p:nvSpPr>
          <p:cNvPr id="3" name="Sottotitolo 2">
            <a:extLst>
              <a:ext uri="{FF2B5EF4-FFF2-40B4-BE49-F238E27FC236}">
                <a16:creationId xmlns:a16="http://schemas.microsoft.com/office/drawing/2014/main" id="{AD25FDD4-F71A-AA48-8330-E9AF11C5BDBB}"/>
              </a:ext>
            </a:extLst>
          </p:cNvPr>
          <p:cNvSpPr>
            <a:spLocks noGrp="1"/>
          </p:cNvSpPr>
          <p:nvPr>
            <p:ph type="subTitle" idx="1"/>
          </p:nvPr>
        </p:nvSpPr>
        <p:spPr/>
        <p:txBody>
          <a:bodyPr>
            <a:normAutofit lnSpcReduction="10000"/>
          </a:bodyPr>
          <a:lstStyle/>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Tra identità  e esilio</a:t>
            </a:r>
          </a:p>
          <a:p>
            <a:endParaRPr lang="it-IT" dirty="0">
              <a:latin typeface="Times New Roman" panose="02020603050405020304" pitchFamily="18"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UTE anno accademico 2024-2025</a:t>
            </a:r>
          </a:p>
        </p:txBody>
      </p:sp>
    </p:spTree>
    <p:extLst>
      <p:ext uri="{BB962C8B-B14F-4D97-AF65-F5344CB8AC3E}">
        <p14:creationId xmlns:p14="http://schemas.microsoft.com/office/powerpoint/2010/main" val="237184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a:extLst>
              <a:ext uri="{FF2B5EF4-FFF2-40B4-BE49-F238E27FC236}">
                <a16:creationId xmlns:a16="http://schemas.microsoft.com/office/drawing/2014/main" id="{7DF29E58-A18F-404A-8425-A8D6D8AFEAB3}"/>
              </a:ext>
            </a:extLst>
          </p:cNvPr>
          <p:cNvPicPr>
            <a:picLocks noGrp="1" noChangeAspect="1"/>
          </p:cNvPicPr>
          <p:nvPr>
            <p:ph sz="half" idx="4294967295"/>
          </p:nvPr>
        </p:nvPicPr>
        <p:blipFill>
          <a:blip r:embed="rId2"/>
          <a:stretch>
            <a:fillRect/>
          </a:stretch>
        </p:blipFill>
        <p:spPr>
          <a:xfrm>
            <a:off x="192087" y="3429000"/>
            <a:ext cx="5903913" cy="3305175"/>
          </a:xfrm>
        </p:spPr>
      </p:pic>
      <p:pic>
        <p:nvPicPr>
          <p:cNvPr id="12" name="Segnaposto contenuto 11">
            <a:extLst>
              <a:ext uri="{FF2B5EF4-FFF2-40B4-BE49-F238E27FC236}">
                <a16:creationId xmlns:a16="http://schemas.microsoft.com/office/drawing/2014/main" id="{74930A83-DAEB-A446-A410-6E308CD4A897}"/>
              </a:ext>
            </a:extLst>
          </p:cNvPr>
          <p:cNvPicPr>
            <a:picLocks noGrp="1" noChangeAspect="1"/>
          </p:cNvPicPr>
          <p:nvPr>
            <p:ph sz="half" idx="4294967295"/>
          </p:nvPr>
        </p:nvPicPr>
        <p:blipFill>
          <a:blip r:embed="rId3"/>
          <a:stretch>
            <a:fillRect/>
          </a:stretch>
        </p:blipFill>
        <p:spPr>
          <a:xfrm>
            <a:off x="6267450" y="1961052"/>
            <a:ext cx="5924550" cy="2735262"/>
          </a:xfrm>
        </p:spPr>
      </p:pic>
      <p:pic>
        <p:nvPicPr>
          <p:cNvPr id="18" name="Immagine 17">
            <a:extLst>
              <a:ext uri="{FF2B5EF4-FFF2-40B4-BE49-F238E27FC236}">
                <a16:creationId xmlns:a16="http://schemas.microsoft.com/office/drawing/2014/main" id="{6275A933-FFBC-7541-8BDF-9419E2B3C7BF}"/>
              </a:ext>
            </a:extLst>
          </p:cNvPr>
          <p:cNvPicPr>
            <a:picLocks noChangeAspect="1"/>
          </p:cNvPicPr>
          <p:nvPr/>
        </p:nvPicPr>
        <p:blipFill>
          <a:blip r:embed="rId4"/>
          <a:stretch>
            <a:fillRect/>
          </a:stretch>
        </p:blipFill>
        <p:spPr>
          <a:xfrm>
            <a:off x="1086898" y="398585"/>
            <a:ext cx="4564291" cy="2556000"/>
          </a:xfrm>
          <a:prstGeom prst="rect">
            <a:avLst/>
          </a:prstGeom>
        </p:spPr>
      </p:pic>
    </p:spTree>
    <p:extLst>
      <p:ext uri="{BB962C8B-B14F-4D97-AF65-F5344CB8AC3E}">
        <p14:creationId xmlns:p14="http://schemas.microsoft.com/office/powerpoint/2010/main" val="67581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0F8DC7-EC1A-8D4A-AE59-5812EB5936F1}"/>
              </a:ext>
            </a:extLst>
          </p:cNvPr>
          <p:cNvSpPr>
            <a:spLocks noGrp="1"/>
          </p:cNvSpPr>
          <p:nvPr>
            <p:ph type="title"/>
          </p:nvPr>
        </p:nvSpPr>
        <p:spPr>
          <a:xfrm>
            <a:off x="890771" y="187325"/>
            <a:ext cx="3932237" cy="1600200"/>
          </a:xfrm>
        </p:spPr>
        <p:txBody>
          <a:bodyPr/>
          <a:lstStyle/>
          <a:p>
            <a:r>
              <a:rPr lang="it-IT" dirty="0">
                <a:latin typeface="Times New Roman" panose="02020603050405020304" pitchFamily="18" charset="0"/>
                <a:cs typeface="Times New Roman" panose="02020603050405020304" pitchFamily="18" charset="0"/>
              </a:rPr>
              <a:t>A cura di Melita Cataldi</a:t>
            </a:r>
          </a:p>
        </p:txBody>
      </p:sp>
      <p:sp>
        <p:nvSpPr>
          <p:cNvPr id="3" name="Segnaposto contenuto 2">
            <a:extLst>
              <a:ext uri="{FF2B5EF4-FFF2-40B4-BE49-F238E27FC236}">
                <a16:creationId xmlns:a16="http://schemas.microsoft.com/office/drawing/2014/main" id="{3FE9E4D0-4CB6-5548-BBDA-772A0CDD870D}"/>
              </a:ext>
            </a:extLst>
          </p:cNvPr>
          <p:cNvSpPr>
            <a:spLocks noGrp="1"/>
          </p:cNvSpPr>
          <p:nvPr>
            <p:ph idx="1"/>
          </p:nvPr>
        </p:nvSpPr>
        <p:spPr>
          <a:xfrm>
            <a:off x="5183188" y="375138"/>
            <a:ext cx="6172200" cy="5485913"/>
          </a:xfrm>
        </p:spPr>
        <p:txBody>
          <a:bodyPr>
            <a:normAutofit fontScale="62500" lnSpcReduction="20000"/>
          </a:bodyPr>
          <a:lstStyle/>
          <a:p>
            <a:r>
              <a:rPr lang="it-IT" sz="2500" dirty="0">
                <a:latin typeface="Times New Roman" panose="02020603050405020304" pitchFamily="18" charset="0"/>
                <a:cs typeface="Times New Roman" panose="02020603050405020304" pitchFamily="18" charset="0"/>
              </a:rPr>
              <a:t>La poesia in lingua antico-medio-irlandese ebbe il suo sviluppo tra i secoli VI e XII, e la sua maggiore espressione tra i secoli VII, VIII, e IX.</a:t>
            </a:r>
            <a:br>
              <a:rPr lang="it-IT" sz="2500" dirty="0">
                <a:latin typeface="Times New Roman" panose="02020603050405020304" pitchFamily="18" charset="0"/>
                <a:cs typeface="Times New Roman" panose="02020603050405020304" pitchFamily="18" charset="0"/>
              </a:rPr>
            </a:br>
            <a:br>
              <a:rPr lang="it-IT" sz="2500" dirty="0">
                <a:latin typeface="Times New Roman" panose="02020603050405020304" pitchFamily="18" charset="0"/>
                <a:cs typeface="Times New Roman" panose="02020603050405020304" pitchFamily="18" charset="0"/>
              </a:rPr>
            </a:br>
            <a:r>
              <a:rPr lang="it-IT" sz="2500" dirty="0">
                <a:latin typeface="Times New Roman" panose="02020603050405020304" pitchFamily="18" charset="0"/>
                <a:cs typeface="Times New Roman" panose="02020603050405020304" pitchFamily="18" charset="0"/>
              </a:rPr>
              <a:t>La poesia era affidata ai</a:t>
            </a:r>
            <a:r>
              <a:rPr lang="it-IT" sz="2500" i="1" dirty="0">
                <a:latin typeface="Times New Roman" panose="02020603050405020304" pitchFamily="18" charset="0"/>
                <a:cs typeface="Times New Roman" panose="02020603050405020304" pitchFamily="18" charset="0"/>
              </a:rPr>
              <a:t> </a:t>
            </a:r>
            <a:r>
              <a:rPr lang="it-IT" sz="2500" i="1" dirty="0" err="1">
                <a:latin typeface="Times New Roman" panose="02020603050405020304" pitchFamily="18" charset="0"/>
                <a:cs typeface="Times New Roman" panose="02020603050405020304" pitchFamily="18" charset="0"/>
              </a:rPr>
              <a:t>Filìd</a:t>
            </a:r>
            <a:r>
              <a:rPr lang="it-IT" sz="2500" dirty="0">
                <a:latin typeface="Times New Roman" panose="02020603050405020304" pitchFamily="18" charset="0"/>
                <a:cs typeface="Times New Roman" panose="02020603050405020304" pitchFamily="18" charset="0"/>
              </a:rPr>
              <a:t>, i poeti di rango, (più potenti dei </a:t>
            </a:r>
            <a:r>
              <a:rPr lang="it-IT" sz="2500" dirty="0" err="1">
                <a:latin typeface="Times New Roman" panose="02020603050405020304" pitchFamily="18" charset="0"/>
                <a:cs typeface="Times New Roman" panose="02020603050405020304" pitchFamily="18" charset="0"/>
              </a:rPr>
              <a:t>baird</a:t>
            </a:r>
            <a:r>
              <a:rPr lang="it-IT" sz="2500" dirty="0">
                <a:latin typeface="Times New Roman" panose="02020603050405020304" pitchFamily="18" charset="0"/>
                <a:cs typeface="Times New Roman" panose="02020603050405020304" pitchFamily="18" charset="0"/>
              </a:rPr>
              <a:t>, i bardi, in quel periodo);</a:t>
            </a:r>
            <a:br>
              <a:rPr lang="it-IT" sz="2500" dirty="0">
                <a:latin typeface="Times New Roman" panose="02020603050405020304" pitchFamily="18" charset="0"/>
                <a:cs typeface="Times New Roman" panose="02020603050405020304" pitchFamily="18" charset="0"/>
              </a:rPr>
            </a:br>
            <a:r>
              <a:rPr lang="it-IT" sz="2500" dirty="0">
                <a:latin typeface="Times New Roman" panose="02020603050405020304" pitchFamily="18" charset="0"/>
                <a:cs typeface="Times New Roman" panose="02020603050405020304" pitchFamily="18" charset="0"/>
              </a:rPr>
              <a:t>insieme ai druidi avevano un ampio potere e prestigio.</a:t>
            </a:r>
            <a:br>
              <a:rPr lang="it-IT" sz="2500" dirty="0">
                <a:latin typeface="Times New Roman" panose="02020603050405020304" pitchFamily="18" charset="0"/>
                <a:cs typeface="Times New Roman" panose="02020603050405020304" pitchFamily="18" charset="0"/>
              </a:rPr>
            </a:br>
            <a:br>
              <a:rPr lang="it-IT" sz="2500" dirty="0">
                <a:latin typeface="Times New Roman" panose="02020603050405020304" pitchFamily="18" charset="0"/>
                <a:cs typeface="Times New Roman" panose="02020603050405020304" pitchFamily="18" charset="0"/>
              </a:rPr>
            </a:br>
            <a:r>
              <a:rPr lang="it-IT" sz="2500" dirty="0">
                <a:latin typeface="Times New Roman" panose="02020603050405020304" pitchFamily="18" charset="0"/>
                <a:cs typeface="Times New Roman" panose="02020603050405020304" pitchFamily="18" charset="0"/>
              </a:rPr>
              <a:t>Quando la religione cristiana prese il sopravvento su quella romana (e i drudi persero progressivamente potere) i </a:t>
            </a:r>
            <a:r>
              <a:rPr lang="it-IT" sz="2500" i="1" dirty="0" err="1">
                <a:latin typeface="Times New Roman" panose="02020603050405020304" pitchFamily="18" charset="0"/>
                <a:cs typeface="Times New Roman" panose="02020603050405020304" pitchFamily="18" charset="0"/>
              </a:rPr>
              <a:t>Filìd</a:t>
            </a:r>
            <a:r>
              <a:rPr lang="it-IT" sz="2500" dirty="0">
                <a:latin typeface="Times New Roman" panose="02020603050405020304" pitchFamily="18" charset="0"/>
                <a:cs typeface="Times New Roman" panose="02020603050405020304" pitchFamily="18" charset="0"/>
              </a:rPr>
              <a:t> ereditarono il compito di fungere da baluardi dell'antica memoria storica.</a:t>
            </a:r>
            <a:br>
              <a:rPr lang="it-IT" sz="2500" dirty="0">
                <a:latin typeface="Times New Roman" panose="02020603050405020304" pitchFamily="18" charset="0"/>
                <a:cs typeface="Times New Roman" panose="02020603050405020304" pitchFamily="18" charset="0"/>
              </a:rPr>
            </a:br>
            <a:r>
              <a:rPr lang="it-IT" sz="2500" dirty="0">
                <a:latin typeface="Times New Roman" panose="02020603050405020304" pitchFamily="18" charset="0"/>
                <a:cs typeface="Times New Roman" panose="02020603050405020304" pitchFamily="18" charset="0"/>
              </a:rPr>
              <a:t>Gli stessi </a:t>
            </a:r>
            <a:r>
              <a:rPr lang="it-IT" sz="2500" i="1" dirty="0" err="1">
                <a:latin typeface="Times New Roman" panose="02020603050405020304" pitchFamily="18" charset="0"/>
                <a:cs typeface="Times New Roman" panose="02020603050405020304" pitchFamily="18" charset="0"/>
              </a:rPr>
              <a:t>filìd</a:t>
            </a:r>
            <a:r>
              <a:rPr lang="it-IT" sz="2500" i="1" dirty="0">
                <a:latin typeface="Times New Roman" panose="02020603050405020304" pitchFamily="18" charset="0"/>
                <a:cs typeface="Times New Roman" panose="02020603050405020304" pitchFamily="18" charset="0"/>
              </a:rPr>
              <a:t> </a:t>
            </a:r>
            <a:r>
              <a:rPr lang="it-IT" sz="2500" dirty="0">
                <a:latin typeface="Times New Roman" panose="02020603050405020304" pitchFamily="18" charset="0"/>
                <a:cs typeface="Times New Roman" panose="02020603050405020304" pitchFamily="18" charset="0"/>
              </a:rPr>
              <a:t>erano divisi in corporazioni, e la letteratura "pagana" continuò ad essere tutelata e trasmessa proprio dai </a:t>
            </a:r>
            <a:r>
              <a:rPr lang="it-IT" sz="2500" i="1" dirty="0" err="1">
                <a:latin typeface="Times New Roman" panose="02020603050405020304" pitchFamily="18" charset="0"/>
                <a:cs typeface="Times New Roman" panose="02020603050405020304" pitchFamily="18" charset="0"/>
              </a:rPr>
              <a:t>Filìd</a:t>
            </a:r>
            <a:r>
              <a:rPr lang="it-IT" sz="2500" dirty="0">
                <a:latin typeface="Times New Roman" panose="02020603050405020304" pitchFamily="18" charset="0"/>
                <a:cs typeface="Times New Roman" panose="02020603050405020304" pitchFamily="18" charset="0"/>
              </a:rPr>
              <a:t>, in ambito aristocratico.</a:t>
            </a:r>
            <a:br>
              <a:rPr lang="it-IT" sz="2500" dirty="0">
                <a:latin typeface="Times New Roman" panose="02020603050405020304" pitchFamily="18" charset="0"/>
                <a:cs typeface="Times New Roman" panose="02020603050405020304" pitchFamily="18" charset="0"/>
              </a:rPr>
            </a:br>
            <a:br>
              <a:rPr lang="it-IT" sz="2500" dirty="0">
                <a:latin typeface="Times New Roman" panose="02020603050405020304" pitchFamily="18" charset="0"/>
                <a:cs typeface="Times New Roman" panose="02020603050405020304" pitchFamily="18" charset="0"/>
              </a:rPr>
            </a:br>
            <a:r>
              <a:rPr lang="it-IT" sz="2500" dirty="0">
                <a:latin typeface="Times New Roman" panose="02020603050405020304" pitchFamily="18" charset="0"/>
                <a:cs typeface="Times New Roman" panose="02020603050405020304" pitchFamily="18" charset="0"/>
              </a:rPr>
              <a:t>Quando il cristianesimo, nella sua avanzata, cancellava il grande patrimonio mitologico, epico e lirico dei i Gaeli, accanto ai monasteri, persistevano anche le scuole druidiche" in un clima spesso di concorrenza ma anche di "sollecitazione" e scambio culturale; Da questo incontro ebbe origine il cristianesimo celtico, espresso tanto in lingua irlandese che latina.</a:t>
            </a:r>
            <a:br>
              <a:rPr lang="it-IT" sz="2500" dirty="0">
                <a:latin typeface="Times New Roman" panose="02020603050405020304" pitchFamily="18" charset="0"/>
                <a:cs typeface="Times New Roman" panose="02020603050405020304" pitchFamily="18" charset="0"/>
              </a:rPr>
            </a:br>
            <a:br>
              <a:rPr lang="it-IT" sz="2500" dirty="0">
                <a:latin typeface="Times New Roman" panose="02020603050405020304" pitchFamily="18" charset="0"/>
                <a:cs typeface="Times New Roman" panose="02020603050405020304" pitchFamily="18" charset="0"/>
              </a:rPr>
            </a:br>
            <a:r>
              <a:rPr lang="it-IT" sz="2500" dirty="0">
                <a:latin typeface="Times New Roman" panose="02020603050405020304" pitchFamily="18" charset="0"/>
                <a:cs typeface="Times New Roman" panose="02020603050405020304" pitchFamily="18" charset="0"/>
              </a:rPr>
              <a:t>Tuttavia la Chiesa Romana non vedeva di buon occhio questo sincretismo tra cristianesimo ed elementi druidici, così fece il possibile per scongiurare questo "nemico. Tuttavia, fino alla conquista normanna (secolo XIII) si riuscì a mantenere in vita questo sincretismo tra mondo celtico e cristiano.</a:t>
            </a:r>
            <a:br>
              <a:rPr lang="it-IT" sz="2500" dirty="0">
                <a:latin typeface="Times New Roman" panose="02020603050405020304" pitchFamily="18" charset="0"/>
                <a:cs typeface="Times New Roman" panose="02020603050405020304" pitchFamily="18" charset="0"/>
              </a:rPr>
            </a:br>
            <a:br>
              <a:rPr lang="it-IT" sz="2500" dirty="0">
                <a:latin typeface="Times New Roman" panose="02020603050405020304" pitchFamily="18" charset="0"/>
                <a:cs typeface="Times New Roman" panose="02020603050405020304" pitchFamily="18" charset="0"/>
              </a:rPr>
            </a:br>
            <a:r>
              <a:rPr lang="it-IT" sz="2500" dirty="0">
                <a:latin typeface="Times New Roman" panose="02020603050405020304" pitchFamily="18" charset="0"/>
                <a:cs typeface="Times New Roman" panose="02020603050405020304" pitchFamily="18" charset="0"/>
              </a:rPr>
              <a:t>Quando gli eserciti anglo-normanni riuscirono a imporre un sistema feudale, anche nei monasteri furono aboliti alcuni aspetti più tipici del monachesimo celtico, e la corporazione dei</a:t>
            </a:r>
            <a:r>
              <a:rPr lang="it-IT" sz="2500" i="1" dirty="0">
                <a:latin typeface="Times New Roman" panose="02020603050405020304" pitchFamily="18" charset="0"/>
                <a:cs typeface="Times New Roman" panose="02020603050405020304" pitchFamily="18" charset="0"/>
              </a:rPr>
              <a:t> </a:t>
            </a:r>
            <a:r>
              <a:rPr lang="it-IT" sz="2500" i="1" dirty="0" err="1">
                <a:latin typeface="Times New Roman" panose="02020603050405020304" pitchFamily="18" charset="0"/>
                <a:cs typeface="Times New Roman" panose="02020603050405020304" pitchFamily="18" charset="0"/>
              </a:rPr>
              <a:t>Filìd</a:t>
            </a:r>
            <a:r>
              <a:rPr lang="it-IT" sz="2500" i="1" dirty="0">
                <a:latin typeface="Times New Roman" panose="02020603050405020304" pitchFamily="18" charset="0"/>
                <a:cs typeface="Times New Roman" panose="02020603050405020304" pitchFamily="18" charset="0"/>
              </a:rPr>
              <a:t> </a:t>
            </a:r>
            <a:r>
              <a:rPr lang="it-IT" sz="2500" dirty="0">
                <a:latin typeface="Times New Roman" panose="02020603050405020304" pitchFamily="18" charset="0"/>
                <a:cs typeface="Times New Roman" panose="02020603050405020304" pitchFamily="18" charset="0"/>
              </a:rPr>
              <a:t>venne soppressa.</a:t>
            </a:r>
          </a:p>
          <a:p>
            <a:endParaRPr lang="it-IT" dirty="0"/>
          </a:p>
        </p:txBody>
      </p:sp>
      <p:sp>
        <p:nvSpPr>
          <p:cNvPr id="4" name="Segnaposto testo 3">
            <a:extLst>
              <a:ext uri="{FF2B5EF4-FFF2-40B4-BE49-F238E27FC236}">
                <a16:creationId xmlns:a16="http://schemas.microsoft.com/office/drawing/2014/main" id="{83C8E3EA-B5CB-A04A-94EE-805A7A401F29}"/>
              </a:ext>
            </a:extLst>
          </p:cNvPr>
          <p:cNvSpPr>
            <a:spLocks noGrp="1"/>
          </p:cNvSpPr>
          <p:nvPr>
            <p:ph type="body" sz="half" idx="2"/>
          </p:nvPr>
        </p:nvSpPr>
        <p:spPr/>
        <p:txBody>
          <a:bodyPr/>
          <a:lstStyle/>
          <a:p>
            <a:endParaRPr lang="it-IT" dirty="0"/>
          </a:p>
        </p:txBody>
      </p:sp>
      <p:pic>
        <p:nvPicPr>
          <p:cNvPr id="6" name="Immagine 5">
            <a:extLst>
              <a:ext uri="{FF2B5EF4-FFF2-40B4-BE49-F238E27FC236}">
                <a16:creationId xmlns:a16="http://schemas.microsoft.com/office/drawing/2014/main" id="{EABA33CC-77C2-3E4B-B1B4-738211A59F72}"/>
              </a:ext>
            </a:extLst>
          </p:cNvPr>
          <p:cNvPicPr>
            <a:picLocks noChangeAspect="1"/>
          </p:cNvPicPr>
          <p:nvPr/>
        </p:nvPicPr>
        <p:blipFill>
          <a:blip r:embed="rId2"/>
          <a:stretch>
            <a:fillRect/>
          </a:stretch>
        </p:blipFill>
        <p:spPr>
          <a:xfrm>
            <a:off x="1632927" y="2173850"/>
            <a:ext cx="2052000" cy="3578688"/>
          </a:xfrm>
          <a:prstGeom prst="rect">
            <a:avLst/>
          </a:prstGeom>
        </p:spPr>
      </p:pic>
    </p:spTree>
    <p:extLst>
      <p:ext uri="{BB962C8B-B14F-4D97-AF65-F5344CB8AC3E}">
        <p14:creationId xmlns:p14="http://schemas.microsoft.com/office/powerpoint/2010/main" val="288021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A4A22-7EF7-7942-8C49-696575C76BD7}"/>
              </a:ext>
            </a:extLst>
          </p:cNvPr>
          <p:cNvSpPr>
            <a:spLocks noGrp="1"/>
          </p:cNvSpPr>
          <p:nvPr>
            <p:ph type="title"/>
          </p:nvPr>
        </p:nvSpPr>
        <p:spPr/>
        <p:txBody>
          <a:bodyPr/>
          <a:lstStyle/>
          <a:p>
            <a:endParaRPr lang="it-IT"/>
          </a:p>
        </p:txBody>
      </p:sp>
      <p:pic>
        <p:nvPicPr>
          <p:cNvPr id="7" name="Segnaposto contenuto 6">
            <a:extLst>
              <a:ext uri="{FF2B5EF4-FFF2-40B4-BE49-F238E27FC236}">
                <a16:creationId xmlns:a16="http://schemas.microsoft.com/office/drawing/2014/main" id="{8E7A55FA-89B7-B142-AA51-625F1BE30EF2}"/>
              </a:ext>
            </a:extLst>
          </p:cNvPr>
          <p:cNvPicPr>
            <a:picLocks noGrp="1" noChangeAspect="1"/>
          </p:cNvPicPr>
          <p:nvPr>
            <p:ph idx="1"/>
          </p:nvPr>
        </p:nvPicPr>
        <p:blipFill>
          <a:blip r:embed="rId2"/>
          <a:stretch>
            <a:fillRect/>
          </a:stretch>
        </p:blipFill>
        <p:spPr>
          <a:xfrm>
            <a:off x="4301554" y="1825625"/>
            <a:ext cx="3588891" cy="4351338"/>
          </a:xfrm>
        </p:spPr>
      </p:pic>
      <p:pic>
        <p:nvPicPr>
          <p:cNvPr id="4" name="Immagine 3">
            <a:extLst>
              <a:ext uri="{FF2B5EF4-FFF2-40B4-BE49-F238E27FC236}">
                <a16:creationId xmlns:a16="http://schemas.microsoft.com/office/drawing/2014/main" id="{2575A275-98A7-6F4C-8AA7-281585B102AB}"/>
              </a:ext>
            </a:extLst>
          </p:cNvPr>
          <p:cNvPicPr>
            <a:picLocks noChangeAspect="1"/>
          </p:cNvPicPr>
          <p:nvPr/>
        </p:nvPicPr>
        <p:blipFill>
          <a:blip r:embed="rId3"/>
          <a:stretch>
            <a:fillRect/>
          </a:stretch>
        </p:blipFill>
        <p:spPr>
          <a:xfrm>
            <a:off x="1721" y="2252"/>
            <a:ext cx="12192000" cy="6858000"/>
          </a:xfrm>
          <a:prstGeom prst="rect">
            <a:avLst/>
          </a:prstGeom>
        </p:spPr>
      </p:pic>
      <p:pic>
        <p:nvPicPr>
          <p:cNvPr id="5" name="Immagine 4">
            <a:extLst>
              <a:ext uri="{FF2B5EF4-FFF2-40B4-BE49-F238E27FC236}">
                <a16:creationId xmlns:a16="http://schemas.microsoft.com/office/drawing/2014/main" id="{D794A2FD-E8B5-1843-8707-82EB6728B7FE}"/>
              </a:ext>
            </a:extLst>
          </p:cNvPr>
          <p:cNvPicPr>
            <a:picLocks noChangeAspect="1"/>
          </p:cNvPicPr>
          <p:nvPr/>
        </p:nvPicPr>
        <p:blipFill>
          <a:blip r:embed="rId4"/>
          <a:stretch>
            <a:fillRect/>
          </a:stretch>
        </p:blipFill>
        <p:spPr>
          <a:xfrm>
            <a:off x="2799" y="2784"/>
            <a:ext cx="12192000" cy="6858000"/>
          </a:xfrm>
          <a:prstGeom prst="rect">
            <a:avLst/>
          </a:prstGeom>
        </p:spPr>
      </p:pic>
      <p:pic>
        <p:nvPicPr>
          <p:cNvPr id="9" name="Immagine 8">
            <a:extLst>
              <a:ext uri="{FF2B5EF4-FFF2-40B4-BE49-F238E27FC236}">
                <a16:creationId xmlns:a16="http://schemas.microsoft.com/office/drawing/2014/main" id="{FBE21F20-8022-B641-85C5-82EA764D3AD5}"/>
              </a:ext>
            </a:extLst>
          </p:cNvPr>
          <p:cNvPicPr>
            <a:picLocks noChangeAspect="1"/>
          </p:cNvPicPr>
          <p:nvPr/>
        </p:nvPicPr>
        <p:blipFill>
          <a:blip r:embed="rId2"/>
          <a:stretch>
            <a:fillRect/>
          </a:stretch>
        </p:blipFill>
        <p:spPr>
          <a:xfrm>
            <a:off x="3326449" y="163905"/>
            <a:ext cx="5220000" cy="6328970"/>
          </a:xfrm>
          <a:prstGeom prst="rect">
            <a:avLst/>
          </a:prstGeom>
        </p:spPr>
      </p:pic>
    </p:spTree>
    <p:extLst>
      <p:ext uri="{BB962C8B-B14F-4D97-AF65-F5344CB8AC3E}">
        <p14:creationId xmlns:p14="http://schemas.microsoft.com/office/powerpoint/2010/main" val="188828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70F7F6E-A764-4F4F-9762-C194755045F4}"/>
              </a:ext>
            </a:extLst>
          </p:cNvPr>
          <p:cNvSpPr>
            <a:spLocks noGrp="1"/>
          </p:cNvSpPr>
          <p:nvPr>
            <p:ph type="title"/>
          </p:nvPr>
        </p:nvSpPr>
        <p:spPr/>
        <p:txBody>
          <a:bodyPr/>
          <a:lstStyle/>
          <a:p>
            <a:r>
              <a:rPr lang="it-IT" dirty="0"/>
              <a:t>				</a:t>
            </a:r>
            <a:r>
              <a:rPr lang="it-IT" dirty="0">
                <a:latin typeface="Times New Roman" panose="02020603050405020304" pitchFamily="18" charset="0"/>
                <a:cs typeface="Times New Roman" panose="02020603050405020304" pitchFamily="18" charset="0"/>
              </a:rPr>
              <a:t>The Pale</a:t>
            </a:r>
          </a:p>
        </p:txBody>
      </p:sp>
      <p:sp>
        <p:nvSpPr>
          <p:cNvPr id="6" name="Segnaposto contenuto 5">
            <a:extLst>
              <a:ext uri="{FF2B5EF4-FFF2-40B4-BE49-F238E27FC236}">
                <a16:creationId xmlns:a16="http://schemas.microsoft.com/office/drawing/2014/main" id="{74DE42A5-C2C9-CD43-82B4-6D8217AFE6B0}"/>
              </a:ext>
            </a:extLst>
          </p:cNvPr>
          <p:cNvSpPr>
            <a:spLocks noGrp="1"/>
          </p:cNvSpPr>
          <p:nvPr>
            <p:ph idx="1"/>
          </p:nvPr>
        </p:nvSpPr>
        <p:spPr/>
        <p:txBody>
          <a:bodyPr>
            <a:normAutofit lnSpcReduction="10000"/>
          </a:bodyPr>
          <a:lstStyle/>
          <a:p>
            <a:r>
              <a:rPr lang="it-IT" dirty="0">
                <a:latin typeface="Times New Roman" panose="02020603050405020304" pitchFamily="18" charset="0"/>
                <a:cs typeface="Times New Roman" panose="02020603050405020304" pitchFamily="18" charset="0"/>
              </a:rPr>
              <a:t>La parola </a:t>
            </a:r>
            <a:r>
              <a:rPr lang="it-IT" i="1" dirty="0">
                <a:latin typeface="Times New Roman" panose="02020603050405020304" pitchFamily="18" charset="0"/>
                <a:cs typeface="Times New Roman" panose="02020603050405020304" pitchFamily="18" charset="0"/>
              </a:rPr>
              <a:t>pale</a:t>
            </a:r>
            <a:r>
              <a:rPr lang="it-IT" dirty="0">
                <a:latin typeface="Times New Roman" panose="02020603050405020304" pitchFamily="18" charset="0"/>
                <a:cs typeface="Times New Roman" panose="02020603050405020304" pitchFamily="18" charset="0"/>
              </a:rPr>
              <a:t> deriva dal termine latino </a:t>
            </a:r>
            <a:r>
              <a:rPr lang="it-IT" i="1" dirty="0" err="1">
                <a:latin typeface="Times New Roman" panose="02020603050405020304" pitchFamily="18" charset="0"/>
                <a:cs typeface="Times New Roman" panose="02020603050405020304" pitchFamily="18" charset="0"/>
              </a:rPr>
              <a:t>palus</a:t>
            </a:r>
            <a:r>
              <a:rPr lang="it-IT" dirty="0">
                <a:latin typeface="Times New Roman" panose="02020603050405020304" pitchFamily="18" charset="0"/>
                <a:cs typeface="Times New Roman" panose="02020603050405020304" pitchFamily="18" charset="0"/>
              </a:rPr>
              <a:t>, che significa </a:t>
            </a:r>
            <a:r>
              <a:rPr lang="it-IT" i="1" dirty="0">
                <a:latin typeface="Times New Roman" panose="02020603050405020304" pitchFamily="18" charset="0"/>
                <a:cs typeface="Times New Roman" panose="02020603050405020304" pitchFamily="18" charset="0"/>
              </a:rPr>
              <a:t>palo (palizzata</a:t>
            </a:r>
            <a:r>
              <a:rPr lang="it-IT" dirty="0">
                <a:latin typeface="Times New Roman" panose="02020603050405020304" pitchFamily="18" charset="0"/>
                <a:cs typeface="Times New Roman" panose="02020603050405020304" pitchFamily="18" charset="0"/>
              </a:rPr>
              <a:t> deriva dalla stessa radice). Da ciò deriva il significato figurativo di "confine", come un'area all'interno della quale sono valide le leggi interne o locali. Così come per il Pale in Irlanda, il termine venne applicato ad altri insediamenti coloniali inglesi.</a:t>
            </a:r>
          </a:p>
          <a:p>
            <a:r>
              <a:rPr lang="it-IT" dirty="0">
                <a:latin typeface="Times New Roman" panose="02020603050405020304" pitchFamily="18" charset="0"/>
                <a:cs typeface="Times New Roman" panose="02020603050405020304" pitchFamily="18" charset="0"/>
              </a:rPr>
              <a:t>Il </a:t>
            </a:r>
            <a:r>
              <a:rPr lang="it-IT" i="1" dirty="0">
                <a:latin typeface="Times New Roman" panose="02020603050405020304" pitchFamily="18" charset="0"/>
                <a:cs typeface="Times New Roman" panose="02020603050405020304" pitchFamily="18" charset="0"/>
              </a:rPr>
              <a:t>pale </a:t>
            </a:r>
            <a:r>
              <a:rPr lang="it-IT" dirty="0">
                <a:latin typeface="Times New Roman" panose="02020603050405020304" pitchFamily="18" charset="0"/>
                <a:cs typeface="Times New Roman" panose="02020603050405020304" pitchFamily="18" charset="0"/>
              </a:rPr>
              <a:t>comprende una regione con un raggio di venti miglia intorno a Dublino, che gli inglesi in Irlanda fortificarono nel corso del tempo contro le incursioni dei Gaelici. Dal XIII secolo in poi l'invasione degli </a:t>
            </a:r>
            <a:r>
              <a:rPr lang="it-IT" dirty="0" err="1">
                <a:latin typeface="Times New Roman" panose="02020603050405020304" pitchFamily="18" charset="0"/>
                <a:cs typeface="Times New Roman" panose="02020603050405020304" pitchFamily="18" charset="0"/>
              </a:rPr>
              <a:t>Hiberno</a:t>
            </a:r>
            <a:r>
              <a:rPr lang="it-IT" dirty="0">
                <a:latin typeface="Times New Roman" panose="02020603050405020304" pitchFamily="18" charset="0"/>
                <a:cs typeface="Times New Roman" panose="02020603050405020304" pitchFamily="18" charset="0"/>
              </a:rPr>
              <a:t>-normanni nel resto dell'Irlanda in un primo momento si arrestò per poi declinare, permettendo agli Irlandesi Gaelici di risorgere.</a:t>
            </a:r>
          </a:p>
          <a:p>
            <a:endParaRPr lang="it-IT" dirty="0"/>
          </a:p>
        </p:txBody>
      </p:sp>
    </p:spTree>
    <p:extLst>
      <p:ext uri="{BB962C8B-B14F-4D97-AF65-F5344CB8AC3E}">
        <p14:creationId xmlns:p14="http://schemas.microsoft.com/office/powerpoint/2010/main" val="285581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8C0A95-8FF2-DA42-B945-82D6BC71C6AE}"/>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Christopher Hill, </a:t>
            </a:r>
            <a:r>
              <a:rPr lang="it-IT" i="1" dirty="0" err="1">
                <a:latin typeface="Times New Roman" panose="02020603050405020304" pitchFamily="18" charset="0"/>
                <a:cs typeface="Times New Roman" panose="02020603050405020304" pitchFamily="18" charset="0"/>
              </a:rPr>
              <a:t>God’s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Englishman</a:t>
            </a:r>
            <a:r>
              <a:rPr lang="it-IT" i="1" dirty="0">
                <a:latin typeface="Times New Roman" panose="02020603050405020304" pitchFamily="18" charset="0"/>
                <a:cs typeface="Times New Roman" panose="02020603050405020304" pitchFamily="18" charset="0"/>
              </a:rPr>
              <a:t>: Oliver </a:t>
            </a:r>
            <a:r>
              <a:rPr lang="it-IT" i="1" dirty="0" err="1">
                <a:latin typeface="Times New Roman" panose="02020603050405020304" pitchFamily="18" charset="0"/>
                <a:cs typeface="Times New Roman" panose="02020603050405020304" pitchFamily="18" charset="0"/>
              </a:rPr>
              <a:t>Cromwell</a:t>
            </a:r>
            <a:r>
              <a:rPr lang="it-IT" i="1" dirty="0">
                <a:latin typeface="Times New Roman" panose="02020603050405020304" pitchFamily="18" charset="0"/>
                <a:cs typeface="Times New Roman" panose="02020603050405020304" pitchFamily="18" charset="0"/>
              </a:rPr>
              <a:t> and the English </a:t>
            </a:r>
            <a:r>
              <a:rPr lang="it-IT" i="1" dirty="0" err="1">
                <a:latin typeface="Times New Roman" panose="02020603050405020304" pitchFamily="18" charset="0"/>
                <a:cs typeface="Times New Roman" panose="02020603050405020304" pitchFamily="18" charset="0"/>
              </a:rPr>
              <a:t>Revolution</a:t>
            </a:r>
            <a:endParaRPr lang="it-IT" i="1" dirty="0">
              <a:latin typeface="Times New Roman" panose="02020603050405020304" pitchFamily="18" charset="0"/>
              <a:cs typeface="Times New Roman" panose="02020603050405020304" pitchFamily="18" charset="0"/>
            </a:endParaRPr>
          </a:p>
        </p:txBody>
      </p:sp>
      <p:pic>
        <p:nvPicPr>
          <p:cNvPr id="6" name="Segnaposto contenuto 5">
            <a:extLst>
              <a:ext uri="{FF2B5EF4-FFF2-40B4-BE49-F238E27FC236}">
                <a16:creationId xmlns:a16="http://schemas.microsoft.com/office/drawing/2014/main" id="{B8850657-B462-A747-988A-A56F5899842B}"/>
              </a:ext>
            </a:extLst>
          </p:cNvPr>
          <p:cNvPicPr>
            <a:picLocks noGrp="1" noChangeAspect="1"/>
          </p:cNvPicPr>
          <p:nvPr>
            <p:ph sz="half" idx="1"/>
          </p:nvPr>
        </p:nvPicPr>
        <p:blipFill>
          <a:blip r:embed="rId2"/>
          <a:stretch>
            <a:fillRect/>
          </a:stretch>
        </p:blipFill>
        <p:spPr>
          <a:xfrm>
            <a:off x="0" y="1825625"/>
            <a:ext cx="3384000" cy="2641784"/>
          </a:xfrm>
        </p:spPr>
      </p:pic>
      <p:sp>
        <p:nvSpPr>
          <p:cNvPr id="4" name="Segnaposto contenuto 3">
            <a:extLst>
              <a:ext uri="{FF2B5EF4-FFF2-40B4-BE49-F238E27FC236}">
                <a16:creationId xmlns:a16="http://schemas.microsoft.com/office/drawing/2014/main" id="{470BD3F3-0CDB-E948-8E9B-93E6C9612E47}"/>
              </a:ext>
            </a:extLst>
          </p:cNvPr>
          <p:cNvSpPr>
            <a:spLocks noGrp="1"/>
          </p:cNvSpPr>
          <p:nvPr>
            <p:ph sz="half" idx="2"/>
          </p:nvPr>
        </p:nvSpPr>
        <p:spPr>
          <a:xfrm>
            <a:off x="6096000" y="1825625"/>
            <a:ext cx="5181600" cy="3937181"/>
          </a:xfrm>
        </p:spPr>
        <p:txBody>
          <a:bodyPr>
            <a:normAutofit fontScale="62500" lnSpcReduction="20000"/>
          </a:bodyPr>
          <a:lstStyle/>
          <a:p>
            <a:pPr algn="just"/>
            <a:r>
              <a:rPr lang="it-IT" dirty="0">
                <a:latin typeface="Times New Roman" panose="02020603050405020304" pitchFamily="18" charset="0"/>
                <a:cs typeface="Times New Roman" panose="02020603050405020304" pitchFamily="18" charset="0"/>
              </a:rPr>
              <a:t>Il massacro di Drogheda fu seguito da quello di Wexford che da tempo i commercianti inglese desideravano controllare. La città, come a Drogheda, rifiutò di arrendersi, e fu presa e saccheggiata in otto giorni di assedio. I numeri parlano di 2000 vittime, tra soldati, preti, e civili. Poiché gli abitati erano morti o fuggiti, disse </a:t>
            </a:r>
            <a:r>
              <a:rPr lang="it-IT" dirty="0" err="1">
                <a:latin typeface="Times New Roman" panose="02020603050405020304" pitchFamily="18" charset="0"/>
                <a:cs typeface="Times New Roman" panose="02020603050405020304" pitchFamily="18" charset="0"/>
              </a:rPr>
              <a:t>Cromwell</a:t>
            </a:r>
            <a:r>
              <a:rPr lang="it-IT" dirty="0">
                <a:latin typeface="Times New Roman" panose="02020603050405020304" pitchFamily="18" charset="0"/>
                <a:cs typeface="Times New Roman" panose="02020603050405020304" pitchFamily="18" charset="0"/>
              </a:rPr>
              <a:t>, la città era aperta ai coloni inglesi. </a:t>
            </a:r>
          </a:p>
          <a:p>
            <a:pPr algn="just"/>
            <a:r>
              <a:rPr lang="it-IT" dirty="0" err="1">
                <a:latin typeface="Times New Roman" panose="02020603050405020304" pitchFamily="18" charset="0"/>
                <a:cs typeface="Times New Roman" panose="02020603050405020304" pitchFamily="18" charset="0"/>
              </a:rPr>
              <a:t>Cromwell</a:t>
            </a:r>
            <a:r>
              <a:rPr lang="it-IT" dirty="0">
                <a:latin typeface="Times New Roman" panose="02020603050405020304" pitchFamily="18" charset="0"/>
                <a:cs typeface="Times New Roman" panose="02020603050405020304" pitchFamily="18" charset="0"/>
              </a:rPr>
              <a:t>, in una lettera a William </a:t>
            </a:r>
            <a:r>
              <a:rPr lang="it-IT" dirty="0" err="1">
                <a:latin typeface="Times New Roman" panose="02020603050405020304" pitchFamily="18" charset="0"/>
                <a:cs typeface="Times New Roman" panose="02020603050405020304" pitchFamily="18" charset="0"/>
              </a:rPr>
              <a:t>Lenthal</a:t>
            </a:r>
            <a:r>
              <a:rPr lang="it-IT" dirty="0">
                <a:latin typeface="Times New Roman" panose="02020603050405020304" pitchFamily="18" charset="0"/>
                <a:cs typeface="Times New Roman" panose="02020603050405020304" pitchFamily="18" charset="0"/>
              </a:rPr>
              <a:t>, 1649: «Sono convinto che si tratti del giudizio di Dio nei confronti di questi barbari che hanno tanto sangue innocente sulle mani; questa vittoria consentirà di prevenire altra violenza ed è questo il premio della nostra azione.</a:t>
            </a:r>
          </a:p>
          <a:p>
            <a:pPr algn="just"/>
            <a:r>
              <a:rPr lang="it-IT" dirty="0">
                <a:latin typeface="Times New Roman" panose="02020603050405020304" pitchFamily="18" charset="0"/>
                <a:cs typeface="Times New Roman" panose="02020603050405020304" pitchFamily="18" charset="0"/>
              </a:rPr>
              <a:t>E’ stato ucciso un soldato su 10, gli altri sono stati spediti alla Barbados…un centinaio trovò rifugio nella chiesa di </a:t>
            </a:r>
            <a:r>
              <a:rPr lang="it-IT" dirty="0" err="1">
                <a:latin typeface="Times New Roman" panose="02020603050405020304" pitchFamily="18" charset="0"/>
                <a:cs typeface="Times New Roman" panose="02020603050405020304" pitchFamily="18" charset="0"/>
              </a:rPr>
              <a:t>St.Peter</a:t>
            </a:r>
            <a:r>
              <a:rPr lang="it-IT" dirty="0">
                <a:latin typeface="Times New Roman" panose="02020603050405020304" pitchFamily="18" charset="0"/>
                <a:cs typeface="Times New Roman" panose="02020603050405020304" pitchFamily="18" charset="0"/>
              </a:rPr>
              <a:t>, chiedendo misericordia. Ho ordinato di appiccare il fuoco alla chiesa. </a:t>
            </a:r>
          </a:p>
        </p:txBody>
      </p:sp>
      <p:pic>
        <p:nvPicPr>
          <p:cNvPr id="10" name="Immagine 9">
            <a:extLst>
              <a:ext uri="{FF2B5EF4-FFF2-40B4-BE49-F238E27FC236}">
                <a16:creationId xmlns:a16="http://schemas.microsoft.com/office/drawing/2014/main" id="{26B79CF0-F000-5640-951B-42669F6BB2B7}"/>
              </a:ext>
            </a:extLst>
          </p:cNvPr>
          <p:cNvPicPr>
            <a:picLocks noChangeAspect="1"/>
          </p:cNvPicPr>
          <p:nvPr/>
        </p:nvPicPr>
        <p:blipFill>
          <a:blip r:embed="rId3"/>
          <a:stretch>
            <a:fillRect/>
          </a:stretch>
        </p:blipFill>
        <p:spPr>
          <a:xfrm>
            <a:off x="3657600" y="3146517"/>
            <a:ext cx="2438400" cy="3365500"/>
          </a:xfrm>
          <a:prstGeom prst="rect">
            <a:avLst/>
          </a:prstGeom>
        </p:spPr>
      </p:pic>
    </p:spTree>
    <p:extLst>
      <p:ext uri="{BB962C8B-B14F-4D97-AF65-F5344CB8AC3E}">
        <p14:creationId xmlns:p14="http://schemas.microsoft.com/office/powerpoint/2010/main" val="240378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25D829-A34D-0947-8916-8C379BF94FC4}"/>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Territori confiscati da Oliver </a:t>
            </a:r>
            <a:r>
              <a:rPr lang="it-IT" dirty="0" err="1">
                <a:latin typeface="Times New Roman" panose="02020603050405020304" pitchFamily="18" charset="0"/>
                <a:cs typeface="Times New Roman" panose="02020603050405020304" pitchFamily="18" charset="0"/>
              </a:rPr>
              <a:t>Cromwell</a:t>
            </a:r>
            <a:endParaRPr lang="it-IT" dirty="0">
              <a:latin typeface="Times New Roman" panose="02020603050405020304" pitchFamily="18" charset="0"/>
              <a:cs typeface="Times New Roman" panose="02020603050405020304" pitchFamily="18" charset="0"/>
            </a:endParaRPr>
          </a:p>
        </p:txBody>
      </p:sp>
      <p:pic>
        <p:nvPicPr>
          <p:cNvPr id="9" name="Segnaposto contenuto 8">
            <a:extLst>
              <a:ext uri="{FF2B5EF4-FFF2-40B4-BE49-F238E27FC236}">
                <a16:creationId xmlns:a16="http://schemas.microsoft.com/office/drawing/2014/main" id="{2A37B29A-90A5-9B4B-86AA-B22E9CC79B0D}"/>
              </a:ext>
            </a:extLst>
          </p:cNvPr>
          <p:cNvPicPr>
            <a:picLocks noGrp="1" noChangeAspect="1"/>
          </p:cNvPicPr>
          <p:nvPr>
            <p:ph idx="1"/>
          </p:nvPr>
        </p:nvPicPr>
        <p:blipFill>
          <a:blip r:embed="rId2"/>
          <a:stretch>
            <a:fillRect/>
          </a:stretch>
        </p:blipFill>
        <p:spPr>
          <a:xfrm>
            <a:off x="4426689" y="1825625"/>
            <a:ext cx="3338622" cy="4351338"/>
          </a:xfrm>
        </p:spPr>
      </p:pic>
    </p:spTree>
    <p:extLst>
      <p:ext uri="{BB962C8B-B14F-4D97-AF65-F5344CB8AC3E}">
        <p14:creationId xmlns:p14="http://schemas.microsoft.com/office/powerpoint/2010/main" val="314746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256B0C-F720-1D43-B263-642C18A95319}"/>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Le leggi penali, 1695</a:t>
            </a:r>
          </a:p>
        </p:txBody>
      </p:sp>
      <p:sp>
        <p:nvSpPr>
          <p:cNvPr id="3" name="Segnaposto contenuto 2">
            <a:extLst>
              <a:ext uri="{FF2B5EF4-FFF2-40B4-BE49-F238E27FC236}">
                <a16:creationId xmlns:a16="http://schemas.microsoft.com/office/drawing/2014/main" id="{B1C11965-E15E-0E48-89D8-9338B2BC284F}"/>
              </a:ext>
            </a:extLst>
          </p:cNvPr>
          <p:cNvSpPr>
            <a:spLocks noGrp="1"/>
          </p:cNvSpPr>
          <p:nvPr>
            <p:ph idx="1"/>
          </p:nvPr>
        </p:nvSpPr>
        <p:spPr/>
        <p:txBody>
          <a:bodyPr>
            <a:normAutofit fontScale="55000" lnSpcReduction="20000"/>
          </a:bodyPr>
          <a:lstStyle/>
          <a:p>
            <a:endParaRPr lang="it-IT" dirty="0">
              <a:latin typeface="Times New Roman" panose="02020603050405020304" pitchFamily="18" charset="0"/>
              <a:cs typeface="Times New Roman" panose="02020603050405020304" pitchFamily="18" charset="0"/>
            </a:endParaRPr>
          </a:p>
          <a:p>
            <a:r>
              <a:rPr lang="it-IT" sz="2900" dirty="0">
                <a:latin typeface="Times New Roman" panose="02020603050405020304" pitchFamily="18" charset="0"/>
                <a:cs typeface="Times New Roman" panose="02020603050405020304" pitchFamily="18" charset="0"/>
              </a:rPr>
              <a:t>Note anche come codice del papista, queste leggi proibivano ai cattolici di acquistare la terra, di insegnare ai figli la loro religione e di accedere all’esercito, alla marina e alle professioni legali. La cultura, la musica e l’istruzione irlandese furono bandite. l cattolici non erano eleggibili, e neppure elettori, esclusi dall’esercito, dai pubblici servizi, dalla magistratura e da tutte le professioni liberali. I preti dovevano prestare giuramento e potevano dir messa soltanto previa autorizzazione. Proibizione all’insegnamento del gaelico, all’acquisto di terre, di ereditare da un proprietario protestante, di possedere un cavallo che valesse più di cinque sterline. La messa cattolica diventa fuorilegge. </a:t>
            </a:r>
          </a:p>
          <a:p>
            <a:r>
              <a:rPr lang="it-IT" sz="2900" dirty="0">
                <a:latin typeface="Times New Roman" panose="02020603050405020304" pitchFamily="18" charset="0"/>
                <a:cs typeface="Times New Roman" panose="02020603050405020304" pitchFamily="18" charset="0"/>
              </a:rPr>
              <a:t>Allora nasce per i cattolici l’Irlanda segreta. Quella delle messe clandestine e delle </a:t>
            </a:r>
            <a:r>
              <a:rPr lang="it-IT" sz="2900" i="1" dirty="0">
                <a:latin typeface="Times New Roman" panose="02020603050405020304" pitchFamily="18" charset="0"/>
                <a:cs typeface="Times New Roman" panose="02020603050405020304" pitchFamily="18" charset="0"/>
              </a:rPr>
              <a:t>hedge </a:t>
            </a:r>
            <a:r>
              <a:rPr lang="it-IT" sz="2900" i="1" dirty="0" err="1">
                <a:latin typeface="Times New Roman" panose="02020603050405020304" pitchFamily="18" charset="0"/>
                <a:cs typeface="Times New Roman" panose="02020603050405020304" pitchFamily="18" charset="0"/>
              </a:rPr>
              <a:t>schools</a:t>
            </a:r>
            <a:r>
              <a:rPr lang="it-IT" sz="2900" dirty="0">
                <a:latin typeface="Times New Roman" panose="02020603050405020304" pitchFamily="18" charset="0"/>
                <a:cs typeface="Times New Roman" panose="02020603050405020304" pitchFamily="18" charset="0"/>
              </a:rPr>
              <a:t>, letteralmente “scuole delle siepi e dei cespugli”. L’insegnamento del gaelico veniva impartito nei boschi o nei campi. Molti cattolici appartenenti alle classi istruite si convertirono alla religione protestante per non rovinare la propria carriera e perdere le ricchezze.</a:t>
            </a:r>
          </a:p>
          <a:p>
            <a:r>
              <a:rPr lang="it-IT" sz="2900" dirty="0">
                <a:latin typeface="Times New Roman" panose="02020603050405020304" pitchFamily="18" charset="0"/>
                <a:cs typeface="Times New Roman" panose="02020603050405020304" pitchFamily="18" charset="0"/>
              </a:rPr>
              <a:t>Si aggiunse a questo insieme di misure la proibizione di esportare lana e prodotti manifatturieri. In casi eccezionali, questi dovevano obbligatoriamente transitare attraverso i porti inglesi dove venivano pesantemente tassati. Gli inglesi mettevano così a punto il modello di sfruttamento che esporteranno poi nelle loro colonie. </a:t>
            </a:r>
          </a:p>
          <a:p>
            <a:r>
              <a:rPr lang="it-IT" sz="2900" dirty="0">
                <a:latin typeface="Times New Roman" panose="02020603050405020304" pitchFamily="18" charset="0"/>
                <a:cs typeface="Times New Roman" panose="02020603050405020304" pitchFamily="18" charset="0"/>
              </a:rPr>
              <a:t>Ma gli anglo-irlandesi protestanti, che soffrivano a causa di queste misure commerciali contro le loro esportazioni, arrivarono a nutrire un violento risentimento contro la “madre patria”. Il loro parlamento a Dublino aveva però poco potere. Tutti i bambini inglesi nati in Irlanda diventavano a loro volta sospetti e discriminati. Jonathan </a:t>
            </a:r>
            <a:r>
              <a:rPr lang="it-IT" sz="2900" dirty="0" err="1">
                <a:latin typeface="Times New Roman" panose="02020603050405020304" pitchFamily="18" charset="0"/>
                <a:cs typeface="Times New Roman" panose="02020603050405020304" pitchFamily="18" charset="0"/>
              </a:rPr>
              <a:t>Swift</a:t>
            </a:r>
            <a:r>
              <a:rPr lang="it-IT" sz="2900" dirty="0">
                <a:latin typeface="Times New Roman" panose="02020603050405020304" pitchFamily="18" charset="0"/>
                <a:cs typeface="Times New Roman" panose="02020603050405020304" pitchFamily="18" charset="0"/>
              </a:rPr>
              <a:t> fu uno di loro. Con allusioni nascoste, il suo </a:t>
            </a:r>
            <a:r>
              <a:rPr lang="it-IT" sz="2900" i="1" dirty="0">
                <a:latin typeface="Times New Roman" panose="02020603050405020304" pitchFamily="18" charset="0"/>
                <a:cs typeface="Times New Roman" panose="02020603050405020304" pitchFamily="18" charset="0"/>
              </a:rPr>
              <a:t>I viaggi di Gulliver </a:t>
            </a:r>
            <a:r>
              <a:rPr lang="it-IT" sz="2900" dirty="0">
                <a:latin typeface="Times New Roman" panose="02020603050405020304" pitchFamily="18" charset="0"/>
                <a:cs typeface="Times New Roman" panose="02020603050405020304" pitchFamily="18" charset="0"/>
              </a:rPr>
              <a:t>non mancava di sottolineare la condizione dei suoi concittadini. (Da I viaggi di Gulliver:  “deportati o sterminati, i loro principi venivano torturati fino a rivelare dove era nascosto il loro oro; veniva data piena licenza a tutti gli atti di crudeltà; e questa odiosa truppa di macellai era una spedizione coloniale moderna, inviata a convertire e colonizzare un popolo idolatra e barbaro” )</a:t>
            </a:r>
          </a:p>
        </p:txBody>
      </p:sp>
    </p:spTree>
    <p:extLst>
      <p:ext uri="{BB962C8B-B14F-4D97-AF65-F5344CB8AC3E}">
        <p14:creationId xmlns:p14="http://schemas.microsoft.com/office/powerpoint/2010/main" val="124024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AD8967-972E-0D48-B85D-BE21A70DB791}"/>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La </a:t>
            </a:r>
            <a:r>
              <a:rPr lang="it-IT" i="1" dirty="0" err="1">
                <a:latin typeface="Times New Roman" panose="02020603050405020304" pitchFamily="18" charset="0"/>
                <a:cs typeface="Times New Roman" panose="02020603050405020304" pitchFamily="18" charset="0"/>
              </a:rPr>
              <a:t>gaeltacht</a:t>
            </a:r>
            <a:r>
              <a:rPr lang="it-IT" dirty="0">
                <a:latin typeface="Times New Roman" panose="02020603050405020304" pitchFamily="18" charset="0"/>
                <a:cs typeface="Times New Roman" panose="02020603050405020304" pitchFamily="18" charset="0"/>
              </a:rPr>
              <a:t>: le zone dove si parla gaelico, 1780, 1830.</a:t>
            </a:r>
          </a:p>
        </p:txBody>
      </p:sp>
      <p:pic>
        <p:nvPicPr>
          <p:cNvPr id="5" name="Segnaposto contenuto 4">
            <a:extLst>
              <a:ext uri="{FF2B5EF4-FFF2-40B4-BE49-F238E27FC236}">
                <a16:creationId xmlns:a16="http://schemas.microsoft.com/office/drawing/2014/main" id="{5E822C96-F13E-C445-B8A8-226202D1CDD2}"/>
              </a:ext>
            </a:extLst>
          </p:cNvPr>
          <p:cNvPicPr>
            <a:picLocks noGrp="1" noChangeAspect="1"/>
          </p:cNvPicPr>
          <p:nvPr>
            <p:ph idx="1"/>
          </p:nvPr>
        </p:nvPicPr>
        <p:blipFill>
          <a:blip r:embed="rId2"/>
          <a:stretch>
            <a:fillRect/>
          </a:stretch>
        </p:blipFill>
        <p:spPr>
          <a:xfrm>
            <a:off x="240370" y="1690688"/>
            <a:ext cx="3671441" cy="4351338"/>
          </a:xfrm>
        </p:spPr>
      </p:pic>
      <p:pic>
        <p:nvPicPr>
          <p:cNvPr id="7" name="Immagine 6">
            <a:extLst>
              <a:ext uri="{FF2B5EF4-FFF2-40B4-BE49-F238E27FC236}">
                <a16:creationId xmlns:a16="http://schemas.microsoft.com/office/drawing/2014/main" id="{177AB04A-3565-F749-8717-16FE915C5577}"/>
              </a:ext>
            </a:extLst>
          </p:cNvPr>
          <p:cNvPicPr>
            <a:picLocks noChangeAspect="1"/>
          </p:cNvPicPr>
          <p:nvPr/>
        </p:nvPicPr>
        <p:blipFill>
          <a:blip r:embed="rId3"/>
          <a:stretch>
            <a:fillRect/>
          </a:stretch>
        </p:blipFill>
        <p:spPr>
          <a:xfrm>
            <a:off x="3716906" y="1622426"/>
            <a:ext cx="3619500" cy="4419600"/>
          </a:xfrm>
          <a:prstGeom prst="rect">
            <a:avLst/>
          </a:prstGeom>
        </p:spPr>
      </p:pic>
      <p:pic>
        <p:nvPicPr>
          <p:cNvPr id="9" name="Immagine 8">
            <a:extLst>
              <a:ext uri="{FF2B5EF4-FFF2-40B4-BE49-F238E27FC236}">
                <a16:creationId xmlns:a16="http://schemas.microsoft.com/office/drawing/2014/main" id="{80CBF47B-FAA7-F34E-89A9-7D2B1B7F42E3}"/>
              </a:ext>
            </a:extLst>
          </p:cNvPr>
          <p:cNvPicPr>
            <a:picLocks noChangeAspect="1"/>
          </p:cNvPicPr>
          <p:nvPr/>
        </p:nvPicPr>
        <p:blipFill>
          <a:blip r:embed="rId4"/>
          <a:stretch>
            <a:fillRect/>
          </a:stretch>
        </p:blipFill>
        <p:spPr>
          <a:xfrm>
            <a:off x="7388347" y="1622426"/>
            <a:ext cx="7061200" cy="4787900"/>
          </a:xfrm>
          <a:prstGeom prst="rect">
            <a:avLst/>
          </a:prstGeom>
        </p:spPr>
      </p:pic>
    </p:spTree>
    <p:extLst>
      <p:ext uri="{BB962C8B-B14F-4D97-AF65-F5344CB8AC3E}">
        <p14:creationId xmlns:p14="http://schemas.microsoft.com/office/powerpoint/2010/main" val="122312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1993A-BB65-BF43-9E99-80DE7D8D3A02}"/>
              </a:ext>
            </a:extLst>
          </p:cNvPr>
          <p:cNvSpPr>
            <a:spLocks noGrp="1"/>
          </p:cNvSpPr>
          <p:nvPr>
            <p:ph type="title"/>
          </p:nvPr>
        </p:nvSpPr>
        <p:spPr/>
        <p:txBody>
          <a:bodyPr/>
          <a:lstStyle/>
          <a:p>
            <a:endParaRPr lang="it-IT"/>
          </a:p>
        </p:txBody>
      </p:sp>
      <p:pic>
        <p:nvPicPr>
          <p:cNvPr id="6" name="Segnaposto contenuto 5">
            <a:extLst>
              <a:ext uri="{FF2B5EF4-FFF2-40B4-BE49-F238E27FC236}">
                <a16:creationId xmlns:a16="http://schemas.microsoft.com/office/drawing/2014/main" id="{E91BD64B-904B-9F4C-8BC7-F3DD28869E72}"/>
              </a:ext>
            </a:extLst>
          </p:cNvPr>
          <p:cNvPicPr>
            <a:picLocks noGrp="1" noChangeAspect="1"/>
          </p:cNvPicPr>
          <p:nvPr>
            <p:ph idx="1"/>
          </p:nvPr>
        </p:nvPicPr>
        <p:blipFill>
          <a:blip r:embed="rId2"/>
          <a:stretch>
            <a:fillRect/>
          </a:stretch>
        </p:blipFill>
        <p:spPr>
          <a:xfrm>
            <a:off x="2887321" y="1825625"/>
            <a:ext cx="6417357" cy="4351338"/>
          </a:xfrm>
        </p:spPr>
      </p:pic>
      <p:pic>
        <p:nvPicPr>
          <p:cNvPr id="4" name="Immagine 3">
            <a:extLst>
              <a:ext uri="{FF2B5EF4-FFF2-40B4-BE49-F238E27FC236}">
                <a16:creationId xmlns:a16="http://schemas.microsoft.com/office/drawing/2014/main" id="{8F54A568-5F81-E44B-AFFC-EB1F12DCF992}"/>
              </a:ext>
            </a:extLst>
          </p:cNvPr>
          <p:cNvPicPr>
            <a:picLocks noChangeAspect="1"/>
          </p:cNvPicPr>
          <p:nvPr/>
        </p:nvPicPr>
        <p:blipFill>
          <a:blip r:embed="rId3"/>
          <a:stretch>
            <a:fillRect/>
          </a:stretch>
        </p:blipFill>
        <p:spPr>
          <a:xfrm>
            <a:off x="2750" y="-428267"/>
            <a:ext cx="12192000" cy="6858000"/>
          </a:xfrm>
          <a:prstGeom prst="rect">
            <a:avLst/>
          </a:prstGeom>
        </p:spPr>
      </p:pic>
      <p:pic>
        <p:nvPicPr>
          <p:cNvPr id="8" name="Immagine 7">
            <a:extLst>
              <a:ext uri="{FF2B5EF4-FFF2-40B4-BE49-F238E27FC236}">
                <a16:creationId xmlns:a16="http://schemas.microsoft.com/office/drawing/2014/main" id="{A7169EF2-4242-C34E-B3D0-56D35C6EA6D4}"/>
              </a:ext>
            </a:extLst>
          </p:cNvPr>
          <p:cNvPicPr>
            <a:picLocks noChangeAspect="1"/>
          </p:cNvPicPr>
          <p:nvPr/>
        </p:nvPicPr>
        <p:blipFill>
          <a:blip r:embed="rId2"/>
          <a:stretch>
            <a:fillRect/>
          </a:stretch>
        </p:blipFill>
        <p:spPr>
          <a:xfrm>
            <a:off x="2287471" y="681037"/>
            <a:ext cx="7272000" cy="5495926"/>
          </a:xfrm>
          <a:prstGeom prst="rect">
            <a:avLst/>
          </a:prstGeom>
        </p:spPr>
      </p:pic>
    </p:spTree>
    <p:extLst>
      <p:ext uri="{BB962C8B-B14F-4D97-AF65-F5344CB8AC3E}">
        <p14:creationId xmlns:p14="http://schemas.microsoft.com/office/powerpoint/2010/main" val="115927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D917AA-DF98-B54E-950A-09E37786DC03}"/>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Saint Patrick, storia e leggenda</a:t>
            </a:r>
          </a:p>
        </p:txBody>
      </p:sp>
      <p:sp>
        <p:nvSpPr>
          <p:cNvPr id="3" name="Segnaposto contenuto 2">
            <a:extLst>
              <a:ext uri="{FF2B5EF4-FFF2-40B4-BE49-F238E27FC236}">
                <a16:creationId xmlns:a16="http://schemas.microsoft.com/office/drawing/2014/main" id="{8939E6E0-557E-674F-9F41-61278BBABB23}"/>
              </a:ext>
            </a:extLst>
          </p:cNvPr>
          <p:cNvSpPr>
            <a:spLocks noGrp="1"/>
          </p:cNvSpPr>
          <p:nvPr>
            <p:ph idx="1"/>
          </p:nvPr>
        </p:nvSpPr>
        <p:spPr/>
        <p:txBody>
          <a:bodyPr>
            <a:normAutofit fontScale="47500" lnSpcReduction="20000"/>
          </a:bodyPr>
          <a:lstStyle/>
          <a:p>
            <a:pPr marL="0" indent="0">
              <a:lnSpc>
                <a:spcPct val="120000"/>
              </a:lnSpc>
              <a:buNone/>
            </a:pPr>
            <a:r>
              <a:rPr lang="it-IT" dirty="0">
                <a:latin typeface="Times New Roman" panose="02020603050405020304" pitchFamily="18" charset="0"/>
                <a:cs typeface="Times New Roman" panose="02020603050405020304" pitchFamily="18" charset="0"/>
              </a:rPr>
              <a:t>Il luogo più probabile di nascita è stato comunque identificato in </a:t>
            </a:r>
            <a:r>
              <a:rPr lang="it-IT" dirty="0" err="1">
                <a:latin typeface="Times New Roman" panose="02020603050405020304" pitchFamily="18" charset="0"/>
                <a:cs typeface="Times New Roman" panose="02020603050405020304" pitchFamily="18" charset="0"/>
              </a:rPr>
              <a:t>Kilpatrick</a:t>
            </a:r>
            <a:r>
              <a:rPr lang="it-IT" dirty="0">
                <a:latin typeface="Times New Roman" panose="02020603050405020304" pitchFamily="18" charset="0"/>
                <a:cs typeface="Times New Roman" panose="02020603050405020304" pitchFamily="18" charset="0"/>
              </a:rPr>
              <a:t>, la data è da considerarsi tra il 385 e il 392 </a:t>
            </a:r>
            <a:r>
              <a:rPr lang="it-IT" dirty="0" err="1">
                <a:latin typeface="Times New Roman" panose="02020603050405020304" pitchFamily="18" charset="0"/>
                <a:cs typeface="Times New Roman" panose="02020603050405020304" pitchFamily="18" charset="0"/>
              </a:rPr>
              <a:t>d.C</a:t>
            </a:r>
            <a:r>
              <a:rPr lang="it-IT" dirty="0">
                <a:latin typeface="Times New Roman" panose="02020603050405020304" pitchFamily="18" charset="0"/>
                <a:cs typeface="Times New Roman" panose="02020603050405020304" pitchFamily="18" charset="0"/>
              </a:rPr>
              <a:t> e i genitori pare fossero </a:t>
            </a:r>
            <a:r>
              <a:rPr lang="it-IT" dirty="0" err="1">
                <a:latin typeface="Times New Roman" panose="02020603050405020304" pitchFamily="18" charset="0"/>
                <a:cs typeface="Times New Roman" panose="02020603050405020304" pitchFamily="18" charset="0"/>
              </a:rPr>
              <a:t>Calphurnius</a:t>
            </a:r>
            <a:r>
              <a:rPr lang="it-IT" dirty="0">
                <a:latin typeface="Times New Roman" panose="02020603050405020304" pitchFamily="18" charset="0"/>
                <a:cs typeface="Times New Roman" panose="02020603050405020304" pitchFamily="18" charset="0"/>
              </a:rPr>
              <a:t> e </a:t>
            </a:r>
            <a:r>
              <a:rPr lang="it-IT" dirty="0" err="1">
                <a:latin typeface="Times New Roman" panose="02020603050405020304" pitchFamily="18" charset="0"/>
                <a:cs typeface="Times New Roman" panose="02020603050405020304" pitchFamily="18" charset="0"/>
              </a:rPr>
              <a:t>Conchessa</a:t>
            </a:r>
            <a:r>
              <a:rPr lang="it-IT" dirty="0">
                <a:latin typeface="Times New Roman" panose="02020603050405020304" pitchFamily="18" charset="0"/>
                <a:cs typeface="Times New Roman" panose="02020603050405020304" pitchFamily="18" charset="0"/>
              </a:rPr>
              <a:t>, appartenenti ad una nobile famiglia romana. Furono dei pirati a trasferire Patrizio in Irlanda: a 16 anni fu rapito dagli uomini del re irlandese e venduto come schiavo, nella contea </a:t>
            </a:r>
            <a:r>
              <a:rPr lang="it-IT" dirty="0" err="1">
                <a:latin typeface="Times New Roman" panose="02020603050405020304" pitchFamily="18" charset="0"/>
                <a:cs typeface="Times New Roman" panose="02020603050405020304" pitchFamily="18" charset="0"/>
              </a:rPr>
              <a:t>Antrim</a:t>
            </a:r>
            <a:r>
              <a:rPr lang="it-IT" dirty="0">
                <a:latin typeface="Times New Roman" panose="02020603050405020304" pitchFamily="18" charset="0"/>
                <a:cs typeface="Times New Roman" panose="02020603050405020304" pitchFamily="18" charset="0"/>
              </a:rPr>
              <a:t>. Per sei anni, lavorò come pastore in cattività. Dopo aver appreso la lingua gaelica e le pratiche dei druidi, Patrizio scappò e, percorrendo a piedi circa 184 miglia, si imbarcò clandestinamente su di una nave diretta in Inghilterra. </a:t>
            </a:r>
          </a:p>
          <a:p>
            <a:pPr marL="0" indent="0">
              <a:lnSpc>
                <a:spcPct val="120000"/>
              </a:lnSpc>
              <a:buNone/>
            </a:pPr>
            <a:r>
              <a:rPr lang="it-IT" dirty="0">
                <a:latin typeface="Times New Roman" panose="02020603050405020304" pitchFamily="18" charset="0"/>
                <a:cs typeface="Times New Roman" panose="02020603050405020304" pitchFamily="18" charset="0"/>
              </a:rPr>
              <a:t>Una leggenda narra che aveva precedentemente avuto la visione di una nave che lo aspettava. In quei sei anni, Patrizio annota nelle sue Confessioni di essersi trasformato in un ragazzo molto credente, che pregava giorno e notte. Secondo i suoi stessi racconti, Patrizio fece un altro importante sogno, in cui una Voce lo richiamava a cristianizzare l’Irlanda. Per tale ragione si recò in Francia, presso il monastero di Auxerre e si preparò al sacerdozio, viaggiando e soggiornando in diversi monasteri. Papa Celestino lo battezzò finalmente come San Patrizio  e nel 432 gli affidò la missione di estirpare dall’Irlanda il paganesimo e convertire l’intera nazione alla cultura cattolica, riprendendo la missione abbandonata da un precedente vescovo, </a:t>
            </a:r>
            <a:r>
              <a:rPr lang="it-IT" dirty="0" err="1">
                <a:latin typeface="Times New Roman" panose="02020603050405020304" pitchFamily="18" charset="0"/>
                <a:cs typeface="Times New Roman" panose="02020603050405020304" pitchFamily="18" charset="0"/>
              </a:rPr>
              <a:t>Palladius</a:t>
            </a:r>
            <a:r>
              <a:rPr lang="it-IT" dirty="0">
                <a:latin typeface="Times New Roman" panose="02020603050405020304" pitchFamily="18" charset="0"/>
                <a:cs typeface="Times New Roman" panose="02020603050405020304" pitchFamily="18" charset="0"/>
              </a:rPr>
              <a:t>. Fu così che Patrizio tornò in Irlanda, l’isola nella quale era stato schiavo e dove ora tornava vescovo.</a:t>
            </a:r>
          </a:p>
          <a:p>
            <a:pPr marL="0" indent="0">
              <a:lnSpc>
                <a:spcPct val="120000"/>
              </a:lnSpc>
              <a:buNone/>
            </a:pPr>
            <a:r>
              <a:rPr lang="it-IT" dirty="0">
                <a:latin typeface="Times New Roman" panose="02020603050405020304" pitchFamily="18" charset="0"/>
                <a:cs typeface="Times New Roman" panose="02020603050405020304" pitchFamily="18" charset="0"/>
              </a:rPr>
              <a:t>Patrizio percorse l’intera Irlanda, predicando e insegnando nella lingua locale, fondando abbazie e monasteri, soccorrendo i bisognosi e operando miracoli. Trattò con i Druidi per affiancare una simbologia cristiana alla festa celtica di </a:t>
            </a:r>
            <a:r>
              <a:rPr lang="it-IT" dirty="0" err="1">
                <a:latin typeface="Times New Roman" panose="02020603050405020304" pitchFamily="18" charset="0"/>
                <a:cs typeface="Times New Roman" panose="02020603050405020304" pitchFamily="18" charset="0"/>
              </a:rPr>
              <a:t>Beltaine</a:t>
            </a:r>
            <a:r>
              <a:rPr lang="it-IT" dirty="0">
                <a:latin typeface="Times New Roman" panose="02020603050405020304" pitchFamily="18" charset="0"/>
                <a:cs typeface="Times New Roman" panose="02020603050405020304" pitchFamily="18" charset="0"/>
              </a:rPr>
              <a:t> che celebrava il ritorno dell’estate. Di qui il simbolo del sole aggiunto sulle croci celtiche. La sua opera fu così grandiosa che oltre sessanta chiese furono costruite in suo onore, la più importante delle quali si trova a Dublino e divenne ben presto un eroe nazionale, oltre che patrono d’Irlanda.</a:t>
            </a:r>
          </a:p>
          <a:p>
            <a:pPr marL="0" indent="0">
              <a:lnSpc>
                <a:spcPct val="120000"/>
              </a:lnSpc>
              <a:buNone/>
            </a:pPr>
            <a:r>
              <a:rPr lang="it-IT" dirty="0">
                <a:latin typeface="Times New Roman" panose="02020603050405020304" pitchFamily="18" charset="0"/>
                <a:cs typeface="Times New Roman" panose="02020603050405020304" pitchFamily="18" charset="0"/>
              </a:rPr>
              <a:t>Nel giro di tre decenni, San Patrizio aveva portato a termine la sua missione: la quasi totalità dei Celti Scoti, compreso il loro </a:t>
            </a:r>
            <a:r>
              <a:rPr lang="it-IT" dirty="0" err="1">
                <a:latin typeface="Times New Roman" panose="02020603050405020304" pitchFamily="18" charset="0"/>
                <a:cs typeface="Times New Roman" panose="02020603050405020304" pitchFamily="18" charset="0"/>
              </a:rPr>
              <a:t>intrarrabile</a:t>
            </a:r>
            <a:r>
              <a:rPr lang="it-IT" dirty="0">
                <a:latin typeface="Times New Roman" panose="02020603050405020304" pitchFamily="18" charset="0"/>
                <a:cs typeface="Times New Roman" panose="02020603050405020304" pitchFamily="18" charset="0"/>
              </a:rPr>
              <a:t> re </a:t>
            </a:r>
            <a:r>
              <a:rPr lang="it-IT" dirty="0" err="1">
                <a:latin typeface="Times New Roman" panose="02020603050405020304" pitchFamily="18" charset="0"/>
                <a:cs typeface="Times New Roman" panose="02020603050405020304" pitchFamily="18" charset="0"/>
              </a:rPr>
              <a:t>Laoghaire</a:t>
            </a:r>
            <a:r>
              <a:rPr lang="it-IT" dirty="0">
                <a:latin typeface="Times New Roman" panose="02020603050405020304" pitchFamily="18" charset="0"/>
                <a:cs typeface="Times New Roman" panose="02020603050405020304" pitchFamily="18" charset="0"/>
              </a:rPr>
              <a:t>, si era convertita. E la sua eredità sopravvisse: entro la fine del V secolo, infatti, l’Irlanda era una nazione cristiana. </a:t>
            </a:r>
          </a:p>
        </p:txBody>
      </p:sp>
    </p:spTree>
    <p:extLst>
      <p:ext uri="{BB962C8B-B14F-4D97-AF65-F5344CB8AC3E}">
        <p14:creationId xmlns:p14="http://schemas.microsoft.com/office/powerpoint/2010/main" val="408034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41ADE7-029B-F14A-B5B8-467F5A69405F}"/>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La leggenda del pozzo di san Patrizio</a:t>
            </a:r>
          </a:p>
        </p:txBody>
      </p:sp>
      <p:sp>
        <p:nvSpPr>
          <p:cNvPr id="3" name="Segnaposto contenuto 2">
            <a:extLst>
              <a:ext uri="{FF2B5EF4-FFF2-40B4-BE49-F238E27FC236}">
                <a16:creationId xmlns:a16="http://schemas.microsoft.com/office/drawing/2014/main" id="{13CA8B7F-5B72-7941-94DA-A344E65F8437}"/>
              </a:ext>
            </a:extLst>
          </p:cNvPr>
          <p:cNvSpPr>
            <a:spLocks noGrp="1"/>
          </p:cNvSpPr>
          <p:nvPr>
            <p:ph sz="half" idx="1"/>
          </p:nvPr>
        </p:nvSpPr>
        <p:spPr/>
        <p:txBody>
          <a:bodyPr>
            <a:normAutofit fontScale="62500" lnSpcReduction="20000"/>
          </a:bodyPr>
          <a:lstStyle/>
          <a:p>
            <a:pPr algn="just"/>
            <a:r>
              <a:rPr lang="it-IT" dirty="0">
                <a:latin typeface="Times New Roman" panose="02020603050405020304" pitchFamily="18" charset="0"/>
                <a:cs typeface="Times New Roman" panose="02020603050405020304" pitchFamily="18" charset="0"/>
              </a:rPr>
              <a:t>Per facilitare Patrizio nel compito di convertire i pagani, la voce del Signore gl’ indicò una caverna simile a un pozzo, situata in un isolotto del lago </a:t>
            </a:r>
            <a:r>
              <a:rPr lang="it-IT" dirty="0" err="1">
                <a:latin typeface="Times New Roman" panose="02020603050405020304" pitchFamily="18" charset="0"/>
                <a:cs typeface="Times New Roman" panose="02020603050405020304" pitchFamily="18" charset="0"/>
              </a:rPr>
              <a:t>Derg</a:t>
            </a:r>
            <a:r>
              <a:rPr lang="it-IT" dirty="0">
                <a:latin typeface="Times New Roman" panose="02020603050405020304" pitchFamily="18" charset="0"/>
                <a:cs typeface="Times New Roman" panose="02020603050405020304" pitchFamily="18" charset="0"/>
              </a:rPr>
              <a:t>, nella parte nord-occidentale dell’isola, e gli assicurò che chiunque vi fosse trattenuto un giorno e una notte avrebbe ottenuto la remissione dei peccati (da qui il nome “purgatorio” attribuito a quel pozzo naturale).</a:t>
            </a:r>
          </a:p>
          <a:p>
            <a:pPr algn="just"/>
            <a:r>
              <a:rPr lang="it-IT" dirty="0">
                <a:latin typeface="Times New Roman" panose="02020603050405020304" pitchFamily="18" charset="0"/>
                <a:cs typeface="Times New Roman" panose="02020603050405020304" pitchFamily="18" charset="0"/>
              </a:rPr>
              <a:t>Passarono i secoli e la leggenda fiorì, arricchendosi e complicandosi. Si cominciò a dire che la caverna, profondissima, era in realtà l’imboccatura dell’inferno e si immaginò la figura di una cavaliere, Ivano, che, persuaso dal consiglio di una santo monaco, un bel giorno decide di avventurarsi nella misteriosa grotta per visitare i regni d’oltretomba e far penitenza delle proprie colpe</a:t>
            </a:r>
          </a:p>
          <a:p>
            <a:br>
              <a:rPr lang="it-IT" dirty="0"/>
            </a:br>
            <a:endParaRPr lang="it-IT" dirty="0"/>
          </a:p>
        </p:txBody>
      </p:sp>
      <p:pic>
        <p:nvPicPr>
          <p:cNvPr id="6" name="Segnaposto contenuto 5">
            <a:extLst>
              <a:ext uri="{FF2B5EF4-FFF2-40B4-BE49-F238E27FC236}">
                <a16:creationId xmlns:a16="http://schemas.microsoft.com/office/drawing/2014/main" id="{58B3A321-AA8C-224A-9B86-D8F7CFE7971E}"/>
              </a:ext>
            </a:extLst>
          </p:cNvPr>
          <p:cNvPicPr>
            <a:picLocks noGrp="1" noChangeAspect="1"/>
          </p:cNvPicPr>
          <p:nvPr>
            <p:ph sz="half" idx="2"/>
          </p:nvPr>
        </p:nvPicPr>
        <p:blipFill>
          <a:blip r:embed="rId2"/>
          <a:stretch>
            <a:fillRect/>
          </a:stretch>
        </p:blipFill>
        <p:spPr>
          <a:xfrm>
            <a:off x="6172200" y="2386092"/>
            <a:ext cx="5181600" cy="3230403"/>
          </a:xfrm>
        </p:spPr>
      </p:pic>
    </p:spTree>
    <p:extLst>
      <p:ext uri="{BB962C8B-B14F-4D97-AF65-F5344CB8AC3E}">
        <p14:creationId xmlns:p14="http://schemas.microsoft.com/office/powerpoint/2010/main" val="97208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5C194F-14B9-B741-9CB6-47D42415749D}"/>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Il maestro del Purgatorio, </a:t>
            </a:r>
            <a:r>
              <a:rPr lang="it-IT" i="1" dirty="0">
                <a:latin typeface="Times New Roman" panose="02020603050405020304" pitchFamily="18" charset="0"/>
                <a:cs typeface="Times New Roman" panose="02020603050405020304" pitchFamily="18" charset="0"/>
              </a:rPr>
              <a:t>Il purgatorio di San Patrizio</a:t>
            </a:r>
            <a:r>
              <a:rPr lang="it-IT" dirty="0">
                <a:latin typeface="Times New Roman" panose="02020603050405020304" pitchFamily="18" charset="0"/>
                <a:cs typeface="Times New Roman" panose="02020603050405020304" pitchFamily="18" charset="0"/>
              </a:rPr>
              <a:t>, Monastero di San Francesco, Todi, XII</a:t>
            </a:r>
          </a:p>
        </p:txBody>
      </p:sp>
      <p:pic>
        <p:nvPicPr>
          <p:cNvPr id="5" name="Segnaposto contenuto 4">
            <a:extLst>
              <a:ext uri="{FF2B5EF4-FFF2-40B4-BE49-F238E27FC236}">
                <a16:creationId xmlns:a16="http://schemas.microsoft.com/office/drawing/2014/main" id="{66A00BBE-482B-1042-98A9-DF41E2931613}"/>
              </a:ext>
            </a:extLst>
          </p:cNvPr>
          <p:cNvPicPr>
            <a:picLocks noGrp="1" noChangeAspect="1"/>
          </p:cNvPicPr>
          <p:nvPr>
            <p:ph idx="1"/>
          </p:nvPr>
        </p:nvPicPr>
        <p:blipFill>
          <a:blip r:embed="rId2"/>
          <a:stretch>
            <a:fillRect/>
          </a:stretch>
        </p:blipFill>
        <p:spPr>
          <a:xfrm>
            <a:off x="2291551" y="1825625"/>
            <a:ext cx="7608897" cy="4351338"/>
          </a:xfrm>
        </p:spPr>
      </p:pic>
    </p:spTree>
    <p:extLst>
      <p:ext uri="{BB962C8B-B14F-4D97-AF65-F5344CB8AC3E}">
        <p14:creationId xmlns:p14="http://schemas.microsoft.com/office/powerpoint/2010/main" val="7422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4CC325-3120-884F-8A7E-3F48FD36909D}"/>
              </a:ext>
            </a:extLst>
          </p:cNvPr>
          <p:cNvSpPr>
            <a:spLocks noGrp="1"/>
          </p:cNvSpPr>
          <p:nvPr>
            <p:ph type="title"/>
          </p:nvPr>
        </p:nvSpPr>
        <p:spPr/>
        <p:txBody>
          <a:bodyPr>
            <a:normAutofit/>
          </a:bodyPr>
          <a:lstStyle/>
          <a:p>
            <a:pPr algn="ctr"/>
            <a:r>
              <a:rPr lang="it-IT" sz="2000" dirty="0">
                <a:latin typeface="Times New Roman" panose="02020603050405020304" pitchFamily="18" charset="0"/>
                <a:cs typeface="Times New Roman" panose="02020603050405020304" pitchFamily="18" charset="0"/>
              </a:rPr>
              <a:t>San </a:t>
            </a:r>
            <a:r>
              <a:rPr lang="it-IT" sz="2000" dirty="0" err="1">
                <a:latin typeface="Times New Roman" panose="02020603050405020304" pitchFamily="18" charset="0"/>
                <a:cs typeface="Times New Roman" panose="02020603050405020304" pitchFamily="18" charset="0"/>
              </a:rPr>
              <a:t>Brandano</a:t>
            </a:r>
            <a:endParaRPr lang="it-IT" sz="20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EAD01D2C-0205-4F44-B5F8-7768F760ADF7}"/>
              </a:ext>
            </a:extLst>
          </p:cNvPr>
          <p:cNvSpPr>
            <a:spLocks noGrp="1"/>
          </p:cNvSpPr>
          <p:nvPr>
            <p:ph idx="1"/>
          </p:nvPr>
        </p:nvSpPr>
        <p:spPr/>
        <p:txBody>
          <a:bodyPr>
            <a:normAutofit fontScale="55000" lnSpcReduction="20000"/>
          </a:bodyPr>
          <a:lstStyle/>
          <a:p>
            <a:pPr>
              <a:lnSpc>
                <a:spcPct val="150000"/>
              </a:lnSpc>
            </a:pPr>
            <a:r>
              <a:rPr lang="it-IT" sz="2200" dirty="0" err="1">
                <a:latin typeface="Times New Roman" panose="02020603050405020304" pitchFamily="18" charset="0"/>
                <a:cs typeface="Times New Roman" panose="02020603050405020304" pitchFamily="18" charset="0"/>
              </a:rPr>
              <a:t>Brennan</a:t>
            </a:r>
            <a:r>
              <a:rPr lang="it-IT" sz="2200" dirty="0">
                <a:latin typeface="Times New Roman" panose="02020603050405020304" pitchFamily="18" charset="0"/>
                <a:cs typeface="Times New Roman" panose="02020603050405020304" pitchFamily="18" charset="0"/>
              </a:rPr>
              <a:t> Mac </a:t>
            </a:r>
            <a:r>
              <a:rPr lang="it-IT" sz="2200" dirty="0" err="1">
                <a:latin typeface="Times New Roman" panose="02020603050405020304" pitchFamily="18" charset="0"/>
                <a:cs typeface="Times New Roman" panose="02020603050405020304" pitchFamily="18" charset="0"/>
              </a:rPr>
              <a:t>Hua</a:t>
            </a:r>
            <a:r>
              <a:rPr lang="it-IT" sz="2200" dirty="0">
                <a:latin typeface="Times New Roman" panose="02020603050405020304" pitchFamily="18" charset="0"/>
                <a:cs typeface="Times New Roman" panose="02020603050405020304" pitchFamily="18" charset="0"/>
              </a:rPr>
              <a:t> Alta, poi san </a:t>
            </a:r>
            <a:r>
              <a:rPr lang="it-IT" sz="2200" dirty="0" err="1">
                <a:latin typeface="Times New Roman" panose="02020603050405020304" pitchFamily="18" charset="0"/>
                <a:cs typeface="Times New Roman" panose="02020603050405020304" pitchFamily="18" charset="0"/>
              </a:rPr>
              <a:t>Brandano</a:t>
            </a:r>
            <a:r>
              <a:rPr lang="it-IT" sz="2200" dirty="0">
                <a:latin typeface="Times New Roman" panose="02020603050405020304" pitchFamily="18" charset="0"/>
                <a:cs typeface="Times New Roman" panose="02020603050405020304" pitchFamily="18" charset="0"/>
              </a:rPr>
              <a:t>, irlandese di stirpe regale nato pagano nel 484 e morto nel 578, che dopo la conversione si fa monaco e fonda decine di monasteri soggetti alla sua rigidissima regola, che segue lui per primo e fa rispettare con mano ferma ma misericordiosa. Un giorno sente parlare dell’Isola nota come Terra Promessa dei Beati da </a:t>
            </a:r>
            <a:r>
              <a:rPr lang="it-IT" sz="2200" dirty="0" err="1">
                <a:latin typeface="Times New Roman" panose="02020603050405020304" pitchFamily="18" charset="0"/>
                <a:cs typeface="Times New Roman" panose="02020603050405020304" pitchFamily="18" charset="0"/>
              </a:rPr>
              <a:t>Barindo</a:t>
            </a:r>
            <a:r>
              <a:rPr lang="it-IT" sz="2200" dirty="0">
                <a:latin typeface="Times New Roman" panose="02020603050405020304" pitchFamily="18" charset="0"/>
                <a:cs typeface="Times New Roman" panose="02020603050405020304" pitchFamily="18" charset="0"/>
              </a:rPr>
              <a:t>, un venerabile confratello reduce da un lungo viaggio a cui </a:t>
            </a:r>
            <a:r>
              <a:rPr lang="it-IT" sz="2200" dirty="0" err="1">
                <a:latin typeface="Times New Roman" panose="02020603050405020304" pitchFamily="18" charset="0"/>
                <a:cs typeface="Times New Roman" panose="02020603050405020304" pitchFamily="18" charset="0"/>
              </a:rPr>
              <a:t>Brandano</a:t>
            </a:r>
            <a:r>
              <a:rPr lang="it-IT" sz="2200" dirty="0">
                <a:latin typeface="Times New Roman" panose="02020603050405020304" pitchFamily="18" charset="0"/>
                <a:cs typeface="Times New Roman" panose="02020603050405020304" pitchFamily="18" charset="0"/>
              </a:rPr>
              <a:t> aveva chiesto: “Rivelaci la parola di Dio e solleva il nostro morale raccontandoci le divine meraviglie che hai visto nell’oceano”; e subito preso dal desiderio di raggiungerla, e dalla curiosità che “lo angustiava tanto che il suo volto era rigato di lacrime”, decide di partire. Ha già fatto numerosi viaggi per diffondere il suo credo e incontrare altri monaci e santi e è già in là con gli anni, ma non importa, l’impulso di andare è troppo forte.</a:t>
            </a:r>
          </a:p>
          <a:p>
            <a:pPr>
              <a:lnSpc>
                <a:spcPct val="150000"/>
              </a:lnSpc>
            </a:pPr>
            <a:r>
              <a:rPr lang="it-IT" sz="2200" dirty="0">
                <a:latin typeface="Times New Roman" panose="02020603050405020304" pitchFamily="18" charset="0"/>
                <a:cs typeface="Times New Roman" panose="02020603050405020304" pitchFamily="18" charset="0"/>
              </a:rPr>
              <a:t>“</a:t>
            </a:r>
            <a:r>
              <a:rPr lang="it-IT" sz="2200" dirty="0" err="1">
                <a:latin typeface="Times New Roman" panose="02020603050405020304" pitchFamily="18" charset="0"/>
                <a:cs typeface="Times New Roman" panose="02020603050405020304" pitchFamily="18" charset="0"/>
              </a:rPr>
              <a:t>Brandano</a:t>
            </a:r>
            <a:r>
              <a:rPr lang="it-IT" sz="2200" dirty="0">
                <a:latin typeface="Times New Roman" panose="02020603050405020304" pitchFamily="18" charset="0"/>
                <a:cs typeface="Times New Roman" panose="02020603050405020304" pitchFamily="18" charset="0"/>
              </a:rPr>
              <a:t> e i suoi seguaci … costruirono una nave leggera, utilizzando per l’intelaiatura legno di bosco, …, la rivestirono di cuoio bovino tinto di rosso con la corteccia di quercia. E spalmarono esternamente di grasso tutte le giunture delle pelli, collocarono all’interno il cuoio sufficiente a rinnovare due volte il rivestimento della nave, grasso da spalmargli sopra, provviste per quaranta giorni … Sistemarono anche un albero al centro della nave, con una vela e quant’altro richiede la navigazione” e salparono.</a:t>
            </a:r>
          </a:p>
          <a:p>
            <a:pPr>
              <a:lnSpc>
                <a:spcPct val="150000"/>
              </a:lnSpc>
            </a:pPr>
            <a:r>
              <a:rPr lang="it-IT" sz="2200" dirty="0">
                <a:latin typeface="Times New Roman" panose="02020603050405020304" pitchFamily="18" charset="0"/>
                <a:cs typeface="Times New Roman" panose="02020603050405020304" pitchFamily="18" charset="0"/>
              </a:rPr>
              <a:t>Molto diffusa oralmente, la storia della navigazione di San </a:t>
            </a:r>
            <a:r>
              <a:rPr lang="it-IT" sz="2200" dirty="0" err="1">
                <a:latin typeface="Times New Roman" panose="02020603050405020304" pitchFamily="18" charset="0"/>
                <a:cs typeface="Times New Roman" panose="02020603050405020304" pitchFamily="18" charset="0"/>
              </a:rPr>
              <a:t>Brandano</a:t>
            </a:r>
            <a:r>
              <a:rPr lang="it-IT" sz="2200" dirty="0">
                <a:latin typeface="Times New Roman" panose="02020603050405020304" pitchFamily="18" charset="0"/>
                <a:cs typeface="Times New Roman" panose="02020603050405020304" pitchFamily="18" charset="0"/>
              </a:rPr>
              <a:t> è stata scritta in latino probabilmente nel X secolo e ha riscosso un grandissimo successo, a giudicare dall’alto numero di manoscritti databili tra la fine del X e il XIV secolo diffusi in tutta Europa. Da un codice dell’XI secolo è stata tratta la traduzione scorrevolissima e ben commentata più facilmente reperibile oggi:</a:t>
            </a:r>
            <a:r>
              <a:rPr lang="it-IT" sz="2200" b="1" dirty="0">
                <a:latin typeface="Times New Roman" panose="02020603050405020304" pitchFamily="18" charset="0"/>
                <a:cs typeface="Times New Roman" panose="02020603050405020304" pitchFamily="18" charset="0"/>
              </a:rPr>
              <a:t> </a:t>
            </a:r>
            <a:r>
              <a:rPr lang="it-IT" sz="2200" i="1" dirty="0">
                <a:latin typeface="Times New Roman" panose="02020603050405020304" pitchFamily="18" charset="0"/>
                <a:cs typeface="Times New Roman" panose="02020603050405020304" pitchFamily="18" charset="0"/>
              </a:rPr>
              <a:t>La navigazione di San </a:t>
            </a:r>
            <a:r>
              <a:rPr lang="it-IT" sz="2200" i="1" dirty="0" err="1">
                <a:latin typeface="Times New Roman" panose="02020603050405020304" pitchFamily="18" charset="0"/>
                <a:cs typeface="Times New Roman" panose="02020603050405020304" pitchFamily="18" charset="0"/>
              </a:rPr>
              <a:t>Brandano</a:t>
            </a:r>
            <a:r>
              <a:rPr lang="it-IT" sz="2200" dirty="0">
                <a:latin typeface="Times New Roman" panose="02020603050405020304" pitchFamily="18" charset="0"/>
                <a:cs typeface="Times New Roman" panose="02020603050405020304" pitchFamily="18" charset="0"/>
              </a:rPr>
              <a:t>, Sellerio, 1992, con introduzione e note di Alberto Magnani. Importante</a:t>
            </a:r>
            <a:r>
              <a:rPr lang="it-IT" sz="2200" b="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è anche</a:t>
            </a:r>
            <a:r>
              <a:rPr lang="it-IT" sz="2200" b="1" dirty="0">
                <a:latin typeface="Times New Roman" panose="02020603050405020304" pitchFamily="18" charset="0"/>
                <a:cs typeface="Times New Roman" panose="02020603050405020304" pitchFamily="18" charset="0"/>
              </a:rPr>
              <a:t> </a:t>
            </a:r>
            <a:r>
              <a:rPr lang="it-IT" sz="2200" i="1" dirty="0">
                <a:latin typeface="Times New Roman" panose="02020603050405020304" pitchFamily="18" charset="0"/>
                <a:cs typeface="Times New Roman" panose="02020603050405020304" pitchFamily="18" charset="0"/>
              </a:rPr>
              <a:t>La navigazione di San </a:t>
            </a:r>
            <a:r>
              <a:rPr lang="it-IT" sz="2200" i="1" dirty="0" err="1">
                <a:latin typeface="Times New Roman" panose="02020603050405020304" pitchFamily="18" charset="0"/>
                <a:cs typeface="Times New Roman" panose="02020603050405020304" pitchFamily="18" charset="0"/>
              </a:rPr>
              <a:t>Brandano</a:t>
            </a:r>
            <a:r>
              <a:rPr lang="it-IT" sz="2200" dirty="0">
                <a:latin typeface="Times New Roman" panose="02020603050405020304" pitchFamily="18" charset="0"/>
                <a:cs typeface="Times New Roman" panose="02020603050405020304" pitchFamily="18" charset="0"/>
              </a:rPr>
              <a:t>, Bompiani 1997, </a:t>
            </a:r>
            <a:r>
              <a:rPr lang="it-IT" sz="2200">
                <a:latin typeface="Times New Roman" panose="02020603050405020304" pitchFamily="18" charset="0"/>
                <a:cs typeface="Times New Roman" panose="02020603050405020304" pitchFamily="18" charset="0"/>
              </a:rPr>
              <a:t>con la curatela </a:t>
            </a:r>
            <a:r>
              <a:rPr lang="it-IT" sz="2200" dirty="0">
                <a:latin typeface="Times New Roman" panose="02020603050405020304" pitchFamily="18" charset="0"/>
                <a:cs typeface="Times New Roman" panose="02020603050405020304" pitchFamily="18" charset="0"/>
              </a:rPr>
              <a:t>di Maria Antonietta Grignani, che include le volgarizzazioni in lingua toscana e veneta del ‘400 di un originale latino del X secolo</a:t>
            </a:r>
            <a:r>
              <a:rPr lang="it-IT" dirty="0"/>
              <a:t>.</a:t>
            </a:r>
            <a:endParaRPr lang="it-IT" sz="1600" dirty="0"/>
          </a:p>
          <a:p>
            <a:pPr>
              <a:lnSpc>
                <a:spcPct val="150000"/>
              </a:lnSpc>
            </a:pPr>
            <a:endParaRPr lang="it-IT" sz="1600" dirty="0"/>
          </a:p>
        </p:txBody>
      </p:sp>
    </p:spTree>
    <p:extLst>
      <p:ext uri="{BB962C8B-B14F-4D97-AF65-F5344CB8AC3E}">
        <p14:creationId xmlns:p14="http://schemas.microsoft.com/office/powerpoint/2010/main" val="279477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CB064EC-B293-5C43-AE23-A096CD96ACC2}"/>
              </a:ext>
            </a:extLst>
          </p:cNvPr>
          <p:cNvSpPr>
            <a:spLocks noGrp="1"/>
          </p:cNvSpPr>
          <p:nvPr>
            <p:ph type="title"/>
          </p:nvPr>
        </p:nvSpPr>
        <p:spPr/>
        <p:txBody>
          <a:bodyPr/>
          <a:lstStyle/>
          <a:p>
            <a:pPr algn="ctr"/>
            <a:r>
              <a:rPr lang="it-IT" dirty="0">
                <a:latin typeface="Times New Roman" panose="02020603050405020304" pitchFamily="18" charset="0"/>
                <a:cs typeface="Times New Roman" panose="02020603050405020304" pitchFamily="18" charset="0"/>
              </a:rPr>
              <a:t>La navigazione di San </a:t>
            </a:r>
            <a:r>
              <a:rPr lang="it-IT" dirty="0" err="1">
                <a:latin typeface="Times New Roman" panose="02020603050405020304" pitchFamily="18" charset="0"/>
                <a:cs typeface="Times New Roman" panose="02020603050405020304" pitchFamily="18" charset="0"/>
              </a:rPr>
              <a:t>Brandano</a:t>
            </a:r>
            <a:endParaRPr lang="it-IT" dirty="0">
              <a:latin typeface="Times New Roman" panose="02020603050405020304" pitchFamily="18" charset="0"/>
              <a:cs typeface="Times New Roman" panose="02020603050405020304" pitchFamily="18" charset="0"/>
            </a:endParaRPr>
          </a:p>
        </p:txBody>
      </p:sp>
      <p:pic>
        <p:nvPicPr>
          <p:cNvPr id="8" name="Segnaposto contenuto 7">
            <a:extLst>
              <a:ext uri="{FF2B5EF4-FFF2-40B4-BE49-F238E27FC236}">
                <a16:creationId xmlns:a16="http://schemas.microsoft.com/office/drawing/2014/main" id="{38B84B3C-C843-974E-860A-53CD94C1C8CA}"/>
              </a:ext>
            </a:extLst>
          </p:cNvPr>
          <p:cNvPicPr>
            <a:picLocks noGrp="1" noChangeAspect="1"/>
          </p:cNvPicPr>
          <p:nvPr>
            <p:ph sz="half" idx="1"/>
          </p:nvPr>
        </p:nvPicPr>
        <p:blipFill>
          <a:blip r:embed="rId2"/>
          <a:stretch>
            <a:fillRect/>
          </a:stretch>
        </p:blipFill>
        <p:spPr>
          <a:xfrm>
            <a:off x="838200" y="1858744"/>
            <a:ext cx="5181600" cy="4285100"/>
          </a:xfrm>
        </p:spPr>
      </p:pic>
      <p:pic>
        <p:nvPicPr>
          <p:cNvPr id="10" name="Segnaposto contenuto 9">
            <a:extLst>
              <a:ext uri="{FF2B5EF4-FFF2-40B4-BE49-F238E27FC236}">
                <a16:creationId xmlns:a16="http://schemas.microsoft.com/office/drawing/2014/main" id="{EA23D649-FB80-A14E-A2D6-ED284916273E}"/>
              </a:ext>
            </a:extLst>
          </p:cNvPr>
          <p:cNvPicPr>
            <a:picLocks noGrp="1" noChangeAspect="1"/>
          </p:cNvPicPr>
          <p:nvPr>
            <p:ph sz="half" idx="2"/>
          </p:nvPr>
        </p:nvPicPr>
        <p:blipFill>
          <a:blip r:embed="rId3"/>
          <a:stretch>
            <a:fillRect/>
          </a:stretch>
        </p:blipFill>
        <p:spPr>
          <a:xfrm>
            <a:off x="7237845" y="1825625"/>
            <a:ext cx="3050309" cy="4351338"/>
          </a:xfrm>
        </p:spPr>
      </p:pic>
    </p:spTree>
    <p:extLst>
      <p:ext uri="{BB962C8B-B14F-4D97-AF65-F5344CB8AC3E}">
        <p14:creationId xmlns:p14="http://schemas.microsoft.com/office/powerpoint/2010/main" val="381880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A48BD3-E20F-044C-8DD1-B25935BF5CA6}"/>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   Un’ età dell’oro: un’isola di santi e studiosi</a:t>
            </a:r>
          </a:p>
        </p:txBody>
      </p:sp>
      <p:sp>
        <p:nvSpPr>
          <p:cNvPr id="3" name="Segnaposto contenuto 2">
            <a:extLst>
              <a:ext uri="{FF2B5EF4-FFF2-40B4-BE49-F238E27FC236}">
                <a16:creationId xmlns:a16="http://schemas.microsoft.com/office/drawing/2014/main" id="{C6E52A5B-6E8D-8445-B188-79453A835549}"/>
              </a:ext>
            </a:extLst>
          </p:cNvPr>
          <p:cNvSpPr>
            <a:spLocks noGrp="1"/>
          </p:cNvSpPr>
          <p:nvPr>
            <p:ph idx="1"/>
          </p:nvPr>
        </p:nvSpPr>
        <p:spPr/>
        <p:txBody>
          <a:bodyPr>
            <a:normAutofit fontScale="85000" lnSpcReduction="10000"/>
          </a:bodyPr>
          <a:lstStyle/>
          <a:p>
            <a:endParaRPr lang="it-IT" sz="1600" dirty="0">
              <a:latin typeface="Times New Roman" panose="02020603050405020304" pitchFamily="18" charset="0"/>
              <a:cs typeface="Times New Roman" panose="02020603050405020304" pitchFamily="18" charset="0"/>
            </a:endParaRPr>
          </a:p>
          <a:p>
            <a:pPr fontAlgn="base"/>
            <a:r>
              <a:rPr lang="it-IT" dirty="0" err="1">
                <a:latin typeface="Times New Roman" panose="02020603050405020304" pitchFamily="18" charset="0"/>
                <a:cs typeface="Times New Roman" panose="02020603050405020304" pitchFamily="18" charset="0"/>
              </a:rPr>
              <a:t>Within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decades</a:t>
            </a:r>
            <a:r>
              <a:rPr lang="it-IT" dirty="0">
                <a:latin typeface="Times New Roman" panose="02020603050405020304" pitchFamily="18" charset="0"/>
                <a:cs typeface="Times New Roman" panose="02020603050405020304" pitchFamily="18" charset="0"/>
              </a:rPr>
              <a:t> St </a:t>
            </a:r>
            <a:r>
              <a:rPr lang="it-IT" dirty="0" err="1">
                <a:latin typeface="Times New Roman" panose="02020603050405020304" pitchFamily="18" charset="0"/>
                <a:cs typeface="Times New Roman" panose="02020603050405020304" pitchFamily="18" charset="0"/>
              </a:rPr>
              <a:t>Patrick’s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arrival</a:t>
            </a:r>
            <a:r>
              <a:rPr lang="it-IT" dirty="0">
                <a:latin typeface="Times New Roman" panose="02020603050405020304" pitchFamily="18" charset="0"/>
                <a:cs typeface="Times New Roman" panose="02020603050405020304" pitchFamily="18" charset="0"/>
              </a:rPr>
              <a:t> in 432 AD, </a:t>
            </a:r>
            <a:r>
              <a:rPr lang="it-IT" dirty="0" err="1">
                <a:latin typeface="Times New Roman" panose="02020603050405020304" pitchFamily="18" charset="0"/>
                <a:cs typeface="Times New Roman" panose="02020603050405020304" pitchFamily="18" charset="0"/>
              </a:rPr>
              <a:t>Ireland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had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embraced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Christianity</a:t>
            </a:r>
            <a:r>
              <a:rPr lang="it-IT" dirty="0">
                <a:latin typeface="Times New Roman" panose="02020603050405020304" pitchFamily="18" charset="0"/>
                <a:cs typeface="Times New Roman" panose="02020603050405020304" pitchFamily="18" charset="0"/>
              </a:rPr>
              <a:t>, and male and </a:t>
            </a:r>
            <a:r>
              <a:rPr lang="it-IT" dirty="0" err="1">
                <a:latin typeface="Times New Roman" panose="02020603050405020304" pitchFamily="18" charset="0"/>
                <a:cs typeface="Times New Roman" panose="02020603050405020304" pitchFamily="18" charset="0"/>
              </a:rPr>
              <a:t>female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monasteries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opened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throughout</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land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These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quickly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gained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renown</a:t>
            </a:r>
            <a:r>
              <a:rPr lang="it-IT" dirty="0">
                <a:latin typeface="Times New Roman" panose="02020603050405020304" pitchFamily="18" charset="0"/>
                <a:cs typeface="Times New Roman" panose="02020603050405020304" pitchFamily="18" charset="0"/>
              </a:rPr>
              <a:t> for </a:t>
            </a:r>
            <a:r>
              <a:rPr lang="it-IT" dirty="0" err="1">
                <a:latin typeface="Times New Roman" panose="02020603050405020304" pitchFamily="18" charset="0"/>
                <a:cs typeface="Times New Roman" panose="02020603050405020304" pitchFamily="18" charset="0"/>
              </a:rPr>
              <a:t>their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sanctity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attracting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vocations</a:t>
            </a:r>
            <a:r>
              <a:rPr lang="it-IT" dirty="0">
                <a:latin typeface="Times New Roman" panose="02020603050405020304" pitchFamily="18" charset="0"/>
                <a:cs typeface="Times New Roman" panose="02020603050405020304" pitchFamily="18" charset="0"/>
              </a:rPr>
              <a:t> from </a:t>
            </a:r>
            <a:r>
              <a:rPr lang="it-IT" dirty="0" err="1">
                <a:latin typeface="Times New Roman" panose="02020603050405020304" pitchFamily="18" charset="0"/>
                <a:cs typeface="Times New Roman" panose="02020603050405020304" pitchFamily="18" charset="0"/>
              </a:rPr>
              <a:t>abroad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because</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their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reputation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vibrant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dynamic</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places</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piety</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learning</a:t>
            </a:r>
            <a:r>
              <a:rPr lang="it-IT" dirty="0">
                <a:latin typeface="Times New Roman" panose="02020603050405020304" pitchFamily="18" charset="0"/>
                <a:cs typeface="Times New Roman" panose="02020603050405020304" pitchFamily="18" charset="0"/>
              </a:rPr>
              <a:t>. Some </a:t>
            </a:r>
            <a:r>
              <a:rPr lang="it-IT" dirty="0" err="1">
                <a:latin typeface="Times New Roman" panose="02020603050405020304" pitchFamily="18" charset="0"/>
                <a:cs typeface="Times New Roman" panose="02020603050405020304" pitchFamily="18" charset="0"/>
              </a:rPr>
              <a:t>were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associated</a:t>
            </a:r>
            <a:r>
              <a:rPr lang="it-IT" dirty="0">
                <a:latin typeface="Times New Roman" panose="02020603050405020304" pitchFamily="18" charset="0"/>
                <a:cs typeface="Times New Roman" panose="02020603050405020304" pitchFamily="18" charset="0"/>
              </a:rPr>
              <a:t> with </a:t>
            </a:r>
            <a:r>
              <a:rPr lang="it-IT" dirty="0" err="1">
                <a:latin typeface="Times New Roman" panose="02020603050405020304" pitchFamily="18" charset="0"/>
                <a:cs typeface="Times New Roman" panose="02020603050405020304" pitchFamily="18" charset="0"/>
              </a:rPr>
              <a:t>wealthy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patrons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developed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centres of </a:t>
            </a:r>
            <a:r>
              <a:rPr lang="it-IT" dirty="0" err="1">
                <a:latin typeface="Times New Roman" panose="02020603050405020304" pitchFamily="18" charset="0"/>
                <a:cs typeface="Times New Roman" panose="02020603050405020304" pitchFamily="18" charset="0"/>
              </a:rPr>
              <a:t>economic</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political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importance</a:t>
            </a:r>
            <a:r>
              <a:rPr lang="it-IT" dirty="0">
                <a:latin typeface="Times New Roman" panose="02020603050405020304" pitchFamily="18" charset="0"/>
                <a:cs typeface="Times New Roman" panose="02020603050405020304" pitchFamily="18" charset="0"/>
              </a:rPr>
              <a:t>. Others, </a:t>
            </a:r>
            <a:r>
              <a:rPr lang="it-IT" dirty="0" err="1">
                <a:latin typeface="Times New Roman" panose="02020603050405020304" pitchFamily="18" charset="0"/>
                <a:cs typeface="Times New Roman" panose="02020603050405020304" pitchFamily="18" charset="0"/>
              </a:rPr>
              <a:t>such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Sceilg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Mhicíl</a:t>
            </a:r>
            <a:r>
              <a:rPr lang="it-IT" dirty="0">
                <a:latin typeface="Times New Roman" panose="02020603050405020304" pitchFamily="18" charset="0"/>
                <a:cs typeface="Times New Roman" panose="02020603050405020304" pitchFamily="18" charset="0"/>
              </a:rPr>
              <a:t>, on a </a:t>
            </a:r>
            <a:r>
              <a:rPr lang="it-IT" dirty="0" err="1">
                <a:latin typeface="Times New Roman" panose="02020603050405020304" pitchFamily="18" charset="0"/>
                <a:cs typeface="Times New Roman" panose="02020603050405020304" pitchFamily="18" charset="0"/>
              </a:rPr>
              <a:t>tiny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island</a:t>
            </a:r>
            <a:r>
              <a:rPr lang="it-IT" dirty="0">
                <a:latin typeface="Times New Roman" panose="02020603050405020304" pitchFamily="18" charset="0"/>
                <a:cs typeface="Times New Roman" panose="02020603050405020304" pitchFamily="18" charset="0"/>
              </a:rPr>
              <a:t> off the Kerry </a:t>
            </a:r>
            <a:r>
              <a:rPr lang="it-IT" dirty="0" err="1">
                <a:latin typeface="Times New Roman" panose="02020603050405020304" pitchFamily="18" charset="0"/>
                <a:cs typeface="Times New Roman" panose="02020603050405020304" pitchFamily="18" charset="0"/>
              </a:rPr>
              <a:t>coast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inaccessible</a:t>
            </a:r>
            <a:r>
              <a:rPr lang="it-IT" dirty="0">
                <a:latin typeface="Times New Roman" panose="02020603050405020304" pitchFamily="18" charset="0"/>
                <a:cs typeface="Times New Roman" panose="02020603050405020304" pitchFamily="18" charset="0"/>
              </a:rPr>
              <a:t> by design, </a:t>
            </a:r>
            <a:r>
              <a:rPr lang="it-IT" dirty="0" err="1">
                <a:latin typeface="Times New Roman" panose="02020603050405020304" pitchFamily="18" charset="0"/>
                <a:cs typeface="Times New Roman" panose="02020603050405020304" pitchFamily="18" charset="0"/>
              </a:rPr>
              <a:t>intended</a:t>
            </a:r>
            <a:r>
              <a:rPr lang="it-IT" dirty="0">
                <a:latin typeface="Times New Roman" panose="02020603050405020304" pitchFamily="18" charset="0"/>
                <a:cs typeface="Times New Roman" panose="02020603050405020304" pitchFamily="18" charset="0"/>
              </a:rPr>
              <a:t> to be </a:t>
            </a:r>
            <a:r>
              <a:rPr lang="it-IT" dirty="0" err="1">
                <a:latin typeface="Times New Roman" panose="02020603050405020304" pitchFamily="18" charset="0"/>
                <a:cs typeface="Times New Roman" panose="02020603050405020304" pitchFamily="18" charset="0"/>
              </a:rPr>
              <a:t>retreats</a:t>
            </a:r>
            <a:r>
              <a:rPr lang="it-IT" dirty="0">
                <a:latin typeface="Times New Roman" panose="02020603050405020304" pitchFamily="18" charset="0"/>
                <a:cs typeface="Times New Roman" panose="02020603050405020304" pitchFamily="18" charset="0"/>
              </a:rPr>
              <a:t> from the world.</a:t>
            </a:r>
          </a:p>
          <a:p>
            <a:pPr fontAlgn="base"/>
            <a:r>
              <a:rPr lang="it-IT" dirty="0" err="1">
                <a:latin typeface="Times New Roman" panose="02020603050405020304" pitchFamily="18" charset="0"/>
                <a:cs typeface="Times New Roman" panose="02020603050405020304" pitchFamily="18" charset="0"/>
              </a:rPr>
              <a:t>Monasteries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played</a:t>
            </a:r>
            <a:r>
              <a:rPr lang="it-IT" dirty="0">
                <a:latin typeface="Times New Roman" panose="02020603050405020304" pitchFamily="18" charset="0"/>
                <a:cs typeface="Times New Roman" panose="02020603050405020304" pitchFamily="18" charset="0"/>
              </a:rPr>
              <a:t> an </a:t>
            </a:r>
            <a:r>
              <a:rPr lang="it-IT" dirty="0" err="1">
                <a:latin typeface="Times New Roman" panose="02020603050405020304" pitchFamily="18" charset="0"/>
                <a:cs typeface="Times New Roman" panose="02020603050405020304" pitchFamily="18" charset="0"/>
              </a:rPr>
              <a:t>invaluable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role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culturally</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well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spiritually</a:t>
            </a:r>
            <a:r>
              <a:rPr lang="it-IT" dirty="0">
                <a:latin typeface="Times New Roman" panose="02020603050405020304" pitchFamily="18" charset="0"/>
                <a:cs typeface="Times New Roman" panose="02020603050405020304" pitchFamily="18" charset="0"/>
              </a:rPr>
              <a:t>. The National </a:t>
            </a:r>
            <a:r>
              <a:rPr lang="it-IT" dirty="0" err="1">
                <a:latin typeface="Times New Roman" panose="02020603050405020304" pitchFamily="18" charset="0"/>
                <a:cs typeface="Times New Roman" panose="02020603050405020304" pitchFamily="18" charset="0"/>
              </a:rPr>
              <a:t>Museum</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Ireland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is</a:t>
            </a:r>
            <a:r>
              <a:rPr lang="it-IT" dirty="0">
                <a:latin typeface="Times New Roman" panose="02020603050405020304" pitchFamily="18" charset="0"/>
                <a:cs typeface="Times New Roman" panose="02020603050405020304" pitchFamily="18" charset="0"/>
              </a:rPr>
              <a:t> the </a:t>
            </a:r>
            <a:r>
              <a:rPr lang="it-IT" dirty="0" err="1">
                <a:latin typeface="Times New Roman" panose="02020603050405020304" pitchFamily="18" charset="0"/>
                <a:cs typeface="Times New Roman" panose="02020603050405020304" pitchFamily="18" charset="0"/>
              </a:rPr>
              <a:t>custodian</a:t>
            </a:r>
            <a:r>
              <a:rPr lang="it-IT" dirty="0">
                <a:latin typeface="Times New Roman" panose="02020603050405020304" pitchFamily="18" charset="0"/>
                <a:cs typeface="Times New Roman" panose="02020603050405020304" pitchFamily="18" charset="0"/>
              </a:rPr>
              <a:t> of </a:t>
            </a:r>
            <a:r>
              <a:rPr lang="it-IT" dirty="0" err="1">
                <a:latin typeface="Times New Roman" panose="02020603050405020304" pitchFamily="18" charset="0"/>
                <a:cs typeface="Times New Roman" panose="02020603050405020304" pitchFamily="18" charset="0"/>
              </a:rPr>
              <a:t>priceless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works</a:t>
            </a:r>
            <a:r>
              <a:rPr lang="it-IT" dirty="0">
                <a:latin typeface="Times New Roman" panose="02020603050405020304" pitchFamily="18" charset="0"/>
                <a:cs typeface="Times New Roman" panose="02020603050405020304" pitchFamily="18" charset="0"/>
              </a:rPr>
              <a:t> of art </a:t>
            </a:r>
            <a:r>
              <a:rPr lang="it-IT" dirty="0" err="1">
                <a:latin typeface="Times New Roman" panose="02020603050405020304" pitchFamily="18" charset="0"/>
                <a:cs typeface="Times New Roman" panose="02020603050405020304" pitchFamily="18" charset="0"/>
              </a:rPr>
              <a:t>created</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monasteries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during</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this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period</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stone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precious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metals</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vellum</a:t>
            </a:r>
            <a:r>
              <a:rPr lang="it-IT" dirty="0">
                <a:latin typeface="Times New Roman" panose="02020603050405020304" pitchFamily="18" charset="0"/>
                <a:cs typeface="Times New Roman" panose="02020603050405020304" pitchFamily="18" charset="0"/>
              </a:rPr>
              <a:t>. Irish </a:t>
            </a:r>
            <a:r>
              <a:rPr lang="it-IT" dirty="0" err="1">
                <a:latin typeface="Times New Roman" panose="02020603050405020304" pitchFamily="18" charset="0"/>
                <a:cs typeface="Times New Roman" panose="02020603050405020304" pitchFamily="18" charset="0"/>
              </a:rPr>
              <a:t>monks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excelled</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manuscript</a:t>
            </a:r>
            <a:r>
              <a:rPr lang="it-IT" dirty="0">
                <a:latin typeface="Times New Roman" panose="02020603050405020304" pitchFamily="18" charset="0"/>
                <a:cs typeface="Times New Roman" panose="02020603050405020304" pitchFamily="18" charset="0"/>
              </a:rPr>
              <a:t> production and </a:t>
            </a:r>
            <a:r>
              <a:rPr lang="it-IT" dirty="0" err="1">
                <a:latin typeface="Times New Roman" panose="02020603050405020304" pitchFamily="18" charset="0"/>
                <a:cs typeface="Times New Roman" panose="02020603050405020304" pitchFamily="18" charset="0"/>
              </a:rPr>
              <a:t>advanced</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scholarship</a:t>
            </a:r>
            <a:r>
              <a:rPr lang="it-IT" dirty="0">
                <a:latin typeface="Times New Roman" panose="02020603050405020304" pitchFamily="18" charset="0"/>
                <a:cs typeface="Times New Roman" panose="02020603050405020304" pitchFamily="18" charset="0"/>
              </a:rPr>
              <a:t>, in Irish and Latin, </a:t>
            </a:r>
            <a:r>
              <a:rPr lang="it-IT" dirty="0" err="1">
                <a:latin typeface="Times New Roman" panose="02020603050405020304" pitchFamily="18" charset="0"/>
                <a:cs typeface="Times New Roman" panose="02020603050405020304" pitchFamily="18" charset="0"/>
              </a:rPr>
              <a:t>clerical</a:t>
            </a:r>
            <a:r>
              <a:rPr lang="it-IT" dirty="0">
                <a:latin typeface="Times New Roman" panose="02020603050405020304" pitchFamily="18" charset="0"/>
                <a:cs typeface="Times New Roman" panose="02020603050405020304" pitchFamily="18" charset="0"/>
              </a:rPr>
              <a:t> and </a:t>
            </a:r>
            <a:r>
              <a:rPr lang="it-IT" dirty="0" err="1">
                <a:latin typeface="Times New Roman" panose="02020603050405020304" pitchFamily="18" charset="0"/>
                <a:cs typeface="Times New Roman" panose="02020603050405020304" pitchFamily="18" charset="0"/>
              </a:rPr>
              <a:t>secular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Masterpieces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such</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the </a:t>
            </a:r>
            <a:r>
              <a:rPr lang="it-IT" i="1" dirty="0">
                <a:latin typeface="Times New Roman" panose="02020603050405020304" pitchFamily="18" charset="0"/>
                <a:cs typeface="Times New Roman" panose="02020603050405020304" pitchFamily="18" charset="0"/>
              </a:rPr>
              <a:t>Book of </a:t>
            </a:r>
            <a:r>
              <a:rPr lang="it-IT" i="1" dirty="0" err="1">
                <a:latin typeface="Times New Roman" panose="02020603050405020304" pitchFamily="18" charset="0"/>
                <a:cs typeface="Times New Roman" panose="02020603050405020304" pitchFamily="18" charset="0"/>
              </a:rPr>
              <a:t>Kells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testify</a:t>
            </a:r>
            <a:r>
              <a:rPr lang="it-IT" dirty="0">
                <a:latin typeface="Times New Roman" panose="02020603050405020304" pitchFamily="18" charset="0"/>
                <a:cs typeface="Times New Roman" panose="02020603050405020304" pitchFamily="18" charset="0"/>
              </a:rPr>
              <a:t> to the high culture of Irish </a:t>
            </a:r>
            <a:r>
              <a:rPr lang="it-IT" dirty="0" err="1">
                <a:latin typeface="Times New Roman" panose="02020603050405020304" pitchFamily="18" charset="0"/>
                <a:cs typeface="Times New Roman" panose="02020603050405020304" pitchFamily="18" charset="0"/>
              </a:rPr>
              <a:t>monasteries</a:t>
            </a:r>
            <a:r>
              <a:rPr lang="it-IT" dirty="0">
                <a:latin typeface="Times New Roman" panose="02020603050405020304" pitchFamily="18" charset="0"/>
                <a:cs typeface="Times New Roman" panose="02020603050405020304" pitchFamily="18" charset="0"/>
              </a:rPr>
              <a:t>, and the creative </a:t>
            </a:r>
            <a:r>
              <a:rPr lang="it-IT" dirty="0" err="1">
                <a:latin typeface="Times New Roman" panose="02020603050405020304" pitchFamily="18" charset="0"/>
                <a:cs typeface="Times New Roman" panose="02020603050405020304" pitchFamily="18" charset="0"/>
              </a:rPr>
              <a:t>zeal</a:t>
            </a:r>
            <a:r>
              <a:rPr lang="it-IT" dirty="0">
                <a:latin typeface="Times New Roman" panose="02020603050405020304" pitchFamily="18" charset="0"/>
                <a:cs typeface="Times New Roman" panose="02020603050405020304" pitchFamily="18" charset="0"/>
              </a:rPr>
              <a:t> of Irish </a:t>
            </a:r>
            <a:r>
              <a:rPr lang="it-IT" dirty="0" err="1">
                <a:latin typeface="Times New Roman" panose="02020603050405020304" pitchFamily="18" charset="0"/>
                <a:cs typeface="Times New Roman" panose="02020603050405020304" pitchFamily="18" charset="0"/>
              </a:rPr>
              <a:t>monks</a:t>
            </a:r>
            <a:r>
              <a:rPr lang="it-IT" dirty="0">
                <a:latin typeface="Times New Roman" panose="02020603050405020304" pitchFamily="18" charset="0"/>
                <a:cs typeface="Times New Roman" panose="02020603050405020304" pitchFamily="18" charset="0"/>
              </a:rPr>
              <a:t>.</a:t>
            </a:r>
          </a:p>
          <a:p>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a:p>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89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CC8F8-7E9B-1447-8DE0-6FEBBE714B1F}"/>
              </a:ext>
            </a:extLst>
          </p:cNvPr>
          <p:cNvSpPr>
            <a:spLocks noGrp="1"/>
          </p:cNvSpPr>
          <p:nvPr>
            <p:ph type="title"/>
          </p:nvPr>
        </p:nvSpPr>
        <p:spPr>
          <a:xfrm>
            <a:off x="838200" y="118753"/>
            <a:ext cx="10515600" cy="1571935"/>
          </a:xfrm>
        </p:spPr>
        <p:txBody>
          <a:bodyPr>
            <a:normAutofit fontScale="90000"/>
          </a:bodyPr>
          <a:lstStyle/>
          <a:p>
            <a:r>
              <a:rPr lang="it-IT" sz="1600" dirty="0">
                <a:latin typeface="Times New Roman" panose="02020603050405020304" pitchFamily="18" charset="0"/>
                <a:cs typeface="Times New Roman" panose="02020603050405020304" pitchFamily="18" charset="0"/>
              </a:rPr>
              <a:t>San Colombano è uno dei rappresentanti del mondo monastico che danno origine a quella </a:t>
            </a:r>
            <a:r>
              <a:rPr lang="it-IT" sz="1600" i="1" dirty="0" err="1">
                <a:latin typeface="Times New Roman" panose="02020603050405020304" pitchFamily="18" charset="0"/>
                <a:cs typeface="Times New Roman" panose="02020603050405020304" pitchFamily="18" charset="0"/>
              </a:rPr>
              <a:t>peregrinatio</a:t>
            </a:r>
            <a:r>
              <a:rPr lang="it-IT" sz="1600" i="1" dirty="0">
                <a:latin typeface="Times New Roman" panose="02020603050405020304" pitchFamily="18" charset="0"/>
                <a:cs typeface="Times New Roman" panose="02020603050405020304" pitchFamily="18" charset="0"/>
              </a:rPr>
              <a:t> pro Domino</a:t>
            </a:r>
            <a:r>
              <a:rPr lang="it-IT" sz="1600" dirty="0">
                <a:latin typeface="Times New Roman" panose="02020603050405020304" pitchFamily="18" charset="0"/>
                <a:cs typeface="Times New Roman" panose="02020603050405020304" pitchFamily="18" charset="0"/>
              </a:rPr>
              <a:t>, che costituì uno dei fattori dell'evangelizzazione e del rinnovamento culturale dell'Europa. Dall'Irlanda passò (c. 590) in Francia, Svizzera e Italia Settentrionale, creando e organizzando comunità ecclesiastiche e fondando vari monasteri, alcuni dei quali, per esempio </a:t>
            </a:r>
            <a:r>
              <a:rPr lang="it-IT" sz="1600" dirty="0" err="1">
                <a:latin typeface="Times New Roman" panose="02020603050405020304" pitchFamily="18" charset="0"/>
                <a:cs typeface="Times New Roman" panose="02020603050405020304" pitchFamily="18" charset="0"/>
              </a:rPr>
              <a:t>Luxeuil</a:t>
            </a:r>
            <a:r>
              <a:rPr lang="it-IT" sz="1600" dirty="0">
                <a:latin typeface="Times New Roman" panose="02020603050405020304" pitchFamily="18" charset="0"/>
                <a:cs typeface="Times New Roman" panose="02020603050405020304" pitchFamily="18" charset="0"/>
              </a:rPr>
              <a:t> e Bobbio, celebri per gli omonimi libri liturgici. Colombano è l’irlandese più noto del primo Medioevo: con buona ragione egli può essere chiamato un santo «europeo», perché come monaco, missionario e scrittore ha lavorato in vari Paesi dell’Europa occidentale. Insieme agli irlandesi del suo tempo, egli era consapevole dell’unità culturale dell’Europa. In una sua lettera, scritta intorno all’anno 600 e indirizzata a Papa Gregorio Magno, si trova per la prima volta l’espressione «</a:t>
            </a:r>
            <a:r>
              <a:rPr lang="it-IT" sz="1600" dirty="0" err="1">
                <a:latin typeface="Times New Roman" panose="02020603050405020304" pitchFamily="18" charset="0"/>
                <a:cs typeface="Times New Roman" panose="02020603050405020304" pitchFamily="18" charset="0"/>
              </a:rPr>
              <a:t>totius</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Europae</a:t>
            </a:r>
            <a:r>
              <a:rPr lang="it-IT" sz="1600" dirty="0">
                <a:latin typeface="Times New Roman" panose="02020603050405020304" pitchFamily="18" charset="0"/>
                <a:cs typeface="Times New Roman" panose="02020603050405020304" pitchFamily="18" charset="0"/>
              </a:rPr>
              <a:t>, di tutta l’Europa», con riferimento alla presenza della Chiesa nel Continente.</a:t>
            </a:r>
            <a:br>
              <a:rPr lang="it-IT" sz="1600" dirty="0">
                <a:latin typeface="Times New Roman" panose="02020603050405020304" pitchFamily="18" charset="0"/>
                <a:cs typeface="Times New Roman" panose="02020603050405020304" pitchFamily="18" charset="0"/>
              </a:rPr>
            </a:br>
            <a:endParaRPr lang="it-IT" sz="1600" dirty="0">
              <a:latin typeface="Times New Roman" panose="02020603050405020304" pitchFamily="18" charset="0"/>
              <a:cs typeface="Times New Roman" panose="02020603050405020304" pitchFamily="18" charset="0"/>
            </a:endParaRPr>
          </a:p>
        </p:txBody>
      </p:sp>
      <p:pic>
        <p:nvPicPr>
          <p:cNvPr id="6" name="Segnaposto contenuto 5">
            <a:extLst>
              <a:ext uri="{FF2B5EF4-FFF2-40B4-BE49-F238E27FC236}">
                <a16:creationId xmlns:a16="http://schemas.microsoft.com/office/drawing/2014/main" id="{EB8BDD87-7C28-4C4F-A710-4561B08ED995}"/>
              </a:ext>
            </a:extLst>
          </p:cNvPr>
          <p:cNvPicPr>
            <a:picLocks noGrp="1" noChangeAspect="1"/>
          </p:cNvPicPr>
          <p:nvPr>
            <p:ph idx="1"/>
          </p:nvPr>
        </p:nvPicPr>
        <p:blipFill>
          <a:blip r:embed="rId2"/>
          <a:stretch>
            <a:fillRect/>
          </a:stretch>
        </p:blipFill>
        <p:spPr>
          <a:xfrm>
            <a:off x="3591792" y="1825625"/>
            <a:ext cx="4838553" cy="4351338"/>
          </a:xfrm>
        </p:spPr>
      </p:pic>
    </p:spTree>
    <p:extLst>
      <p:ext uri="{BB962C8B-B14F-4D97-AF65-F5344CB8AC3E}">
        <p14:creationId xmlns:p14="http://schemas.microsoft.com/office/powerpoint/2010/main" val="320877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9F5DE3-A2CF-304F-AD24-4C4599B93894}"/>
              </a:ext>
            </a:extLst>
          </p:cNvPr>
          <p:cNvSpPr>
            <a:spLocks noGrp="1"/>
          </p:cNvSpPr>
          <p:nvPr>
            <p:ph type="title"/>
          </p:nvPr>
        </p:nvSpPr>
        <p:spPr/>
        <p:txBody>
          <a:bodyPr/>
          <a:lstStyle/>
          <a:p>
            <a:r>
              <a:rPr lang="it-IT" dirty="0"/>
              <a:t> </a:t>
            </a:r>
            <a:r>
              <a:rPr lang="it-IT" i="1" dirty="0">
                <a:latin typeface="Times New Roman" panose="02020603050405020304" pitchFamily="18" charset="0"/>
                <a:cs typeface="Times New Roman" panose="02020603050405020304" pitchFamily="18" charset="0"/>
              </a:rPr>
              <a:t>The Book of </a:t>
            </a:r>
            <a:r>
              <a:rPr lang="it-IT" i="1" dirty="0" err="1">
                <a:latin typeface="Times New Roman" panose="02020603050405020304" pitchFamily="18" charset="0"/>
                <a:cs typeface="Times New Roman" panose="02020603050405020304" pitchFamily="18" charset="0"/>
              </a:rPr>
              <a:t>Kells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ca</a:t>
            </a:r>
            <a:r>
              <a:rPr lang="it-IT" dirty="0">
                <a:latin typeface="Times New Roman" panose="02020603050405020304" pitchFamily="18" charset="0"/>
                <a:cs typeface="Times New Roman" panose="02020603050405020304" pitchFamily="18" charset="0"/>
              </a:rPr>
              <a:t>. 800, dove il gusto celtico incontra l’iconografia cristiana. </a:t>
            </a:r>
          </a:p>
        </p:txBody>
      </p:sp>
      <p:pic>
        <p:nvPicPr>
          <p:cNvPr id="6" name="Segnaposto contenuto 5">
            <a:extLst>
              <a:ext uri="{FF2B5EF4-FFF2-40B4-BE49-F238E27FC236}">
                <a16:creationId xmlns:a16="http://schemas.microsoft.com/office/drawing/2014/main" id="{DED107D3-1E64-684E-AF64-EBD83C15558E}"/>
              </a:ext>
            </a:extLst>
          </p:cNvPr>
          <p:cNvPicPr>
            <a:picLocks noGrp="1" noChangeAspect="1"/>
          </p:cNvPicPr>
          <p:nvPr>
            <p:ph sz="half" idx="1"/>
          </p:nvPr>
        </p:nvPicPr>
        <p:blipFill>
          <a:blip r:embed="rId2"/>
          <a:stretch>
            <a:fillRect/>
          </a:stretch>
        </p:blipFill>
        <p:spPr>
          <a:xfrm>
            <a:off x="1832179" y="1825625"/>
            <a:ext cx="3193642" cy="4351338"/>
          </a:xfrm>
        </p:spPr>
      </p:pic>
      <p:pic>
        <p:nvPicPr>
          <p:cNvPr id="8" name="Segnaposto contenuto 7">
            <a:extLst>
              <a:ext uri="{FF2B5EF4-FFF2-40B4-BE49-F238E27FC236}">
                <a16:creationId xmlns:a16="http://schemas.microsoft.com/office/drawing/2014/main" id="{CA759B61-B09E-C745-8481-3AC4A4B1C8A4}"/>
              </a:ext>
            </a:extLst>
          </p:cNvPr>
          <p:cNvPicPr>
            <a:picLocks noGrp="1" noChangeAspect="1"/>
          </p:cNvPicPr>
          <p:nvPr>
            <p:ph sz="half" idx="2"/>
          </p:nvPr>
        </p:nvPicPr>
        <p:blipFill>
          <a:blip r:embed="rId3"/>
          <a:stretch>
            <a:fillRect/>
          </a:stretch>
        </p:blipFill>
        <p:spPr>
          <a:xfrm>
            <a:off x="6172200" y="2375069"/>
            <a:ext cx="5181600" cy="3252450"/>
          </a:xfrm>
        </p:spPr>
      </p:pic>
    </p:spTree>
    <p:extLst>
      <p:ext uri="{BB962C8B-B14F-4D97-AF65-F5344CB8AC3E}">
        <p14:creationId xmlns:p14="http://schemas.microsoft.com/office/powerpoint/2010/main" val="29197768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1488</Words>
  <Application>Microsoft Macintosh PowerPoint</Application>
  <PresentationFormat>Widescreen</PresentationFormat>
  <Paragraphs>49</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Calibri Light</vt:lpstr>
      <vt:lpstr>Times New Roman</vt:lpstr>
      <vt:lpstr>Tema di Office</vt:lpstr>
      <vt:lpstr>Voci e immagini d’Irlanda 1900-2020</vt:lpstr>
      <vt:lpstr>Saint Patrick, storia e leggenda</vt:lpstr>
      <vt:lpstr>La leggenda del pozzo di san Patrizio</vt:lpstr>
      <vt:lpstr>Il maestro del Purgatorio, Il purgatorio di San Patrizio, Monastero di San Francesco, Todi, XII</vt:lpstr>
      <vt:lpstr>San Brandano</vt:lpstr>
      <vt:lpstr>La navigazione di San Brandano</vt:lpstr>
      <vt:lpstr>   Un’ età dell’oro: un’isola di santi e studiosi</vt:lpstr>
      <vt:lpstr>San Colombano è uno dei rappresentanti del mondo monastico che danno origine a quella peregrinatio pro Domino, che costituì uno dei fattori dell'evangelizzazione e del rinnovamento culturale dell'Europa. Dall'Irlanda passò (c. 590) in Francia, Svizzera e Italia Settentrionale, creando e organizzando comunità ecclesiastiche e fondando vari monasteri, alcuni dei quali, per esempio Luxeuil e Bobbio, celebri per gli omonimi libri liturgici. Colombano è l’irlandese più noto del primo Medioevo: con buona ragione egli può essere chiamato un santo «europeo», perché come monaco, missionario e scrittore ha lavorato in vari Paesi dell’Europa occidentale. Insieme agli irlandesi del suo tempo, egli era consapevole dell’unità culturale dell’Europa. In una sua lettera, scritta intorno all’anno 600 e indirizzata a Papa Gregorio Magno, si trova per la prima volta l’espressione «totius Europae, di tutta l’Europa», con riferimento alla presenza della Chiesa nel Continente. </vt:lpstr>
      <vt:lpstr> The Book of Kells, ca. 800, dove il gusto celtico incontra l’iconografia cristiana. </vt:lpstr>
      <vt:lpstr>Presentazione standard di PowerPoint</vt:lpstr>
      <vt:lpstr>A cura di Melita Cataldi</vt:lpstr>
      <vt:lpstr>Presentazione standard di PowerPoint</vt:lpstr>
      <vt:lpstr>    The Pale</vt:lpstr>
      <vt:lpstr>Christopher Hill, God’s Englishman: Oliver Cromwell and the English Revolution</vt:lpstr>
      <vt:lpstr>Territori confiscati da Oliver Cromwell</vt:lpstr>
      <vt:lpstr>Le leggi penali, 1695</vt:lpstr>
      <vt:lpstr>La gaeltacht: le zone dove si parla gaelico, 1780, 1830.</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Voci e immagini d’Irlanda 1900-2020</dc:title>
  <dc:creator>Microsoft Office User</dc:creator>
  <cp:lastModifiedBy>Microsoft Office User</cp:lastModifiedBy>
  <cp:revision>28</cp:revision>
  <dcterms:created xsi:type="dcterms:W3CDTF">2025-01-28T09:32:24Z</dcterms:created>
  <dcterms:modified xsi:type="dcterms:W3CDTF">2025-01-29T20:40:16Z</dcterms:modified>
</cp:coreProperties>
</file>