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sldIdLst>
    <p:sldId id="256" r:id="rId2"/>
    <p:sldId id="1165" r:id="rId3"/>
    <p:sldId id="266" r:id="rId4"/>
    <p:sldId id="956" r:id="rId5"/>
    <p:sldId id="1159" r:id="rId6"/>
    <p:sldId id="1176" r:id="rId7"/>
    <p:sldId id="1124" r:id="rId8"/>
    <p:sldId id="267" r:id="rId9"/>
    <p:sldId id="1884" r:id="rId10"/>
    <p:sldId id="1126" r:id="rId11"/>
    <p:sldId id="987" r:id="rId12"/>
    <p:sldId id="1153" r:id="rId13"/>
    <p:sldId id="1056" r:id="rId14"/>
    <p:sldId id="1135" r:id="rId15"/>
    <p:sldId id="1882" r:id="rId16"/>
    <p:sldId id="1188" r:id="rId17"/>
    <p:sldId id="1878" r:id="rId18"/>
    <p:sldId id="1180" r:id="rId19"/>
    <p:sldId id="274" r:id="rId20"/>
    <p:sldId id="965" r:id="rId21"/>
    <p:sldId id="1127" r:id="rId22"/>
    <p:sldId id="1146" r:id="rId23"/>
    <p:sldId id="1129" r:id="rId24"/>
    <p:sldId id="1879" r:id="rId25"/>
    <p:sldId id="1186" r:id="rId26"/>
    <p:sldId id="1881" r:id="rId27"/>
    <p:sldId id="1187" r:id="rId28"/>
    <p:sldId id="1144" r:id="rId29"/>
    <p:sldId id="1148" r:id="rId30"/>
    <p:sldId id="1149" r:id="rId31"/>
    <p:sldId id="1150" r:id="rId32"/>
    <p:sldId id="1152" r:id="rId33"/>
    <p:sldId id="1151" r:id="rId34"/>
    <p:sldId id="1132" r:id="rId3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1"/>
    <p:restoredTop sz="94658"/>
  </p:normalViewPr>
  <p:slideViewPr>
    <p:cSldViewPr snapToGrid="0">
      <p:cViewPr varScale="1">
        <p:scale>
          <a:sx n="106" d="100"/>
          <a:sy n="106" d="100"/>
        </p:scale>
        <p:origin x="896"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6DB521-DBD6-5949-8F87-52DE489CE05F}" type="datetimeFigureOut">
              <a:rPr lang="it-IT" smtClean="0"/>
              <a:t>18/03/25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47F4D3-C49A-894F-B2BC-D6519D45BC0C}" type="slidenum">
              <a:rPr lang="it-IT" smtClean="0"/>
              <a:t>‹N›</a:t>
            </a:fld>
            <a:endParaRPr lang="it-IT"/>
          </a:p>
        </p:txBody>
      </p:sp>
    </p:spTree>
    <p:extLst>
      <p:ext uri="{BB962C8B-B14F-4D97-AF65-F5344CB8AC3E}">
        <p14:creationId xmlns:p14="http://schemas.microsoft.com/office/powerpoint/2010/main" val="3313836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59E327-C4D5-1286-5DD5-9D0B4701C437}"/>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8D31A425-75F6-B27D-9B3A-24B3139030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7E2C0BB-DA02-02B4-52E3-228AB682A9D7}"/>
              </a:ext>
            </a:extLst>
          </p:cNvPr>
          <p:cNvSpPr>
            <a:spLocks noGrp="1"/>
          </p:cNvSpPr>
          <p:nvPr>
            <p:ph type="dt" sz="half" idx="10"/>
          </p:nvPr>
        </p:nvSpPr>
        <p:spPr/>
        <p:txBody>
          <a:bodyPr/>
          <a:lstStyle/>
          <a:p>
            <a:fld id="{A828AB07-F34B-CD45-97D3-ACAE385B2F0F}" type="datetimeFigureOut">
              <a:rPr lang="it-IT" smtClean="0"/>
              <a:t>18/03/25</a:t>
            </a:fld>
            <a:endParaRPr lang="it-IT"/>
          </a:p>
        </p:txBody>
      </p:sp>
      <p:sp>
        <p:nvSpPr>
          <p:cNvPr id="5" name="Segnaposto piè di pagina 4">
            <a:extLst>
              <a:ext uri="{FF2B5EF4-FFF2-40B4-BE49-F238E27FC236}">
                <a16:creationId xmlns:a16="http://schemas.microsoft.com/office/drawing/2014/main" id="{A85324CB-0E58-5A66-3B3D-F6B0A6CE92F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90C82BC-DFA1-526A-173B-6200FA55B2A1}"/>
              </a:ext>
            </a:extLst>
          </p:cNvPr>
          <p:cNvSpPr>
            <a:spLocks noGrp="1"/>
          </p:cNvSpPr>
          <p:nvPr>
            <p:ph type="sldNum" sz="quarter" idx="12"/>
          </p:nvPr>
        </p:nvSpPr>
        <p:spPr/>
        <p:txBody>
          <a:bodyPr/>
          <a:lstStyle/>
          <a:p>
            <a:fld id="{B0E01CAC-3EA9-304D-992A-340F67A23F1A}" type="slidenum">
              <a:rPr lang="it-IT" smtClean="0"/>
              <a:t>‹N›</a:t>
            </a:fld>
            <a:endParaRPr lang="it-IT"/>
          </a:p>
        </p:txBody>
      </p:sp>
    </p:spTree>
    <p:extLst>
      <p:ext uri="{BB962C8B-B14F-4D97-AF65-F5344CB8AC3E}">
        <p14:creationId xmlns:p14="http://schemas.microsoft.com/office/powerpoint/2010/main" val="1763680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6672B0-A178-A44F-304E-7291DC3EB2EC}"/>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621E4DF3-1703-4050-8BB7-27003A446193}"/>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F7F2700-922F-45FC-586D-6C954EB021EB}"/>
              </a:ext>
            </a:extLst>
          </p:cNvPr>
          <p:cNvSpPr>
            <a:spLocks noGrp="1"/>
          </p:cNvSpPr>
          <p:nvPr>
            <p:ph type="dt" sz="half" idx="10"/>
          </p:nvPr>
        </p:nvSpPr>
        <p:spPr/>
        <p:txBody>
          <a:bodyPr/>
          <a:lstStyle/>
          <a:p>
            <a:fld id="{A828AB07-F34B-CD45-97D3-ACAE385B2F0F}" type="datetimeFigureOut">
              <a:rPr lang="it-IT" smtClean="0"/>
              <a:t>18/03/25</a:t>
            </a:fld>
            <a:endParaRPr lang="it-IT"/>
          </a:p>
        </p:txBody>
      </p:sp>
      <p:sp>
        <p:nvSpPr>
          <p:cNvPr id="5" name="Segnaposto piè di pagina 4">
            <a:extLst>
              <a:ext uri="{FF2B5EF4-FFF2-40B4-BE49-F238E27FC236}">
                <a16:creationId xmlns:a16="http://schemas.microsoft.com/office/drawing/2014/main" id="{0A55B5F6-D94D-F7F9-C3FF-7555DC492FA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D9BD434-ED14-B96F-63C6-88D3D4304DAD}"/>
              </a:ext>
            </a:extLst>
          </p:cNvPr>
          <p:cNvSpPr>
            <a:spLocks noGrp="1"/>
          </p:cNvSpPr>
          <p:nvPr>
            <p:ph type="sldNum" sz="quarter" idx="12"/>
          </p:nvPr>
        </p:nvSpPr>
        <p:spPr/>
        <p:txBody>
          <a:bodyPr/>
          <a:lstStyle/>
          <a:p>
            <a:fld id="{B0E01CAC-3EA9-304D-992A-340F67A23F1A}" type="slidenum">
              <a:rPr lang="it-IT" smtClean="0"/>
              <a:t>‹N›</a:t>
            </a:fld>
            <a:endParaRPr lang="it-IT"/>
          </a:p>
        </p:txBody>
      </p:sp>
    </p:spTree>
    <p:extLst>
      <p:ext uri="{BB962C8B-B14F-4D97-AF65-F5344CB8AC3E}">
        <p14:creationId xmlns:p14="http://schemas.microsoft.com/office/powerpoint/2010/main" val="3659403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0044BCE-9A2A-A6B2-D0BB-F63F62BF6A88}"/>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649A0A6E-E7B7-D978-CBA9-2EE341B18414}"/>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2A7A678-B492-42F4-D378-07812115ACDD}"/>
              </a:ext>
            </a:extLst>
          </p:cNvPr>
          <p:cNvSpPr>
            <a:spLocks noGrp="1"/>
          </p:cNvSpPr>
          <p:nvPr>
            <p:ph type="dt" sz="half" idx="10"/>
          </p:nvPr>
        </p:nvSpPr>
        <p:spPr/>
        <p:txBody>
          <a:bodyPr/>
          <a:lstStyle/>
          <a:p>
            <a:fld id="{A828AB07-F34B-CD45-97D3-ACAE385B2F0F}" type="datetimeFigureOut">
              <a:rPr lang="it-IT" smtClean="0"/>
              <a:t>18/03/25</a:t>
            </a:fld>
            <a:endParaRPr lang="it-IT"/>
          </a:p>
        </p:txBody>
      </p:sp>
      <p:sp>
        <p:nvSpPr>
          <p:cNvPr id="5" name="Segnaposto piè di pagina 4">
            <a:extLst>
              <a:ext uri="{FF2B5EF4-FFF2-40B4-BE49-F238E27FC236}">
                <a16:creationId xmlns:a16="http://schemas.microsoft.com/office/drawing/2014/main" id="{93103613-55A3-8583-DCB8-06CF3C5E6BD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CBEE570-AE0D-F2AB-C183-75B7D8EA7BE3}"/>
              </a:ext>
            </a:extLst>
          </p:cNvPr>
          <p:cNvSpPr>
            <a:spLocks noGrp="1"/>
          </p:cNvSpPr>
          <p:nvPr>
            <p:ph type="sldNum" sz="quarter" idx="12"/>
          </p:nvPr>
        </p:nvSpPr>
        <p:spPr/>
        <p:txBody>
          <a:bodyPr/>
          <a:lstStyle/>
          <a:p>
            <a:fld id="{B0E01CAC-3EA9-304D-992A-340F67A23F1A}" type="slidenum">
              <a:rPr lang="it-IT" smtClean="0"/>
              <a:t>‹N›</a:t>
            </a:fld>
            <a:endParaRPr lang="it-IT"/>
          </a:p>
        </p:txBody>
      </p:sp>
    </p:spTree>
    <p:extLst>
      <p:ext uri="{BB962C8B-B14F-4D97-AF65-F5344CB8AC3E}">
        <p14:creationId xmlns:p14="http://schemas.microsoft.com/office/powerpoint/2010/main" val="2747333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1EF5F1-AC9F-9C30-A227-086B64C0AA1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968180A-1367-4176-75B6-17E6388E737C}"/>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2D8A09D-92F0-9612-91C3-1C9EF84EB4F3}"/>
              </a:ext>
            </a:extLst>
          </p:cNvPr>
          <p:cNvSpPr>
            <a:spLocks noGrp="1"/>
          </p:cNvSpPr>
          <p:nvPr>
            <p:ph type="dt" sz="half" idx="10"/>
          </p:nvPr>
        </p:nvSpPr>
        <p:spPr/>
        <p:txBody>
          <a:bodyPr/>
          <a:lstStyle/>
          <a:p>
            <a:fld id="{A828AB07-F34B-CD45-97D3-ACAE385B2F0F}" type="datetimeFigureOut">
              <a:rPr lang="it-IT" smtClean="0"/>
              <a:t>18/03/25</a:t>
            </a:fld>
            <a:endParaRPr lang="it-IT"/>
          </a:p>
        </p:txBody>
      </p:sp>
      <p:sp>
        <p:nvSpPr>
          <p:cNvPr id="5" name="Segnaposto piè di pagina 4">
            <a:extLst>
              <a:ext uri="{FF2B5EF4-FFF2-40B4-BE49-F238E27FC236}">
                <a16:creationId xmlns:a16="http://schemas.microsoft.com/office/drawing/2014/main" id="{E3BA1EB2-46FB-3015-1426-035ABDD1A2C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F203751-E4D2-A54D-A528-86A5AF29A44F}"/>
              </a:ext>
            </a:extLst>
          </p:cNvPr>
          <p:cNvSpPr>
            <a:spLocks noGrp="1"/>
          </p:cNvSpPr>
          <p:nvPr>
            <p:ph type="sldNum" sz="quarter" idx="12"/>
          </p:nvPr>
        </p:nvSpPr>
        <p:spPr/>
        <p:txBody>
          <a:bodyPr/>
          <a:lstStyle/>
          <a:p>
            <a:fld id="{B0E01CAC-3EA9-304D-992A-340F67A23F1A}" type="slidenum">
              <a:rPr lang="it-IT" smtClean="0"/>
              <a:t>‹N›</a:t>
            </a:fld>
            <a:endParaRPr lang="it-IT"/>
          </a:p>
        </p:txBody>
      </p:sp>
    </p:spTree>
    <p:extLst>
      <p:ext uri="{BB962C8B-B14F-4D97-AF65-F5344CB8AC3E}">
        <p14:creationId xmlns:p14="http://schemas.microsoft.com/office/powerpoint/2010/main" val="1951702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8D16F6-68E8-2D4C-5A27-22F1A0D6076A}"/>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C6EA8694-7789-3236-3AD3-D0AD92FC07A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436806C2-6DF6-156B-CCB5-34DA83507A83}"/>
              </a:ext>
            </a:extLst>
          </p:cNvPr>
          <p:cNvSpPr>
            <a:spLocks noGrp="1"/>
          </p:cNvSpPr>
          <p:nvPr>
            <p:ph type="dt" sz="half" idx="10"/>
          </p:nvPr>
        </p:nvSpPr>
        <p:spPr/>
        <p:txBody>
          <a:bodyPr/>
          <a:lstStyle/>
          <a:p>
            <a:fld id="{A828AB07-F34B-CD45-97D3-ACAE385B2F0F}" type="datetimeFigureOut">
              <a:rPr lang="it-IT" smtClean="0"/>
              <a:t>18/03/25</a:t>
            </a:fld>
            <a:endParaRPr lang="it-IT"/>
          </a:p>
        </p:txBody>
      </p:sp>
      <p:sp>
        <p:nvSpPr>
          <p:cNvPr id="5" name="Segnaposto piè di pagina 4">
            <a:extLst>
              <a:ext uri="{FF2B5EF4-FFF2-40B4-BE49-F238E27FC236}">
                <a16:creationId xmlns:a16="http://schemas.microsoft.com/office/drawing/2014/main" id="{A2E8B086-92AE-8601-8883-D78466741AB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D95269F-98B9-B8B6-6295-D9C73F15D551}"/>
              </a:ext>
            </a:extLst>
          </p:cNvPr>
          <p:cNvSpPr>
            <a:spLocks noGrp="1"/>
          </p:cNvSpPr>
          <p:nvPr>
            <p:ph type="sldNum" sz="quarter" idx="12"/>
          </p:nvPr>
        </p:nvSpPr>
        <p:spPr/>
        <p:txBody>
          <a:bodyPr/>
          <a:lstStyle/>
          <a:p>
            <a:fld id="{B0E01CAC-3EA9-304D-992A-340F67A23F1A}" type="slidenum">
              <a:rPr lang="it-IT" smtClean="0"/>
              <a:t>‹N›</a:t>
            </a:fld>
            <a:endParaRPr lang="it-IT"/>
          </a:p>
        </p:txBody>
      </p:sp>
    </p:spTree>
    <p:extLst>
      <p:ext uri="{BB962C8B-B14F-4D97-AF65-F5344CB8AC3E}">
        <p14:creationId xmlns:p14="http://schemas.microsoft.com/office/powerpoint/2010/main" val="3313306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A92F36-3D8D-1936-8F76-5751032AD3D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459ADB6-289B-34D7-C1D7-7EB4D15FC447}"/>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2B0450DF-007F-79C6-9A0A-D73914641F69}"/>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47EAF61B-153E-5CE5-6E77-37D9A6123863}"/>
              </a:ext>
            </a:extLst>
          </p:cNvPr>
          <p:cNvSpPr>
            <a:spLocks noGrp="1"/>
          </p:cNvSpPr>
          <p:nvPr>
            <p:ph type="dt" sz="half" idx="10"/>
          </p:nvPr>
        </p:nvSpPr>
        <p:spPr/>
        <p:txBody>
          <a:bodyPr/>
          <a:lstStyle/>
          <a:p>
            <a:fld id="{A828AB07-F34B-CD45-97D3-ACAE385B2F0F}" type="datetimeFigureOut">
              <a:rPr lang="it-IT" smtClean="0"/>
              <a:t>18/03/25</a:t>
            </a:fld>
            <a:endParaRPr lang="it-IT"/>
          </a:p>
        </p:txBody>
      </p:sp>
      <p:sp>
        <p:nvSpPr>
          <p:cNvPr id="6" name="Segnaposto piè di pagina 5">
            <a:extLst>
              <a:ext uri="{FF2B5EF4-FFF2-40B4-BE49-F238E27FC236}">
                <a16:creationId xmlns:a16="http://schemas.microsoft.com/office/drawing/2014/main" id="{1182C0FD-E2A9-1271-478D-CD5A59665BE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D18C72C-37D8-EC3D-18D5-1765CF31F557}"/>
              </a:ext>
            </a:extLst>
          </p:cNvPr>
          <p:cNvSpPr>
            <a:spLocks noGrp="1"/>
          </p:cNvSpPr>
          <p:nvPr>
            <p:ph type="sldNum" sz="quarter" idx="12"/>
          </p:nvPr>
        </p:nvSpPr>
        <p:spPr/>
        <p:txBody>
          <a:bodyPr/>
          <a:lstStyle/>
          <a:p>
            <a:fld id="{B0E01CAC-3EA9-304D-992A-340F67A23F1A}" type="slidenum">
              <a:rPr lang="it-IT" smtClean="0"/>
              <a:t>‹N›</a:t>
            </a:fld>
            <a:endParaRPr lang="it-IT"/>
          </a:p>
        </p:txBody>
      </p:sp>
    </p:spTree>
    <p:extLst>
      <p:ext uri="{BB962C8B-B14F-4D97-AF65-F5344CB8AC3E}">
        <p14:creationId xmlns:p14="http://schemas.microsoft.com/office/powerpoint/2010/main" val="737606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163A0D-1CA2-AAC2-DC2E-8A950F104A31}"/>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05E6BBC-F4F0-E84F-C4FE-D0DCA874E2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85EA7744-9CC4-5AAA-CB9C-D19468A3250D}"/>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1453C943-5966-A0DC-C111-0917489E57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755288CA-D875-4455-511A-BB53BC6C2F07}"/>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6D69B91B-2C4D-D94C-AD61-9CA58B7A6592}"/>
              </a:ext>
            </a:extLst>
          </p:cNvPr>
          <p:cNvSpPr>
            <a:spLocks noGrp="1"/>
          </p:cNvSpPr>
          <p:nvPr>
            <p:ph type="dt" sz="half" idx="10"/>
          </p:nvPr>
        </p:nvSpPr>
        <p:spPr/>
        <p:txBody>
          <a:bodyPr/>
          <a:lstStyle/>
          <a:p>
            <a:fld id="{A828AB07-F34B-CD45-97D3-ACAE385B2F0F}" type="datetimeFigureOut">
              <a:rPr lang="it-IT" smtClean="0"/>
              <a:t>18/03/25</a:t>
            </a:fld>
            <a:endParaRPr lang="it-IT"/>
          </a:p>
        </p:txBody>
      </p:sp>
      <p:sp>
        <p:nvSpPr>
          <p:cNvPr id="8" name="Segnaposto piè di pagina 7">
            <a:extLst>
              <a:ext uri="{FF2B5EF4-FFF2-40B4-BE49-F238E27FC236}">
                <a16:creationId xmlns:a16="http://schemas.microsoft.com/office/drawing/2014/main" id="{32F3E9B4-4A9A-650F-F05C-1075854CB0CB}"/>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BE182D98-6EAE-D93C-294F-B80952574850}"/>
              </a:ext>
            </a:extLst>
          </p:cNvPr>
          <p:cNvSpPr>
            <a:spLocks noGrp="1"/>
          </p:cNvSpPr>
          <p:nvPr>
            <p:ph type="sldNum" sz="quarter" idx="12"/>
          </p:nvPr>
        </p:nvSpPr>
        <p:spPr/>
        <p:txBody>
          <a:bodyPr/>
          <a:lstStyle/>
          <a:p>
            <a:fld id="{B0E01CAC-3EA9-304D-992A-340F67A23F1A}" type="slidenum">
              <a:rPr lang="it-IT" smtClean="0"/>
              <a:t>‹N›</a:t>
            </a:fld>
            <a:endParaRPr lang="it-IT"/>
          </a:p>
        </p:txBody>
      </p:sp>
    </p:spTree>
    <p:extLst>
      <p:ext uri="{BB962C8B-B14F-4D97-AF65-F5344CB8AC3E}">
        <p14:creationId xmlns:p14="http://schemas.microsoft.com/office/powerpoint/2010/main" val="502715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AD53FA-8562-2D3B-01A7-1D1D5954E4FE}"/>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03C1CC0-9FB8-CA2A-7B42-A91434923B69}"/>
              </a:ext>
            </a:extLst>
          </p:cNvPr>
          <p:cNvSpPr>
            <a:spLocks noGrp="1"/>
          </p:cNvSpPr>
          <p:nvPr>
            <p:ph type="dt" sz="half" idx="10"/>
          </p:nvPr>
        </p:nvSpPr>
        <p:spPr/>
        <p:txBody>
          <a:bodyPr/>
          <a:lstStyle/>
          <a:p>
            <a:fld id="{A828AB07-F34B-CD45-97D3-ACAE385B2F0F}" type="datetimeFigureOut">
              <a:rPr lang="it-IT" smtClean="0"/>
              <a:t>18/03/25</a:t>
            </a:fld>
            <a:endParaRPr lang="it-IT"/>
          </a:p>
        </p:txBody>
      </p:sp>
      <p:sp>
        <p:nvSpPr>
          <p:cNvPr id="4" name="Segnaposto piè di pagina 3">
            <a:extLst>
              <a:ext uri="{FF2B5EF4-FFF2-40B4-BE49-F238E27FC236}">
                <a16:creationId xmlns:a16="http://schemas.microsoft.com/office/drawing/2014/main" id="{DF697A03-F3FF-3CEF-0C67-ED925C65D1BA}"/>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1002B2F9-16F9-DB56-67E3-39A0F315889F}"/>
              </a:ext>
            </a:extLst>
          </p:cNvPr>
          <p:cNvSpPr>
            <a:spLocks noGrp="1"/>
          </p:cNvSpPr>
          <p:nvPr>
            <p:ph type="sldNum" sz="quarter" idx="12"/>
          </p:nvPr>
        </p:nvSpPr>
        <p:spPr/>
        <p:txBody>
          <a:bodyPr/>
          <a:lstStyle/>
          <a:p>
            <a:fld id="{B0E01CAC-3EA9-304D-992A-340F67A23F1A}" type="slidenum">
              <a:rPr lang="it-IT" smtClean="0"/>
              <a:t>‹N›</a:t>
            </a:fld>
            <a:endParaRPr lang="it-IT"/>
          </a:p>
        </p:txBody>
      </p:sp>
    </p:spTree>
    <p:extLst>
      <p:ext uri="{BB962C8B-B14F-4D97-AF65-F5344CB8AC3E}">
        <p14:creationId xmlns:p14="http://schemas.microsoft.com/office/powerpoint/2010/main" val="772155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8B9B24A7-B766-64C1-F212-72885E582A8F}"/>
              </a:ext>
            </a:extLst>
          </p:cNvPr>
          <p:cNvSpPr>
            <a:spLocks noGrp="1"/>
          </p:cNvSpPr>
          <p:nvPr>
            <p:ph type="dt" sz="half" idx="10"/>
          </p:nvPr>
        </p:nvSpPr>
        <p:spPr/>
        <p:txBody>
          <a:bodyPr/>
          <a:lstStyle/>
          <a:p>
            <a:fld id="{A828AB07-F34B-CD45-97D3-ACAE385B2F0F}" type="datetimeFigureOut">
              <a:rPr lang="it-IT" smtClean="0"/>
              <a:t>18/03/25</a:t>
            </a:fld>
            <a:endParaRPr lang="it-IT"/>
          </a:p>
        </p:txBody>
      </p:sp>
      <p:sp>
        <p:nvSpPr>
          <p:cNvPr id="3" name="Segnaposto piè di pagina 2">
            <a:extLst>
              <a:ext uri="{FF2B5EF4-FFF2-40B4-BE49-F238E27FC236}">
                <a16:creationId xmlns:a16="http://schemas.microsoft.com/office/drawing/2014/main" id="{A7845885-4DBA-D06A-8D2D-3E17D680203A}"/>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4FA90CDA-DAF4-6C7B-77CF-864822215794}"/>
              </a:ext>
            </a:extLst>
          </p:cNvPr>
          <p:cNvSpPr>
            <a:spLocks noGrp="1"/>
          </p:cNvSpPr>
          <p:nvPr>
            <p:ph type="sldNum" sz="quarter" idx="12"/>
          </p:nvPr>
        </p:nvSpPr>
        <p:spPr/>
        <p:txBody>
          <a:bodyPr/>
          <a:lstStyle/>
          <a:p>
            <a:fld id="{B0E01CAC-3EA9-304D-992A-340F67A23F1A}" type="slidenum">
              <a:rPr lang="it-IT" smtClean="0"/>
              <a:t>‹N›</a:t>
            </a:fld>
            <a:endParaRPr lang="it-IT"/>
          </a:p>
        </p:txBody>
      </p:sp>
    </p:spTree>
    <p:extLst>
      <p:ext uri="{BB962C8B-B14F-4D97-AF65-F5344CB8AC3E}">
        <p14:creationId xmlns:p14="http://schemas.microsoft.com/office/powerpoint/2010/main" val="3663274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7CD845-60E8-82DB-3906-12C85D586B6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CD31C81-21C7-9E19-E146-02B1C477DE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BC71921-E3BC-17A2-834A-EF72874DB7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667FEB6-C0F8-48E6-5616-C88811A08A3A}"/>
              </a:ext>
            </a:extLst>
          </p:cNvPr>
          <p:cNvSpPr>
            <a:spLocks noGrp="1"/>
          </p:cNvSpPr>
          <p:nvPr>
            <p:ph type="dt" sz="half" idx="10"/>
          </p:nvPr>
        </p:nvSpPr>
        <p:spPr/>
        <p:txBody>
          <a:bodyPr/>
          <a:lstStyle/>
          <a:p>
            <a:fld id="{A828AB07-F34B-CD45-97D3-ACAE385B2F0F}" type="datetimeFigureOut">
              <a:rPr lang="it-IT" smtClean="0"/>
              <a:t>18/03/25</a:t>
            </a:fld>
            <a:endParaRPr lang="it-IT"/>
          </a:p>
        </p:txBody>
      </p:sp>
      <p:sp>
        <p:nvSpPr>
          <p:cNvPr id="6" name="Segnaposto piè di pagina 5">
            <a:extLst>
              <a:ext uri="{FF2B5EF4-FFF2-40B4-BE49-F238E27FC236}">
                <a16:creationId xmlns:a16="http://schemas.microsoft.com/office/drawing/2014/main" id="{788484DB-FB33-F580-9608-4CA33C3860A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C8DAF80-1F15-B163-1C42-04772C468B1F}"/>
              </a:ext>
            </a:extLst>
          </p:cNvPr>
          <p:cNvSpPr>
            <a:spLocks noGrp="1"/>
          </p:cNvSpPr>
          <p:nvPr>
            <p:ph type="sldNum" sz="quarter" idx="12"/>
          </p:nvPr>
        </p:nvSpPr>
        <p:spPr/>
        <p:txBody>
          <a:bodyPr/>
          <a:lstStyle/>
          <a:p>
            <a:fld id="{B0E01CAC-3EA9-304D-992A-340F67A23F1A}" type="slidenum">
              <a:rPr lang="it-IT" smtClean="0"/>
              <a:t>‹N›</a:t>
            </a:fld>
            <a:endParaRPr lang="it-IT"/>
          </a:p>
        </p:txBody>
      </p:sp>
    </p:spTree>
    <p:extLst>
      <p:ext uri="{BB962C8B-B14F-4D97-AF65-F5344CB8AC3E}">
        <p14:creationId xmlns:p14="http://schemas.microsoft.com/office/powerpoint/2010/main" val="4279459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DBA34B-3ABD-C72D-188F-E5925398240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333CF1FB-2320-10A2-61CE-F37760EA91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5E7E8DDC-CE1F-FE17-4393-D004F42E7C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1A20F13-59E8-4298-B2C8-F88D3176A478}"/>
              </a:ext>
            </a:extLst>
          </p:cNvPr>
          <p:cNvSpPr>
            <a:spLocks noGrp="1"/>
          </p:cNvSpPr>
          <p:nvPr>
            <p:ph type="dt" sz="half" idx="10"/>
          </p:nvPr>
        </p:nvSpPr>
        <p:spPr/>
        <p:txBody>
          <a:bodyPr/>
          <a:lstStyle/>
          <a:p>
            <a:fld id="{A828AB07-F34B-CD45-97D3-ACAE385B2F0F}" type="datetimeFigureOut">
              <a:rPr lang="it-IT" smtClean="0"/>
              <a:t>18/03/25</a:t>
            </a:fld>
            <a:endParaRPr lang="it-IT"/>
          </a:p>
        </p:txBody>
      </p:sp>
      <p:sp>
        <p:nvSpPr>
          <p:cNvPr id="6" name="Segnaposto piè di pagina 5">
            <a:extLst>
              <a:ext uri="{FF2B5EF4-FFF2-40B4-BE49-F238E27FC236}">
                <a16:creationId xmlns:a16="http://schemas.microsoft.com/office/drawing/2014/main" id="{0DE7AF86-E684-8A4A-246C-B5CE30D104D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E2ADB75-0363-938A-509D-7E75DB15983D}"/>
              </a:ext>
            </a:extLst>
          </p:cNvPr>
          <p:cNvSpPr>
            <a:spLocks noGrp="1"/>
          </p:cNvSpPr>
          <p:nvPr>
            <p:ph type="sldNum" sz="quarter" idx="12"/>
          </p:nvPr>
        </p:nvSpPr>
        <p:spPr/>
        <p:txBody>
          <a:bodyPr/>
          <a:lstStyle/>
          <a:p>
            <a:fld id="{B0E01CAC-3EA9-304D-992A-340F67A23F1A}" type="slidenum">
              <a:rPr lang="it-IT" smtClean="0"/>
              <a:t>‹N›</a:t>
            </a:fld>
            <a:endParaRPr lang="it-IT"/>
          </a:p>
        </p:txBody>
      </p:sp>
    </p:spTree>
    <p:extLst>
      <p:ext uri="{BB962C8B-B14F-4D97-AF65-F5344CB8AC3E}">
        <p14:creationId xmlns:p14="http://schemas.microsoft.com/office/powerpoint/2010/main" val="3425816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12E6D8A4-5BA2-1771-365B-1E4DA695C8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4426A6A-067D-13E5-2867-17B6F795FC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E9840BC-25B0-BC01-1DDD-425AA17659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828AB07-F34B-CD45-97D3-ACAE385B2F0F}" type="datetimeFigureOut">
              <a:rPr lang="it-IT" smtClean="0"/>
              <a:t>18/03/25</a:t>
            </a:fld>
            <a:endParaRPr lang="it-IT"/>
          </a:p>
        </p:txBody>
      </p:sp>
      <p:sp>
        <p:nvSpPr>
          <p:cNvPr id="5" name="Segnaposto piè di pagina 4">
            <a:extLst>
              <a:ext uri="{FF2B5EF4-FFF2-40B4-BE49-F238E27FC236}">
                <a16:creationId xmlns:a16="http://schemas.microsoft.com/office/drawing/2014/main" id="{4E2C20CB-CC6B-47E2-F3E0-2D106D5DDA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C4EAEA13-A4E5-19FB-40D8-AA44DC6E34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0E01CAC-3EA9-304D-992A-340F67A23F1A}" type="slidenum">
              <a:rPr lang="it-IT" smtClean="0"/>
              <a:t>‹N›</a:t>
            </a:fld>
            <a:endParaRPr lang="it-IT"/>
          </a:p>
        </p:txBody>
      </p:sp>
    </p:spTree>
    <p:extLst>
      <p:ext uri="{BB962C8B-B14F-4D97-AF65-F5344CB8AC3E}">
        <p14:creationId xmlns:p14="http://schemas.microsoft.com/office/powerpoint/2010/main" val="398802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DA81B0-2360-9DA8-52AC-7CF9A3872536}"/>
              </a:ext>
            </a:extLst>
          </p:cNvPr>
          <p:cNvSpPr>
            <a:spLocks noGrp="1"/>
          </p:cNvSpPr>
          <p:nvPr>
            <p:ph type="ctrTitle"/>
          </p:nvPr>
        </p:nvSpPr>
        <p:spPr/>
        <p:txBody>
          <a:bodyPr>
            <a:normAutofit/>
          </a:bodyPr>
          <a:lstStyle/>
          <a:p>
            <a:r>
              <a:rPr lang="it-IT" sz="4400" dirty="0">
                <a:latin typeface="Arial" panose="020B0604020202020204" pitchFamily="34" charset="0"/>
                <a:cs typeface="Arial" panose="020B0604020202020204" pitchFamily="34" charset="0"/>
              </a:rPr>
              <a:t>17 Villa Reale di Monza</a:t>
            </a:r>
          </a:p>
        </p:txBody>
      </p:sp>
      <p:sp>
        <p:nvSpPr>
          <p:cNvPr id="3" name="Sottotitolo 2">
            <a:extLst>
              <a:ext uri="{FF2B5EF4-FFF2-40B4-BE49-F238E27FC236}">
                <a16:creationId xmlns:a16="http://schemas.microsoft.com/office/drawing/2014/main" id="{2EF2DE84-0698-D5C9-4AC0-6A0999B76BF5}"/>
              </a:ext>
            </a:extLst>
          </p:cNvPr>
          <p:cNvSpPr>
            <a:spLocks noGrp="1"/>
          </p:cNvSpPr>
          <p:nvPr>
            <p:ph type="subTitle" idx="1"/>
          </p:nvPr>
        </p:nvSpPr>
        <p:spPr/>
        <p:txBody>
          <a:bodyPr/>
          <a:lstStyle/>
          <a:p>
            <a:endParaRPr lang="it-IT"/>
          </a:p>
        </p:txBody>
      </p:sp>
    </p:spTree>
    <p:extLst>
      <p:ext uri="{BB962C8B-B14F-4D97-AF65-F5344CB8AC3E}">
        <p14:creationId xmlns:p14="http://schemas.microsoft.com/office/powerpoint/2010/main" val="4113883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8AC841C-067E-9E9A-B107-3703F1B2EB62}"/>
              </a:ext>
            </a:extLst>
          </p:cNvPr>
          <p:cNvSpPr>
            <a:spLocks noGrp="1"/>
          </p:cNvSpPr>
          <p:nvPr>
            <p:ph sz="half" idx="1"/>
          </p:nvPr>
        </p:nvSpPr>
        <p:spPr>
          <a:xfrm>
            <a:off x="1479884" y="2298031"/>
            <a:ext cx="8987590" cy="3878931"/>
          </a:xfrm>
        </p:spPr>
        <p:txBody>
          <a:bodyPr>
            <a:noAutofit/>
          </a:bodyPr>
          <a:lstStyle/>
          <a:p>
            <a:pPr marL="0" indent="0">
              <a:lnSpc>
                <a:spcPct val="100000"/>
              </a:lnSpc>
              <a:buNone/>
            </a:pPr>
            <a:r>
              <a:rPr lang="it-IT" sz="2000" i="1" dirty="0">
                <a:solidFill>
                  <a:srgbClr val="000000"/>
                </a:solidFill>
                <a:effectLst/>
                <a:latin typeface="+mj-lt"/>
              </a:rPr>
              <a:t>È questo il nuovo modello sul quale si esempleranno le nuove dimore nobiliari tra Rivoluzione e Restaurazione, o le trasformazioni alla moderna (come nel caso di villa Gallarati Scotti a Oreno), alla vigilia di cambiamenti radicali della società e della cultura, che apriranno al turismo moderno e a forme di villeggiatura borghese radicalmente diverse dal passato.</a:t>
            </a:r>
          </a:p>
          <a:p>
            <a:pPr marL="0" indent="0">
              <a:buNone/>
            </a:pPr>
            <a:endParaRPr lang="it-IT" sz="1800" dirty="0">
              <a:solidFill>
                <a:srgbClr val="000000"/>
              </a:solidFill>
              <a:latin typeface="+mj-lt"/>
            </a:endParaRPr>
          </a:p>
          <a:p>
            <a:pPr marL="0" indent="0" algn="r">
              <a:buNone/>
            </a:pPr>
            <a:r>
              <a:rPr lang="it-IT" sz="1400" dirty="0" err="1">
                <a:solidFill>
                  <a:srgbClr val="000000"/>
                </a:solidFill>
                <a:latin typeface="+mj-lt"/>
              </a:rPr>
              <a:t>R</a:t>
            </a:r>
            <a:r>
              <a:rPr lang="it-IT" sz="1400" dirty="0">
                <a:solidFill>
                  <a:srgbClr val="000000"/>
                </a:solidFill>
                <a:latin typeface="+mj-lt"/>
              </a:rPr>
              <a:t>: C</a:t>
            </a:r>
            <a:r>
              <a:rPr lang="it-IT" sz="1400" dirty="0">
                <a:solidFill>
                  <a:srgbClr val="000000"/>
                </a:solidFill>
                <a:effectLst/>
                <a:latin typeface="+mj-lt"/>
              </a:rPr>
              <a:t>assanelli, </a:t>
            </a:r>
            <a:r>
              <a:rPr lang="it-IT" sz="1400" dirty="0" err="1">
                <a:solidFill>
                  <a:srgbClr val="000000"/>
                </a:solidFill>
                <a:effectLst/>
                <a:latin typeface="+mj-lt"/>
              </a:rPr>
              <a:t>cit</a:t>
            </a:r>
            <a:endParaRPr lang="it-IT" sz="1400" dirty="0">
              <a:solidFill>
                <a:srgbClr val="000000"/>
              </a:solidFill>
              <a:effectLst/>
              <a:latin typeface="+mj-lt"/>
            </a:endParaRPr>
          </a:p>
          <a:p>
            <a:endParaRPr lang="it-IT" sz="1800" dirty="0">
              <a:solidFill>
                <a:srgbClr val="000000"/>
              </a:solidFill>
              <a:effectLst/>
              <a:latin typeface="+mj-lt"/>
            </a:endParaRPr>
          </a:p>
          <a:p>
            <a:endParaRPr lang="it-IT" sz="1800" dirty="0">
              <a:solidFill>
                <a:srgbClr val="000000"/>
              </a:solidFill>
              <a:effectLst/>
              <a:latin typeface="+mj-lt"/>
            </a:endParaRPr>
          </a:p>
          <a:p>
            <a:pPr marL="0" indent="0">
              <a:buNone/>
            </a:pPr>
            <a:endParaRPr lang="it-IT" sz="2000" dirty="0">
              <a:solidFill>
                <a:srgbClr val="000000"/>
              </a:solidFill>
              <a:effectLst/>
              <a:latin typeface="Helvetica" pitchFamily="2" charset="0"/>
            </a:endParaRPr>
          </a:p>
        </p:txBody>
      </p:sp>
    </p:spTree>
    <p:extLst>
      <p:ext uri="{BB962C8B-B14F-4D97-AF65-F5344CB8AC3E}">
        <p14:creationId xmlns:p14="http://schemas.microsoft.com/office/powerpoint/2010/main" val="4088580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D3C005AE-56FE-F49F-C8F8-BC9CCEA03FE8}"/>
              </a:ext>
            </a:extLst>
          </p:cNvPr>
          <p:cNvSpPr>
            <a:spLocks noGrp="1"/>
          </p:cNvSpPr>
          <p:nvPr>
            <p:ph type="body" idx="1"/>
          </p:nvPr>
        </p:nvSpPr>
        <p:spPr>
          <a:xfrm>
            <a:off x="1792705" y="1503947"/>
            <a:ext cx="8939462" cy="5257069"/>
          </a:xfrm>
        </p:spPr>
        <p:txBody>
          <a:bodyPr>
            <a:noAutofit/>
          </a:bodyPr>
          <a:lstStyle/>
          <a:p>
            <a:pPr marL="0" indent="0">
              <a:lnSpc>
                <a:spcPct val="100000"/>
              </a:lnSpc>
              <a:buNone/>
            </a:pPr>
            <a:r>
              <a:rPr lang="it-IT" sz="2000" i="1" dirty="0">
                <a:solidFill>
                  <a:srgbClr val="000000"/>
                </a:solidFill>
                <a:latin typeface="Arial" panose="020B0604020202020204" pitchFamily="34" charset="0"/>
                <a:cs typeface="Arial" panose="020B0604020202020204" pitchFamily="34" charset="0"/>
              </a:rPr>
              <a:t>Il</a:t>
            </a:r>
            <a:r>
              <a:rPr lang="it-IT" sz="2000" i="1" dirty="0">
                <a:solidFill>
                  <a:srgbClr val="000000"/>
                </a:solidFill>
                <a:effectLst/>
                <a:latin typeface="Arial" panose="020B0604020202020204" pitchFamily="34" charset="0"/>
                <a:cs typeface="Arial" panose="020B0604020202020204" pitchFamily="34" charset="0"/>
              </a:rPr>
              <a:t> carattere della grandiosa villa si è sempre collocato a cavaliere tra gli aspetti di pubblica rappresentanza e di villa di delizia. A sottolineare questa dimensione concorrono sia il carattere monumentale dell'edificio - di gran lunga più imponente tra tutte le ville lombarde - sia la dimensione fisica della zona destinata a verde - cresciuto per tutto il XIX secolo a partire dal progetto iniziale del Villoresi - che nella sua globalità, comprendente i giardini veri e propri ed il parco, supera gli otto chilometri quadrati ed è considerato uno dei più vasti d'Europa.</a:t>
            </a:r>
          </a:p>
          <a:p>
            <a:pPr marL="0" indent="0" algn="r">
              <a:buNone/>
            </a:pPr>
            <a:r>
              <a:rPr lang="it-IT" sz="1400" dirty="0">
                <a:latin typeface="+mj-lt"/>
              </a:rPr>
              <a:t>Santino </a:t>
            </a:r>
            <a:r>
              <a:rPr lang="it-IT" sz="1400" dirty="0" err="1">
                <a:latin typeface="+mj-lt"/>
              </a:rPr>
              <a:t>Langé</a:t>
            </a:r>
            <a:r>
              <a:rPr lang="it-IT" sz="1400" i="1" dirty="0">
                <a:latin typeface="+mj-lt"/>
              </a:rPr>
              <a:t>, Fortuna  e attualità delle ville di delizia</a:t>
            </a:r>
            <a:r>
              <a:rPr lang="it-IT" sz="1400" dirty="0">
                <a:latin typeface="+mj-lt"/>
              </a:rPr>
              <a:t>, in </a:t>
            </a:r>
            <a:r>
              <a:rPr lang="it-IT" sz="1400" i="1" dirty="0">
                <a:latin typeface="+mj-lt"/>
              </a:rPr>
              <a:t>Ville di delizia nella provincia di Milano</a:t>
            </a:r>
            <a:r>
              <a:rPr lang="it-IT" sz="1400" dirty="0">
                <a:latin typeface="+mj-lt"/>
              </a:rPr>
              <a:t>, Milano, 2003</a:t>
            </a:r>
          </a:p>
        </p:txBody>
      </p:sp>
    </p:spTree>
    <p:extLst>
      <p:ext uri="{BB962C8B-B14F-4D97-AF65-F5344CB8AC3E}">
        <p14:creationId xmlns:p14="http://schemas.microsoft.com/office/powerpoint/2010/main" val="204955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8BA90067-DA55-80D5-1355-099E0BA1BD26}"/>
              </a:ext>
            </a:extLst>
          </p:cNvPr>
          <p:cNvSpPr>
            <a:spLocks noGrp="1"/>
          </p:cNvSpPr>
          <p:nvPr>
            <p:ph sz="half" idx="1"/>
          </p:nvPr>
        </p:nvSpPr>
        <p:spPr>
          <a:xfrm>
            <a:off x="1612232" y="1302327"/>
            <a:ext cx="9011652" cy="4874636"/>
          </a:xfrm>
        </p:spPr>
        <p:txBody>
          <a:bodyPr/>
          <a:lstStyle/>
          <a:p>
            <a:pPr marL="0" indent="0">
              <a:lnSpc>
                <a:spcPct val="100000"/>
              </a:lnSpc>
              <a:buNone/>
            </a:pPr>
            <a:endParaRPr lang="it-IT" sz="1800" dirty="0">
              <a:latin typeface="Arial" panose="020B0604020202020204" pitchFamily="34" charset="0"/>
              <a:cs typeface="Arial" panose="020B0604020202020204" pitchFamily="34" charset="0"/>
            </a:endParaRPr>
          </a:p>
          <a:p>
            <a:pPr marL="0" indent="0">
              <a:lnSpc>
                <a:spcPct val="100000"/>
              </a:lnSpc>
              <a:buNone/>
            </a:pPr>
            <a:r>
              <a:rPr lang="it-IT" sz="1800" i="1" dirty="0">
                <a:latin typeface="Arial" panose="020B0604020202020204" pitchFamily="34" charset="0"/>
                <a:cs typeface="Arial" panose="020B0604020202020204" pitchFamily="34" charset="0"/>
              </a:rPr>
              <a:t>Il neo governatore della Lombardia organizzò, con la moglie Beatrice d’Este, una corte in cui i patrizi lombardi poterono trovare una loro collocazione e una ragione d’essere. Certamente l’arrivo di Ferdinando a Milano introdusse nuovi elementi di sviluppo e di interesse nello scenario milanese, non ultima la trasformazione della città in “capitale”. La costruzione della Villa deve essere inquadrata in questo contesto. </a:t>
            </a:r>
          </a:p>
          <a:p>
            <a:pPr marL="0" indent="0">
              <a:lnSpc>
                <a:spcPct val="100000"/>
              </a:lnSpc>
              <a:buNone/>
            </a:pPr>
            <a:r>
              <a:rPr lang="it-IT" sz="1800" dirty="0">
                <a:latin typeface="Arial" panose="020B0604020202020204" pitchFamily="34" charset="0"/>
                <a:cs typeface="Arial" panose="020B0604020202020204" pitchFamily="34" charset="0"/>
              </a:rPr>
              <a:t>Venne utilizzata dall’arciduca come propria residenza di campagna fino all’arrivo delle armate napoleoniche nel 1796.</a:t>
            </a:r>
          </a:p>
          <a:p>
            <a:pPr marL="0" indent="0">
              <a:lnSpc>
                <a:spcPct val="100000"/>
              </a:lnSpc>
              <a:buNone/>
            </a:pPr>
            <a:endParaRPr lang="it-IT" sz="1800" dirty="0">
              <a:latin typeface="Arial" panose="020B0604020202020204" pitchFamily="34" charset="0"/>
              <a:cs typeface="Arial" panose="020B0604020202020204" pitchFamily="34" charset="0"/>
            </a:endParaRPr>
          </a:p>
          <a:p>
            <a:pPr marL="0" indent="0">
              <a:lnSpc>
                <a:spcPct val="100000"/>
              </a:lnSpc>
              <a:buNone/>
            </a:pPr>
            <a:endParaRPr lang="it-IT" sz="1800" dirty="0">
              <a:latin typeface="Arial" panose="020B0604020202020204" pitchFamily="34" charset="0"/>
              <a:cs typeface="Arial" panose="020B0604020202020204" pitchFamily="34" charset="0"/>
            </a:endParaRPr>
          </a:p>
          <a:p>
            <a:pPr marL="0" indent="0">
              <a:lnSpc>
                <a:spcPct val="100000"/>
              </a:lnSpc>
              <a:buNone/>
            </a:pPr>
            <a:endParaRPr lang="it-IT" sz="1800" dirty="0">
              <a:latin typeface="Arial" panose="020B060402020202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552485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8AC841C-067E-9E9A-B107-3703F1B2EB62}"/>
              </a:ext>
            </a:extLst>
          </p:cNvPr>
          <p:cNvSpPr>
            <a:spLocks noGrp="1"/>
          </p:cNvSpPr>
          <p:nvPr>
            <p:ph sz="half" idx="1"/>
          </p:nvPr>
        </p:nvSpPr>
        <p:spPr>
          <a:xfrm>
            <a:off x="2069432" y="1357745"/>
            <a:ext cx="8217567" cy="4819218"/>
          </a:xfrm>
        </p:spPr>
        <p:txBody>
          <a:bodyPr>
            <a:noAutofit/>
          </a:bodyPr>
          <a:lstStyle/>
          <a:p>
            <a:pPr marL="0" indent="0">
              <a:buNone/>
            </a:pPr>
            <a:r>
              <a:rPr lang="it-IT" sz="2000" i="1" dirty="0">
                <a:solidFill>
                  <a:srgbClr val="000000"/>
                </a:solidFill>
                <a:effectLst/>
                <a:latin typeface="+mj-lt"/>
              </a:rPr>
              <a:t>Se il progetto architettonico è opera di Giuseppe Piermarini, il complemento decorativo è frutto della stretta cooperazione con Giocondo Albertolli e vede all'opera una équipe di artisti a diverso titolo legati alla nuova Accademia di Brera</a:t>
            </a:r>
            <a:r>
              <a:rPr lang="it-IT" sz="1800" i="1" dirty="0">
                <a:solidFill>
                  <a:srgbClr val="000000"/>
                </a:solidFill>
                <a:effectLst/>
                <a:latin typeface="+mj-lt"/>
              </a:rPr>
              <a:t>. </a:t>
            </a:r>
          </a:p>
          <a:p>
            <a:pPr marL="0" indent="0" algn="r">
              <a:buNone/>
            </a:pPr>
            <a:r>
              <a:rPr lang="it-IT" sz="1400" dirty="0">
                <a:solidFill>
                  <a:srgbClr val="000000"/>
                </a:solidFill>
                <a:effectLst/>
                <a:latin typeface="+mj-lt"/>
              </a:rPr>
              <a:t>Cassanelli, </a:t>
            </a:r>
            <a:r>
              <a:rPr lang="it-IT" sz="1400" dirty="0" err="1">
                <a:solidFill>
                  <a:srgbClr val="000000"/>
                </a:solidFill>
                <a:effectLst/>
                <a:latin typeface="+mj-lt"/>
              </a:rPr>
              <a:t>cit</a:t>
            </a:r>
            <a:endParaRPr lang="it-IT" sz="1400" dirty="0">
              <a:solidFill>
                <a:srgbClr val="000000"/>
              </a:solidFill>
              <a:effectLst/>
              <a:latin typeface="+mj-lt"/>
            </a:endParaRPr>
          </a:p>
          <a:p>
            <a:pPr marL="0" indent="0" algn="r">
              <a:buNone/>
            </a:pPr>
            <a:endParaRPr lang="it-IT" sz="1400" dirty="0">
              <a:solidFill>
                <a:srgbClr val="000000"/>
              </a:solidFill>
              <a:latin typeface="+mj-lt"/>
            </a:endParaRPr>
          </a:p>
          <a:p>
            <a:pPr marL="0" indent="0" algn="r">
              <a:buNone/>
            </a:pPr>
            <a:endParaRPr lang="it-IT" sz="1400" dirty="0">
              <a:solidFill>
                <a:srgbClr val="000000"/>
              </a:solidFill>
              <a:effectLst/>
              <a:latin typeface="+mj-lt"/>
            </a:endParaRPr>
          </a:p>
          <a:p>
            <a:pPr marL="0" indent="0">
              <a:buNone/>
            </a:pPr>
            <a:r>
              <a:rPr lang="it-IT" sz="1800" dirty="0">
                <a:solidFill>
                  <a:srgbClr val="000000"/>
                </a:solidFill>
                <a:latin typeface="Arial" panose="020B0604020202020204" pitchFamily="34" charset="0"/>
                <a:cs typeface="Arial" panose="020B0604020202020204" pitchFamily="34" charset="0"/>
              </a:rPr>
              <a:t>Nel 1782 si inaugurarono le nuove sale della villa di Monza con un suntuoso ricevimento</a:t>
            </a:r>
            <a:r>
              <a:rPr lang="it-IT" sz="1800" dirty="0">
                <a:solidFill>
                  <a:srgbClr val="000000"/>
                </a:solidFill>
                <a:effectLst/>
                <a:latin typeface="Arial" panose="020B0604020202020204" pitchFamily="34" charset="0"/>
                <a:cs typeface="Arial" panose="020B0604020202020204" pitchFamily="34" charset="0"/>
              </a:rPr>
              <a:t>.</a:t>
            </a:r>
          </a:p>
          <a:p>
            <a:endParaRPr lang="it-IT" sz="1800" dirty="0">
              <a:solidFill>
                <a:srgbClr val="000000"/>
              </a:solidFill>
              <a:effectLst/>
              <a:latin typeface="+mj-lt"/>
            </a:endParaRPr>
          </a:p>
          <a:p>
            <a:endParaRPr lang="it-IT" sz="1800" dirty="0">
              <a:solidFill>
                <a:srgbClr val="000000"/>
              </a:solidFill>
              <a:effectLst/>
              <a:latin typeface="+mj-lt"/>
            </a:endParaRPr>
          </a:p>
          <a:p>
            <a:pPr marL="0" indent="0">
              <a:buNone/>
            </a:pPr>
            <a:endParaRPr lang="it-IT" sz="2000" dirty="0">
              <a:solidFill>
                <a:srgbClr val="000000"/>
              </a:solidFill>
              <a:effectLst/>
              <a:latin typeface="Helvetica" pitchFamily="2" charset="0"/>
            </a:endParaRPr>
          </a:p>
        </p:txBody>
      </p:sp>
    </p:spTree>
    <p:extLst>
      <p:ext uri="{BB962C8B-B14F-4D97-AF65-F5344CB8AC3E}">
        <p14:creationId xmlns:p14="http://schemas.microsoft.com/office/powerpoint/2010/main" val="3932875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BC4A606-0364-983C-BF9A-89A3B5E5B134}"/>
              </a:ext>
            </a:extLst>
          </p:cNvPr>
          <p:cNvSpPr>
            <a:spLocks noGrp="1"/>
          </p:cNvSpPr>
          <p:nvPr>
            <p:ph sz="half" idx="1"/>
          </p:nvPr>
        </p:nvSpPr>
        <p:spPr>
          <a:xfrm>
            <a:off x="1949116" y="2064327"/>
            <a:ext cx="8783052" cy="4112635"/>
          </a:xfrm>
        </p:spPr>
        <p:txBody>
          <a:bodyPr>
            <a:normAutofit/>
          </a:bodyPr>
          <a:lstStyle/>
          <a:p>
            <a:pPr marL="0" indent="0">
              <a:lnSpc>
                <a:spcPct val="100000"/>
              </a:lnSpc>
              <a:buNone/>
            </a:pPr>
            <a:r>
              <a:rPr lang="it-IT" sz="1800" dirty="0">
                <a:effectLst/>
                <a:latin typeface="Arial" panose="020B0604020202020204" pitchFamily="34" charset="0"/>
                <a:cs typeface="Arial" panose="020B0604020202020204" pitchFamily="34" charset="0"/>
              </a:rPr>
              <a:t>Dall’ottagonale Atrio degli Staffieri, all’imponente Salone da Ballo, alla meravigliosa Sala degli Uccelli, un tempo decorata, secondo la moda dell’epoca, alla “cinese”, alla Sala dedicata ai pranzi ufficiali: sono le Sale di rappresentanza, tutte riccamente ornate dai grandi artisti e decoratori.</a:t>
            </a:r>
          </a:p>
          <a:p>
            <a:pPr marL="0" indent="0">
              <a:lnSpc>
                <a:spcPct val="100000"/>
              </a:lnSpc>
              <a:buNone/>
            </a:pPr>
            <a:endParaRPr lang="it-IT" sz="1800" dirty="0">
              <a:latin typeface="Arial" panose="020B0604020202020204" pitchFamily="34" charset="0"/>
              <a:cs typeface="Arial" panose="020B0604020202020204" pitchFamily="34" charset="0"/>
            </a:endParaRPr>
          </a:p>
          <a:p>
            <a:pPr marL="0" indent="0">
              <a:lnSpc>
                <a:spcPct val="100000"/>
              </a:lnSpc>
              <a:buNone/>
            </a:pPr>
            <a:endParaRPr lang="it-IT" sz="1800" dirty="0">
              <a:effectLst/>
              <a:latin typeface="Arial" panose="020B0604020202020204" pitchFamily="34" charset="0"/>
              <a:cs typeface="Arial" panose="020B0604020202020204" pitchFamily="34" charset="0"/>
            </a:endParaRPr>
          </a:p>
          <a:p>
            <a:pPr marL="0" indent="0">
              <a:lnSpc>
                <a:spcPct val="100000"/>
              </a:lnSpc>
              <a:buNone/>
            </a:pPr>
            <a:endParaRPr lang="it-IT" sz="1800" dirty="0">
              <a:effectLst/>
              <a:latin typeface="Arial" panose="020B060402020202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3857013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7AA896-BD45-34CF-6EEA-4F9E13F98B7C}"/>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6E9478B-010B-1179-A811-29CBC57644D4}"/>
              </a:ext>
            </a:extLst>
          </p:cNvPr>
          <p:cNvSpPr>
            <a:spLocks noGrp="1"/>
          </p:cNvSpPr>
          <p:nvPr>
            <p:ph sz="half" idx="1"/>
          </p:nvPr>
        </p:nvSpPr>
        <p:spPr>
          <a:xfrm>
            <a:off x="1564106" y="1034717"/>
            <a:ext cx="9168062" cy="5142246"/>
          </a:xfrm>
        </p:spPr>
        <p:txBody>
          <a:bodyPr>
            <a:normAutofit/>
          </a:bodyPr>
          <a:lstStyle/>
          <a:p>
            <a:pPr marL="0" indent="0">
              <a:lnSpc>
                <a:spcPct val="100000"/>
              </a:lnSpc>
              <a:buNone/>
            </a:pPr>
            <a:endParaRPr lang="it-IT" sz="1800" dirty="0">
              <a:effectLst/>
              <a:latin typeface="Arial" panose="020B0604020202020204" pitchFamily="34" charset="0"/>
              <a:cs typeface="Arial" panose="020B0604020202020204" pitchFamily="34" charset="0"/>
            </a:endParaRPr>
          </a:p>
          <a:p>
            <a:pPr marL="0" indent="0">
              <a:lnSpc>
                <a:spcPct val="100000"/>
              </a:lnSpc>
              <a:buNone/>
            </a:pPr>
            <a:r>
              <a:rPr lang="it-IT" sz="1800" dirty="0">
                <a:latin typeface="Arial" panose="020B0604020202020204" pitchFamily="34" charset="0"/>
                <a:cs typeface="Arial" panose="020B0604020202020204" pitchFamily="34" charset="0"/>
              </a:rPr>
              <a:t>All’arredo contribuì l’ebanista Giuseppe Maggiolini, a fine Settecento impegnato a rilanciare con successo l’arte dell’intarsio in legni colorati, componendo originali tarsie da applicare alle superfici dei mobili disegnati da Piermarini e Albertolli.</a:t>
            </a:r>
          </a:p>
          <a:p>
            <a:pPr marL="0" indent="0">
              <a:lnSpc>
                <a:spcPct val="100000"/>
              </a:lnSpc>
              <a:buNone/>
            </a:pPr>
            <a:endParaRPr lang="it-IT" sz="1800" dirty="0">
              <a:latin typeface="Arial" panose="020B0604020202020204" pitchFamily="34" charset="0"/>
              <a:cs typeface="Arial" panose="020B0604020202020204" pitchFamily="34" charset="0"/>
            </a:endParaRPr>
          </a:p>
          <a:p>
            <a:pPr marL="0" indent="0">
              <a:lnSpc>
                <a:spcPct val="100000"/>
              </a:lnSpc>
              <a:buNone/>
            </a:pPr>
            <a:r>
              <a:rPr lang="it-IT" sz="1800" dirty="0">
                <a:latin typeface="Arial" panose="020B0604020202020204" pitchFamily="34" charset="0"/>
                <a:cs typeface="Arial" panose="020B0604020202020204" pitchFamily="34" charset="0"/>
              </a:rPr>
              <a:t>Dopo l’assassinio di Umberto I  nel 1900, il nuovo re Vittorio Emanuele III abbandonò la Villa Reale, facendola chiudere e trasferendo al Quirinale gran parte degli arredi</a:t>
            </a:r>
          </a:p>
          <a:p>
            <a:pPr marL="0" indent="0">
              <a:lnSpc>
                <a:spcPct val="100000"/>
              </a:lnSpc>
              <a:buNone/>
            </a:pPr>
            <a:endParaRPr lang="it-IT" sz="1800" dirty="0">
              <a:latin typeface="Arial" panose="020B0604020202020204" pitchFamily="34" charset="0"/>
              <a:cs typeface="Arial" panose="020B0604020202020204" pitchFamily="34" charset="0"/>
            </a:endParaRPr>
          </a:p>
          <a:p>
            <a:pPr marL="0" indent="0">
              <a:lnSpc>
                <a:spcPct val="100000"/>
              </a:lnSpc>
              <a:buNone/>
            </a:pPr>
            <a:r>
              <a:rPr lang="it-IT" sz="1800" dirty="0">
                <a:effectLst/>
                <a:latin typeface="Arial" panose="020B0604020202020204" pitchFamily="34" charset="0"/>
                <a:cs typeface="Arial" panose="020B0604020202020204" pitchFamily="34" charset="0"/>
              </a:rPr>
              <a:t>Spogliata di gran parte degli arredi, la villa </a:t>
            </a:r>
            <a:r>
              <a:rPr lang="it-IT" sz="1800" dirty="0">
                <a:latin typeface="Arial" panose="020B0604020202020204" pitchFamily="34" charset="0"/>
                <a:cs typeface="Arial" panose="020B0604020202020204" pitchFamily="34" charset="0"/>
              </a:rPr>
              <a:t>presenta decori di epoche diverse, testimonianza dei diversi governi che si sono succeduti: da Ferdinando d’Asburgo, al viceré del napoleonico Regno d’Italia, a Ranieri Giuseppe d’Asburgo –Lorena  viceré del regno Lombardo-Veneto, ai Savoia e in particolare </a:t>
            </a:r>
            <a:r>
              <a:rPr lang="it-IT" sz="1800" dirty="0">
                <a:effectLst/>
                <a:latin typeface="Arial" panose="020B0604020202020204" pitchFamily="34" charset="0"/>
                <a:cs typeface="Arial" panose="020B0604020202020204" pitchFamily="34" charset="0"/>
              </a:rPr>
              <a:t>Umberto I e Margherita di Savoia di cui si sono conservati gli arredi storici degli appartamenti privati </a:t>
            </a:r>
          </a:p>
          <a:p>
            <a:pPr marL="0" indent="0">
              <a:lnSpc>
                <a:spcPct val="100000"/>
              </a:lnSpc>
              <a:buNone/>
            </a:pPr>
            <a:endParaRPr lang="it-IT" sz="1800" dirty="0">
              <a:latin typeface="Arial" panose="020B0604020202020204" pitchFamily="34" charset="0"/>
              <a:cs typeface="Arial" panose="020B0604020202020204" pitchFamily="34" charset="0"/>
            </a:endParaRPr>
          </a:p>
          <a:p>
            <a:pPr marL="0" indent="0">
              <a:lnSpc>
                <a:spcPct val="100000"/>
              </a:lnSpc>
              <a:buNone/>
            </a:pPr>
            <a:endParaRPr lang="it-IT"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84599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6C24E32-3AF2-B1FA-4947-05495D785674}"/>
              </a:ext>
            </a:extLst>
          </p:cNvPr>
          <p:cNvSpPr>
            <a:spLocks noGrp="1"/>
          </p:cNvSpPr>
          <p:nvPr>
            <p:ph sz="half" idx="1"/>
          </p:nvPr>
        </p:nvSpPr>
        <p:spPr>
          <a:xfrm>
            <a:off x="1648326" y="1756611"/>
            <a:ext cx="9047748" cy="4420351"/>
          </a:xfrm>
        </p:spPr>
        <p:txBody>
          <a:bodyPr>
            <a:noAutofit/>
          </a:bodyPr>
          <a:lstStyle/>
          <a:p>
            <a:pPr marL="0" indent="0">
              <a:lnSpc>
                <a:spcPct val="100000"/>
              </a:lnSpc>
              <a:buNone/>
            </a:pPr>
            <a:r>
              <a:rPr lang="it-IT" sz="1800" dirty="0">
                <a:latin typeface="Arial" panose="020B0604020202020204" pitchFamily="34" charset="0"/>
                <a:cs typeface="Arial" panose="020B0604020202020204" pitchFamily="34" charset="0"/>
              </a:rPr>
              <a:t>La Cappella Reale, sorta contemporaneamente alla Villa Reale, presenta una pianta a croce greca inserita in un perimetro esterno di forma quadrata, ed è dedicata all’Immacolata.</a:t>
            </a:r>
          </a:p>
          <a:p>
            <a:pPr marL="0" indent="0">
              <a:lnSpc>
                <a:spcPct val="100000"/>
              </a:lnSpc>
              <a:buNone/>
            </a:pPr>
            <a:r>
              <a:rPr lang="it-IT" sz="1800" dirty="0">
                <a:latin typeface="Arial" panose="020B0604020202020204" pitchFamily="34" charset="0"/>
                <a:cs typeface="Arial" panose="020B0604020202020204" pitchFamily="34" charset="0"/>
              </a:rPr>
              <a:t>Progettata dall’architetto Piermarini sia strutturalmente che nella ricchezza della decorazione interna, venne abbellita con gli stucchi di Giocondo Albertolli.</a:t>
            </a:r>
          </a:p>
          <a:p>
            <a:pPr marL="0" indent="0">
              <a:lnSpc>
                <a:spcPct val="100000"/>
              </a:lnSpc>
              <a:buNone/>
            </a:pPr>
            <a:endParaRPr lang="it-IT" sz="1800" dirty="0">
              <a:latin typeface="Arial" panose="020B0604020202020204" pitchFamily="34" charset="0"/>
              <a:cs typeface="Arial" panose="020B0604020202020204" pitchFamily="34" charset="0"/>
            </a:endParaRPr>
          </a:p>
          <a:p>
            <a:pPr marL="0" indent="0">
              <a:lnSpc>
                <a:spcPct val="100000"/>
              </a:lnSpc>
              <a:buNone/>
            </a:pPr>
            <a:endParaRPr lang="it-IT" sz="1800" dirty="0">
              <a:latin typeface="Arial" panose="020B0604020202020204" pitchFamily="34" charset="0"/>
              <a:cs typeface="Arial" panose="020B0604020202020204" pitchFamily="34" charset="0"/>
            </a:endParaRPr>
          </a:p>
          <a:p>
            <a:pPr marL="0" indent="0">
              <a:lnSpc>
                <a:spcPct val="100000"/>
              </a:lnSpc>
              <a:buNone/>
            </a:pPr>
            <a:r>
              <a:rPr lang="it-IT" sz="1800" dirty="0">
                <a:latin typeface="Arial" panose="020B0604020202020204" pitchFamily="34" charset="0"/>
                <a:cs typeface="Arial" panose="020B0604020202020204" pitchFamily="34" charset="0"/>
              </a:rPr>
              <a:t>La Cappella Reale è stata collocata dall’architetto Giuseppe Piermarini nel punto di snodo tra l’ala settentrionale ed il rustico delle cucine, contrapponendosi alla simmetrica Cavallerizza.</a:t>
            </a:r>
          </a:p>
          <a:p>
            <a:pPr marL="0" indent="0">
              <a:lnSpc>
                <a:spcPct val="100000"/>
              </a:lnSpc>
              <a:buNone/>
            </a:pPr>
            <a:endParaRPr lang="it-IT"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26262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8C370544-0107-64E8-5C81-F79C9C0CAC88}"/>
              </a:ext>
            </a:extLst>
          </p:cNvPr>
          <p:cNvSpPr>
            <a:spLocks noGrp="1"/>
          </p:cNvSpPr>
          <p:nvPr>
            <p:ph sz="half" idx="2"/>
          </p:nvPr>
        </p:nvSpPr>
        <p:spPr>
          <a:xfrm>
            <a:off x="1130968" y="858982"/>
            <a:ext cx="10420566" cy="5317981"/>
          </a:xfrm>
        </p:spPr>
        <p:txBody>
          <a:bodyPr>
            <a:normAutofit lnSpcReduction="10000"/>
          </a:bodyPr>
          <a:lstStyle/>
          <a:p>
            <a:pPr marL="0" indent="0">
              <a:buNone/>
            </a:pPr>
            <a:r>
              <a:rPr lang="it-IT" sz="1800" dirty="0">
                <a:latin typeface="Arial" panose="020B0604020202020204" pitchFamily="34" charset="0"/>
                <a:cs typeface="Arial" panose="020B0604020202020204" pitchFamily="34" charset="0"/>
              </a:rPr>
              <a:t>La Rotonda fu realizzata nel 1790 sempre da Piermarini, come ambiente posto a cerniera tra l'ala nord dell'edificio (adibita alle cucine) e l'adiacente </a:t>
            </a:r>
            <a:r>
              <a:rPr lang="it-IT" sz="1800" i="1" dirty="0">
                <a:latin typeface="Arial" panose="020B0604020202020204" pitchFamily="34" charset="0"/>
                <a:cs typeface="Arial" panose="020B0604020202020204" pitchFamily="34" charset="0"/>
              </a:rPr>
              <a:t>Orangerie, il Serrone</a:t>
            </a:r>
            <a:r>
              <a:rPr lang="it-IT" sz="1800" dirty="0">
                <a:latin typeface="Arial" panose="020B0604020202020204" pitchFamily="34" charset="0"/>
                <a:cs typeface="Arial" panose="020B0604020202020204" pitchFamily="34" charset="0"/>
              </a:rPr>
              <a:t>, costruito nello stesso anno.</a:t>
            </a:r>
            <a:endParaRPr lang="it-IT" sz="1800" baseline="30000" dirty="0">
              <a:latin typeface="Arial" panose="020B0604020202020204" pitchFamily="34" charset="0"/>
              <a:cs typeface="Arial" panose="020B0604020202020204" pitchFamily="34" charset="0"/>
            </a:endParaRPr>
          </a:p>
          <a:p>
            <a:pPr marL="0" indent="0">
              <a:buNone/>
            </a:pPr>
            <a:r>
              <a:rPr lang="it-IT" sz="1800" dirty="0">
                <a:latin typeface="Arial" panose="020B0604020202020204" pitchFamily="34" charset="0"/>
                <a:cs typeface="Arial" panose="020B0604020202020204" pitchFamily="34" charset="0"/>
              </a:rPr>
              <a:t>La sala ha una pianta circolare, iscritta in un quadrato; l'architetto ne ha utilizzato gli angoli per nascondervi, dietro a degli specchi, la porta di accesso al corridoio che conduce agli appartamenti arciducali e quella verso la serra. </a:t>
            </a:r>
          </a:p>
          <a:p>
            <a:pPr marL="0" indent="0">
              <a:buNone/>
            </a:pPr>
            <a:r>
              <a:rPr lang="it-IT" sz="1800" dirty="0">
                <a:latin typeface="Arial" panose="020B0604020202020204" pitchFamily="34" charset="0"/>
                <a:cs typeface="Arial" panose="020B0604020202020204" pitchFamily="34" charset="0"/>
              </a:rPr>
              <a:t>L'arciduca Ferdinando era solito disporre che in questo ambiente fosse servito il caffè agli ospiti di corte. Dalla sala era anche possibile assistere a spettacoli di danza e a concerti musicali tenuti nell'adiacente Serrone, attraverso l'apposita porta a scomparsa progettata dallo stesso Piermarini.</a:t>
            </a:r>
          </a:p>
          <a:p>
            <a:pPr marL="0" indent="0">
              <a:buNone/>
            </a:pPr>
            <a:endParaRPr lang="it-IT" sz="1800" dirty="0">
              <a:latin typeface="Arial" panose="020B0604020202020204" pitchFamily="34" charset="0"/>
              <a:cs typeface="Arial" panose="020B0604020202020204" pitchFamily="34" charset="0"/>
            </a:endParaRPr>
          </a:p>
          <a:p>
            <a:pPr marL="0" indent="0">
              <a:buNone/>
            </a:pPr>
            <a:r>
              <a:rPr lang="it-IT" sz="1800" dirty="0">
                <a:latin typeface="Arial" panose="020B0604020202020204" pitchFamily="34" charset="0"/>
                <a:cs typeface="Arial" panose="020B0604020202020204" pitchFamily="34" charset="0"/>
              </a:rPr>
              <a:t>In origine si trattava di un ambiente racchiuso ed elegante, caratterizzato dall'ampia porta finestra a sud verso il cortile della Villa, di fronte alla quale, nella parete nord, era posto un imponente camino d'alabastro sormontato da una grande specchiera. </a:t>
            </a:r>
          </a:p>
          <a:p>
            <a:pPr marL="0" indent="0">
              <a:buNone/>
            </a:pPr>
            <a:r>
              <a:rPr lang="it-IT" sz="1800" dirty="0">
                <a:latin typeface="Arial" panose="020B0604020202020204" pitchFamily="34" charset="0"/>
                <a:cs typeface="Arial" panose="020B0604020202020204" pitchFamily="34" charset="0"/>
              </a:rPr>
              <a:t>Modifiche più tarde (1838) hanno eliminato il camino e aperto nella parete una seconda porta per consentire così il transito alle carrozze verso il retrostante parco.</a:t>
            </a:r>
          </a:p>
          <a:p>
            <a:pPr marL="0" indent="0">
              <a:buNone/>
            </a:pPr>
            <a:r>
              <a:rPr lang="it-IT" sz="1800" dirty="0">
                <a:latin typeface="Arial" panose="020B0604020202020204" pitchFamily="34" charset="0"/>
                <a:cs typeface="Arial" panose="020B0604020202020204" pitchFamily="34" charset="0"/>
              </a:rPr>
              <a:t>La sala è famosa per gli affreschi di Andrea Appiani 1791 che la decorano e che costituirono il regalo dell'arciduca Ferdinando  alla moglie in occasione dell'anniversario del loro matrimonio. </a:t>
            </a:r>
          </a:p>
          <a:p>
            <a:pPr marL="0" indent="0">
              <a:buNone/>
            </a:pPr>
            <a:r>
              <a:rPr lang="it-IT" sz="1800" dirty="0">
                <a:latin typeface="Arial" panose="020B0604020202020204" pitchFamily="34" charset="0"/>
                <a:cs typeface="Arial" panose="020B0604020202020204" pitchFamily="34" charset="0"/>
              </a:rPr>
              <a:t>Il tema degli affreschi fu suggerito da Giuseppe Parini  all'artista che vi rappresentò vari episodi della favola  Amore e Psiche</a:t>
            </a:r>
            <a:endParaRPr lang="it-IT" sz="1800" dirty="0"/>
          </a:p>
          <a:p>
            <a:pPr marL="0" indent="0">
              <a:buNone/>
            </a:pPr>
            <a:r>
              <a:rPr lang="it-IT" sz="1800" dirty="0">
                <a:latin typeface="Arial" panose="020B0604020202020204" pitchFamily="34" charset="0"/>
                <a:cs typeface="Arial" panose="020B0604020202020204" pitchFamily="34" charset="0"/>
              </a:rPr>
              <a:t> </a:t>
            </a:r>
          </a:p>
          <a:p>
            <a:pPr marL="0" indent="0">
              <a:buNone/>
            </a:pPr>
            <a:endParaRPr lang="it-IT" sz="1800" dirty="0">
              <a:latin typeface="Arial" panose="020B0604020202020204" pitchFamily="34" charset="0"/>
              <a:cs typeface="Arial" panose="020B0604020202020204" pitchFamily="34" charset="0"/>
            </a:endParaRPr>
          </a:p>
          <a:p>
            <a:endParaRPr lang="it-IT"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95001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a:extLst>
              <a:ext uri="{FF2B5EF4-FFF2-40B4-BE49-F238E27FC236}">
                <a16:creationId xmlns:a16="http://schemas.microsoft.com/office/drawing/2014/main" id="{59A6DB06-3031-BF9C-F2F9-44D3340D6128}"/>
              </a:ext>
            </a:extLst>
          </p:cNvPr>
          <p:cNvSpPr>
            <a:spLocks noGrp="1"/>
          </p:cNvSpPr>
          <p:nvPr>
            <p:ph sz="half" idx="2"/>
          </p:nvPr>
        </p:nvSpPr>
        <p:spPr>
          <a:xfrm>
            <a:off x="1251284" y="2189747"/>
            <a:ext cx="10102515" cy="3987216"/>
          </a:xfrm>
        </p:spPr>
        <p:txBody>
          <a:bodyPr>
            <a:normAutofit/>
          </a:bodyPr>
          <a:lstStyle/>
          <a:p>
            <a:pPr marL="0" indent="0">
              <a:lnSpc>
                <a:spcPct val="100000"/>
              </a:lnSpc>
              <a:buNone/>
            </a:pPr>
            <a:r>
              <a:rPr lang="it-IT" sz="1800" dirty="0">
                <a:latin typeface="Arial" panose="020B0604020202020204" pitchFamily="34" charset="0"/>
                <a:cs typeface="Arial" panose="020B0604020202020204" pitchFamily="34" charset="0"/>
              </a:rPr>
              <a:t>Prima della Rotonda all’ingresso della Reggia si trova il Serrone, che delimita il giardino geometrico</a:t>
            </a:r>
          </a:p>
          <a:p>
            <a:pPr marL="0" indent="0">
              <a:lnSpc>
                <a:spcPct val="100000"/>
              </a:lnSpc>
              <a:buNone/>
            </a:pPr>
            <a:r>
              <a:rPr lang="it-IT" sz="1800" dirty="0">
                <a:latin typeface="Arial" panose="020B0604020202020204" pitchFamily="34" charset="0"/>
                <a:cs typeface="Arial" panose="020B0604020202020204" pitchFamily="34" charset="0"/>
              </a:rPr>
              <a:t> Anticamente l’area era destinata alla coltivazione di varietà di verdure, secondo il concetto del “giardino utile”. </a:t>
            </a:r>
          </a:p>
          <a:p>
            <a:pPr marL="0" indent="0">
              <a:buNone/>
            </a:pPr>
            <a:endParaRPr lang="it-IT" dirty="0"/>
          </a:p>
        </p:txBody>
      </p:sp>
    </p:spTree>
    <p:extLst>
      <p:ext uri="{BB962C8B-B14F-4D97-AF65-F5344CB8AC3E}">
        <p14:creationId xmlns:p14="http://schemas.microsoft.com/office/powerpoint/2010/main" val="3174025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1488171-A114-5642-9F9D-1A5982E79BCE}"/>
              </a:ext>
            </a:extLst>
          </p:cNvPr>
          <p:cNvSpPr>
            <a:spLocks noGrp="1"/>
          </p:cNvSpPr>
          <p:nvPr>
            <p:ph type="body" idx="1"/>
          </p:nvPr>
        </p:nvSpPr>
        <p:spPr>
          <a:xfrm>
            <a:off x="1564105" y="1604116"/>
            <a:ext cx="9288379" cy="2933251"/>
          </a:xfrm>
        </p:spPr>
        <p:txBody>
          <a:bodyPr>
            <a:noAutofit/>
          </a:bodyPr>
          <a:lstStyle/>
          <a:p>
            <a:pPr>
              <a:lnSpc>
                <a:spcPct val="100000"/>
              </a:lnSpc>
            </a:pPr>
            <a:r>
              <a:rPr lang="it-IT" sz="1800" dirty="0">
                <a:solidFill>
                  <a:schemeClr val="tx1"/>
                </a:solidFill>
                <a:latin typeface="Arial" panose="020B0604020202020204" pitchFamily="34" charset="0"/>
                <a:cs typeface="Arial" panose="020B0604020202020204" pitchFamily="34" charset="0"/>
              </a:rPr>
              <a:t>La villa è' terminata nel 1780 e comprende solo il giardino. Il parco verrà aggiunto nel 1806. </a:t>
            </a:r>
          </a:p>
          <a:p>
            <a:pPr>
              <a:lnSpc>
                <a:spcPct val="100000"/>
              </a:lnSpc>
            </a:pPr>
            <a:endParaRPr lang="it-IT" sz="1800" dirty="0">
              <a:solidFill>
                <a:schemeClr val="tx1"/>
              </a:solidFill>
              <a:latin typeface="Arial" panose="020B0604020202020204" pitchFamily="34" charset="0"/>
              <a:cs typeface="Arial" panose="020B0604020202020204" pitchFamily="34" charset="0"/>
            </a:endParaRPr>
          </a:p>
          <a:p>
            <a:pPr>
              <a:lnSpc>
                <a:spcPct val="100000"/>
              </a:lnSpc>
            </a:pPr>
            <a:r>
              <a:rPr lang="it-IT" sz="1800" dirty="0">
                <a:solidFill>
                  <a:srgbClr val="000000"/>
                </a:solidFill>
                <a:effectLst/>
                <a:latin typeface="Arial" panose="020B0604020202020204" pitchFamily="34" charset="0"/>
                <a:cs typeface="Arial" panose="020B0604020202020204" pitchFamily="34" charset="0"/>
              </a:rPr>
              <a:t>Un dispaccio del 25 novembre 1779 autorizza l'acquisto del terreno per tracciare i due viali piantumati che servano</a:t>
            </a:r>
            <a:r>
              <a:rPr lang="it-IT" sz="1800" dirty="0">
                <a:solidFill>
                  <a:srgbClr val="000000"/>
                </a:solidFill>
                <a:latin typeface="Arial" panose="020B0604020202020204" pitchFamily="34" charset="0"/>
                <a:cs typeface="Arial" panose="020B0604020202020204" pitchFamily="34" charset="0"/>
              </a:rPr>
              <a:t>. d'invito per Milano e Monza. </a:t>
            </a:r>
          </a:p>
        </p:txBody>
      </p:sp>
      <p:sp>
        <p:nvSpPr>
          <p:cNvPr id="2" name="Segnaposto contenuto 2">
            <a:extLst>
              <a:ext uri="{FF2B5EF4-FFF2-40B4-BE49-F238E27FC236}">
                <a16:creationId xmlns:a16="http://schemas.microsoft.com/office/drawing/2014/main" id="{1B438428-FBF3-DC9A-FB3C-C58A6988F7EE}"/>
              </a:ext>
            </a:extLst>
          </p:cNvPr>
          <p:cNvSpPr txBox="1">
            <a:spLocks/>
          </p:cNvSpPr>
          <p:nvPr/>
        </p:nvSpPr>
        <p:spPr>
          <a:xfrm>
            <a:off x="838200" y="4979324"/>
            <a:ext cx="10515600" cy="1878676"/>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endParaRPr lang="it-IT" sz="2000" dirty="0"/>
          </a:p>
        </p:txBody>
      </p:sp>
    </p:spTree>
    <p:extLst>
      <p:ext uri="{BB962C8B-B14F-4D97-AF65-F5344CB8AC3E}">
        <p14:creationId xmlns:p14="http://schemas.microsoft.com/office/powerpoint/2010/main" val="3006427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0C74FEE-3FA9-734D-04B6-7AD3F1197FF7}"/>
              </a:ext>
            </a:extLst>
          </p:cNvPr>
          <p:cNvSpPr>
            <a:spLocks noGrp="1"/>
          </p:cNvSpPr>
          <p:nvPr>
            <p:ph sz="half" idx="1"/>
          </p:nvPr>
        </p:nvSpPr>
        <p:spPr>
          <a:xfrm>
            <a:off x="838199" y="2452255"/>
            <a:ext cx="10278979" cy="3724708"/>
          </a:xfrm>
        </p:spPr>
        <p:txBody>
          <a:bodyPr>
            <a:normAutofit/>
          </a:bodyPr>
          <a:lstStyle/>
          <a:p>
            <a:pPr marL="0" indent="0">
              <a:lnSpc>
                <a:spcPct val="100000"/>
              </a:lnSpc>
              <a:buNone/>
            </a:pPr>
            <a:r>
              <a:rPr lang="it-IT" sz="1800" dirty="0">
                <a:latin typeface="Arial" panose="020B0604020202020204" pitchFamily="34" charset="0"/>
                <a:cs typeface="Arial" panose="020B0604020202020204" pitchFamily="34" charset="0"/>
              </a:rPr>
              <a:t>La Villa Reale di Monza viene costruita tra il 1777 e il 1780 come residenza estiva per l’arciduca  Ferdinando d'Asburgo </a:t>
            </a:r>
            <a:r>
              <a:rPr lang="it-IT" sz="1800" dirty="0">
                <a:effectLst/>
                <a:latin typeface="Arial" panose="020B0604020202020204" pitchFamily="34" charset="0"/>
                <a:cs typeface="Arial" panose="020B0604020202020204" pitchFamily="34" charset="0"/>
              </a:rPr>
              <a:t>e la moglie </a:t>
            </a:r>
            <a:r>
              <a:rPr lang="it-IT" sz="1800" dirty="0">
                <a:latin typeface="Arial" panose="020B0604020202020204" pitchFamily="34" charset="0"/>
                <a:cs typeface="Arial" panose="020B0604020202020204" pitchFamily="34" charset="0"/>
              </a:rPr>
              <a:t>M</a:t>
            </a:r>
            <a:r>
              <a:rPr lang="it-IT" sz="1800" dirty="0">
                <a:effectLst/>
                <a:latin typeface="Arial" panose="020B0604020202020204" pitchFamily="34" charset="0"/>
                <a:cs typeface="Arial" panose="020B0604020202020204" pitchFamily="34" charset="0"/>
              </a:rPr>
              <a:t>aria </a:t>
            </a:r>
            <a:r>
              <a:rPr lang="it-IT" sz="1800" dirty="0">
                <a:latin typeface="Arial" panose="020B0604020202020204" pitchFamily="34" charset="0"/>
                <a:cs typeface="Arial" panose="020B0604020202020204" pitchFamily="34" charset="0"/>
              </a:rPr>
              <a:t>B</a:t>
            </a:r>
            <a:r>
              <a:rPr lang="it-IT" sz="1800" dirty="0">
                <a:effectLst/>
                <a:latin typeface="Arial" panose="020B0604020202020204" pitchFamily="34" charset="0"/>
                <a:cs typeface="Arial" panose="020B0604020202020204" pitchFamily="34" charset="0"/>
              </a:rPr>
              <a:t>eatrice d’Este </a:t>
            </a:r>
            <a:r>
              <a:rPr lang="it-IT" sz="1800" dirty="0">
                <a:latin typeface="Arial" panose="020B0604020202020204" pitchFamily="34" charset="0"/>
                <a:cs typeface="Arial" panose="020B0604020202020204" pitchFamily="34" charset="0"/>
              </a:rPr>
              <a:t>grazie al cospicuo finanziamento di settantamila zecchini. </a:t>
            </a:r>
          </a:p>
          <a:p>
            <a:pPr marL="0" indent="0">
              <a:lnSpc>
                <a:spcPct val="100000"/>
              </a:lnSpc>
              <a:buNone/>
            </a:pPr>
            <a:endParaRPr lang="it-IT" sz="1800" dirty="0">
              <a:latin typeface="Arial" panose="020B0604020202020204" pitchFamily="34" charset="0"/>
              <a:cs typeface="Arial" panose="020B0604020202020204" pitchFamily="34" charset="0"/>
            </a:endParaRPr>
          </a:p>
          <a:p>
            <a:pPr marL="0" indent="0">
              <a:lnSpc>
                <a:spcPct val="100000"/>
              </a:lnSpc>
              <a:buNone/>
            </a:pPr>
            <a:endParaRPr lang="it-IT" sz="1800" dirty="0">
              <a:latin typeface="Arial" panose="020B0604020202020204" pitchFamily="34" charset="0"/>
              <a:cs typeface="Arial" panose="020B0604020202020204" pitchFamily="34" charset="0"/>
            </a:endParaRPr>
          </a:p>
          <a:p>
            <a:pPr marL="0" indent="0">
              <a:lnSpc>
                <a:spcPct val="100000"/>
              </a:lnSpc>
              <a:buNone/>
            </a:pPr>
            <a:r>
              <a:rPr lang="it-IT" sz="1800" dirty="0">
                <a:latin typeface="Arial" panose="020B0604020202020204" pitchFamily="34" charset="0"/>
                <a:cs typeface="Arial" panose="020B0604020202020204" pitchFamily="34" charset="0"/>
              </a:rPr>
              <a:t>In attesa della realizzazione della villa di Monza,  la coppia arciducale aveva scelto come residenza di campagna vil</a:t>
            </a:r>
            <a:r>
              <a:rPr lang="it-IT" sz="1800" dirty="0">
                <a:effectLst/>
                <a:latin typeface="Arial" panose="020B0604020202020204" pitchFamily="34" charset="0"/>
                <a:cs typeface="Arial" panose="020B0604020202020204" pitchFamily="34" charset="0"/>
              </a:rPr>
              <a:t>la Alari</a:t>
            </a:r>
            <a:r>
              <a:rPr lang="it-IT" sz="1800" dirty="0">
                <a:latin typeface="Arial" panose="020B0604020202020204" pitchFamily="34" charset="0"/>
                <a:cs typeface="Arial" panose="020B0604020202020204" pitchFamily="34" charset="0"/>
              </a:rPr>
              <a:t> di Cernusco sul Naviglio presa in affitto dalla famiglia  Alari</a:t>
            </a:r>
          </a:p>
          <a:p>
            <a:pPr marL="0" indent="0">
              <a:lnSpc>
                <a:spcPct val="100000"/>
              </a:lnSpc>
              <a:buNone/>
            </a:pPr>
            <a:endParaRPr lang="it-IT" sz="1800" dirty="0">
              <a:latin typeface="Arial" panose="020B060402020202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27223230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D4A7BAF-0620-D34B-8145-56441900C1B1}"/>
              </a:ext>
            </a:extLst>
          </p:cNvPr>
          <p:cNvSpPr>
            <a:spLocks noGrp="1"/>
          </p:cNvSpPr>
          <p:nvPr>
            <p:ph sz="half" idx="1"/>
          </p:nvPr>
        </p:nvSpPr>
        <p:spPr>
          <a:xfrm>
            <a:off x="1804737" y="1052502"/>
            <a:ext cx="8734926" cy="5124461"/>
          </a:xfrm>
        </p:spPr>
        <p:txBody>
          <a:bodyPr>
            <a:normAutofit/>
          </a:bodyPr>
          <a:lstStyle/>
          <a:p>
            <a:pPr marL="0" indent="0">
              <a:lnSpc>
                <a:spcPct val="100000"/>
              </a:lnSpc>
              <a:buNone/>
            </a:pPr>
            <a:r>
              <a:rPr lang="it-IT" sz="1800" i="1" dirty="0">
                <a:solidFill>
                  <a:srgbClr val="000000"/>
                </a:solidFill>
                <a:effectLst/>
                <a:latin typeface="Arial" panose="020B0604020202020204" pitchFamily="34" charset="0"/>
                <a:cs typeface="Arial" panose="020B0604020202020204" pitchFamily="34" charset="0"/>
              </a:rPr>
              <a:t>Il caso più importante e di più consistenti proporzioni di reinserimento di un organismo di villa nella percezione del paesaggio e nell'uso del territorio attuale è quello della Villa Reale di Monza e questo importante ruolo le deriva da due motivi: innanzi tutto il peso del manufatto edilizio che già nello scorcio finale del Settecento nasce con una funzione e un ruolo segnatamente di pubblica importanza; in secondo luogo dall'ampiezza del parco, maturato e ampliatosi durante tutto l'Ottocento, che rappresenta un unicum ambientale per un'intera regione assolutamente gravata di spazi urbanizzati, quale è la Lombardia, particolarmente nella sua porzione occidentale.</a:t>
            </a:r>
          </a:p>
          <a:p>
            <a:pPr marL="0" indent="0" algn="r">
              <a:buNone/>
            </a:pPr>
            <a:r>
              <a:rPr lang="it-IT" sz="1200" dirty="0">
                <a:latin typeface="+mj-lt"/>
              </a:rPr>
              <a:t>Santino </a:t>
            </a:r>
            <a:r>
              <a:rPr lang="it-IT" sz="1200" dirty="0" err="1">
                <a:latin typeface="+mj-lt"/>
              </a:rPr>
              <a:t>Langé</a:t>
            </a:r>
            <a:r>
              <a:rPr lang="it-IT" sz="1200" i="1" dirty="0">
                <a:latin typeface="+mj-lt"/>
              </a:rPr>
              <a:t>, Fortuna  e attualità delle ville di delizia</a:t>
            </a:r>
            <a:r>
              <a:rPr lang="it-IT" sz="1200" dirty="0">
                <a:latin typeface="+mj-lt"/>
              </a:rPr>
              <a:t>, in </a:t>
            </a:r>
            <a:r>
              <a:rPr lang="it-IT" sz="1200" i="1" dirty="0">
                <a:latin typeface="+mj-lt"/>
              </a:rPr>
              <a:t>Ville di delizia nella provincia di Milano</a:t>
            </a:r>
            <a:r>
              <a:rPr lang="it-IT" sz="1200" dirty="0">
                <a:latin typeface="+mj-lt"/>
              </a:rPr>
              <a:t>, Milano, 2003</a:t>
            </a:r>
            <a:endParaRPr lang="it-IT" sz="1200" dirty="0">
              <a:solidFill>
                <a:srgbClr val="000000"/>
              </a:solidFill>
              <a:effectLst/>
              <a:latin typeface="+mj-lt"/>
            </a:endParaRPr>
          </a:p>
          <a:p>
            <a:pPr marL="0" indent="0">
              <a:buNone/>
            </a:pPr>
            <a:endParaRPr lang="it-IT" sz="2000" dirty="0">
              <a:latin typeface="+mj-lt"/>
            </a:endParaRPr>
          </a:p>
          <a:p>
            <a:pPr marL="0" indent="0">
              <a:buNone/>
            </a:pPr>
            <a:endParaRPr lang="it-IT" sz="2000" dirty="0">
              <a:latin typeface="+mj-lt"/>
            </a:endParaRPr>
          </a:p>
          <a:p>
            <a:endParaRPr lang="it-IT" dirty="0"/>
          </a:p>
        </p:txBody>
      </p:sp>
    </p:spTree>
    <p:extLst>
      <p:ext uri="{BB962C8B-B14F-4D97-AF65-F5344CB8AC3E}">
        <p14:creationId xmlns:p14="http://schemas.microsoft.com/office/powerpoint/2010/main" val="9991432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2B79199E-EB82-58D6-F975-B597E60D1BDB}"/>
              </a:ext>
            </a:extLst>
          </p:cNvPr>
          <p:cNvSpPr txBox="1"/>
          <p:nvPr/>
        </p:nvSpPr>
        <p:spPr>
          <a:xfrm>
            <a:off x="1194955" y="1544960"/>
            <a:ext cx="9132455" cy="4247317"/>
          </a:xfrm>
          <a:prstGeom prst="rect">
            <a:avLst/>
          </a:prstGeom>
          <a:noFill/>
        </p:spPr>
        <p:txBody>
          <a:bodyPr wrap="square" rtlCol="0">
            <a:spAutoFit/>
          </a:bodyPr>
          <a:lstStyle/>
          <a:p>
            <a:r>
              <a:rPr lang="it-IT" sz="1800" dirty="0">
                <a:latin typeface="Arial" panose="020B0604020202020204" pitchFamily="34" charset="0"/>
                <a:cs typeface="Arial" panose="020B0604020202020204" pitchFamily="34" charset="0"/>
              </a:rPr>
              <a:t>L’ area sistemata secondo lo stile “all’inglese”, è caratterizzata da una natura apparentemente lasciata alla spontaneità, ma che in realtà risponde a un preciso progetto d’insieme ideato dall’architetto Giuseppe Piermarini.</a:t>
            </a:r>
          </a:p>
          <a:p>
            <a:endParaRPr lang="it-IT" dirty="0">
              <a:latin typeface="Arial" panose="020B0604020202020204" pitchFamily="34" charset="0"/>
              <a:cs typeface="Arial" panose="020B0604020202020204" pitchFamily="34" charset="0"/>
            </a:endParaRPr>
          </a:p>
          <a:p>
            <a:endParaRPr lang="it-IT" sz="1800" dirty="0">
              <a:latin typeface="Arial" panose="020B0604020202020204" pitchFamily="34" charset="0"/>
              <a:cs typeface="Arial" panose="020B0604020202020204" pitchFamily="34" charset="0"/>
            </a:endParaRPr>
          </a:p>
          <a:p>
            <a:r>
              <a:rPr lang="it-IT" sz="1800" dirty="0">
                <a:latin typeface="Arial" panose="020B0604020202020204" pitchFamily="34" charset="0"/>
                <a:cs typeface="Arial" panose="020B0604020202020204" pitchFamily="34" charset="0"/>
              </a:rPr>
              <a:t>Seguendo i sentieri tra la ricca vegetazione arborea e arbustiva si raggiunge il laghetto, con il tempietto classico sullo sfondo. Dalle sponde si possono ammirare le fronde degli alberi che si specchiano sull’acqua, con la grotta e la statua di Nettuno, </a:t>
            </a:r>
          </a:p>
          <a:p>
            <a:endParaRPr lang="it-IT" dirty="0">
              <a:latin typeface="Arial" panose="020B0604020202020204" pitchFamily="34" charset="0"/>
              <a:cs typeface="Arial" panose="020B0604020202020204" pitchFamily="34" charset="0"/>
            </a:endParaRPr>
          </a:p>
          <a:p>
            <a:pPr marL="0" indent="0">
              <a:lnSpc>
                <a:spcPct val="100000"/>
              </a:lnSpc>
              <a:buNone/>
            </a:pPr>
            <a:r>
              <a:rPr lang="it-IT" sz="1800" dirty="0">
                <a:latin typeface="Arial" panose="020B0604020202020204" pitchFamily="34" charset="0"/>
                <a:cs typeface="Arial" panose="020B0604020202020204" pitchFamily="34" charset="0"/>
              </a:rPr>
              <a:t>Ercole Silva nel suo </a:t>
            </a:r>
            <a:r>
              <a:rPr lang="it-IT" sz="1800" i="1" dirty="0">
                <a:latin typeface="Arial" panose="020B0604020202020204" pitchFamily="34" charset="0"/>
                <a:cs typeface="Arial" panose="020B0604020202020204" pitchFamily="34" charset="0"/>
              </a:rPr>
              <a:t>Elogio dell’architetto Piermarini, </a:t>
            </a:r>
            <a:r>
              <a:rPr lang="it-IT" sz="1800" dirty="0">
                <a:latin typeface="Arial" panose="020B0604020202020204" pitchFamily="34" charset="0"/>
                <a:cs typeface="Arial" panose="020B0604020202020204" pitchFamily="34" charset="0"/>
              </a:rPr>
              <a:t>Monza, 1811,</a:t>
            </a:r>
          </a:p>
          <a:p>
            <a:pPr marL="0" indent="0">
              <a:lnSpc>
                <a:spcPct val="100000"/>
              </a:lnSpc>
              <a:buNone/>
            </a:pPr>
            <a:r>
              <a:rPr lang="it-IT" sz="1800" dirty="0">
                <a:latin typeface="Arial" panose="020B0604020202020204" pitchFamily="34" charset="0"/>
                <a:cs typeface="Arial" panose="020B0604020202020204" pitchFamily="34" charset="0"/>
              </a:rPr>
              <a:t> </a:t>
            </a:r>
            <a:r>
              <a:rPr lang="it-IT" sz="1800" i="1" dirty="0">
                <a:latin typeface="Arial" panose="020B0604020202020204" pitchFamily="34" charset="0"/>
                <a:cs typeface="Arial" panose="020B0604020202020204" pitchFamily="34" charset="0"/>
              </a:rPr>
              <a:t>«gli si deve attribuire il vanto di essere stato il primo tra noi a dare saggio di giardini inglesi, giacché i primi comparsi di tale genere nel nostro paese sono stati quelli tuttavia esistenti, da lui eseguiti nella villa imperiale di Monza»</a:t>
            </a:r>
          </a:p>
          <a:p>
            <a:endParaRPr lang="it-IT" sz="1800" dirty="0">
              <a:latin typeface="Arial" panose="020B0604020202020204" pitchFamily="34" charset="0"/>
              <a:cs typeface="Arial" panose="020B0604020202020204" pitchFamily="34" charset="0"/>
            </a:endParaRPr>
          </a:p>
          <a:p>
            <a:endParaRPr lang="it-IT"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64199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A4A2741-D0CB-56B1-3A63-95A00678984D}"/>
              </a:ext>
            </a:extLst>
          </p:cNvPr>
          <p:cNvSpPr>
            <a:spLocks noGrp="1"/>
          </p:cNvSpPr>
          <p:nvPr>
            <p:ph sz="half" idx="1"/>
          </p:nvPr>
        </p:nvSpPr>
        <p:spPr>
          <a:xfrm>
            <a:off x="838199" y="1801091"/>
            <a:ext cx="9930063" cy="4375872"/>
          </a:xfrm>
        </p:spPr>
        <p:txBody>
          <a:bodyPr>
            <a:normAutofit/>
          </a:bodyPr>
          <a:lstStyle/>
          <a:p>
            <a:pPr marL="0" indent="0">
              <a:lnSpc>
                <a:spcPct val="100000"/>
              </a:lnSpc>
              <a:buNone/>
            </a:pPr>
            <a:r>
              <a:rPr lang="it-IT" sz="1800" dirty="0">
                <a:latin typeface="Arial" panose="020B0604020202020204" pitchFamily="34" charset="0"/>
                <a:cs typeface="Arial" panose="020B0604020202020204" pitchFamily="34" charset="0"/>
              </a:rPr>
              <a:t>L’ampia veduta che si offre dalla facciata della Villa Reale, coincide con il cannocchiale prospettico dell’impianto formale proposto dall’architetto Piermarini in direzione della residenza asburgica di Schönbrunn. </a:t>
            </a:r>
          </a:p>
          <a:p>
            <a:pPr marL="0" indent="0">
              <a:lnSpc>
                <a:spcPct val="100000"/>
              </a:lnSpc>
              <a:buNone/>
            </a:pPr>
            <a:r>
              <a:rPr lang="it-IT" sz="1800" dirty="0">
                <a:latin typeface="Arial" panose="020B0604020202020204" pitchFamily="34" charset="0"/>
                <a:cs typeface="Arial" panose="020B0604020202020204" pitchFamily="34" charset="0"/>
              </a:rPr>
              <a:t>il parterre erboso, contornato da esemplari arborei monumentali, divenne uno dei viali più utilizzati per le battute di caccia a cavallo</a:t>
            </a:r>
          </a:p>
        </p:txBody>
      </p:sp>
    </p:spTree>
    <p:extLst>
      <p:ext uri="{BB962C8B-B14F-4D97-AF65-F5344CB8AC3E}">
        <p14:creationId xmlns:p14="http://schemas.microsoft.com/office/powerpoint/2010/main" val="1370044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1B5683AD-8F30-199E-0E6A-490C6A9560F1}"/>
              </a:ext>
            </a:extLst>
          </p:cNvPr>
          <p:cNvSpPr>
            <a:spLocks noGrp="1"/>
          </p:cNvSpPr>
          <p:nvPr>
            <p:ph type="body" sz="half" idx="2"/>
          </p:nvPr>
        </p:nvSpPr>
        <p:spPr>
          <a:xfrm>
            <a:off x="1455821" y="2057400"/>
            <a:ext cx="9348536" cy="3811588"/>
          </a:xfrm>
        </p:spPr>
        <p:txBody>
          <a:bodyPr/>
          <a:lstStyle/>
          <a:p>
            <a:pPr>
              <a:lnSpc>
                <a:spcPct val="100000"/>
              </a:lnSpc>
            </a:pPr>
            <a:r>
              <a:rPr lang="it-IT" sz="1800" dirty="0">
                <a:latin typeface="Arial" panose="020B0604020202020204" pitchFamily="34" charset="0"/>
                <a:cs typeface="Arial" panose="020B0604020202020204" pitchFamily="34" charset="0"/>
              </a:rPr>
              <a:t>La Villa subì poi un periodo di decadenza fino all’incoronazione di Napoleone nel 1805 e la nomina a viceré dell’appena costituito Regno d’Italia del figliastro Eugenio di Beauharnais, che fissò la sua residenza principale nella Villa.</a:t>
            </a:r>
            <a:endParaRPr lang="it-IT" sz="1800" i="1" dirty="0">
              <a:latin typeface="Arial" panose="020B0604020202020204" pitchFamily="34" charset="0"/>
              <a:cs typeface="Arial" panose="020B0604020202020204" pitchFamily="34" charset="0"/>
            </a:endParaRPr>
          </a:p>
          <a:p>
            <a:pPr>
              <a:lnSpc>
                <a:spcPct val="100000"/>
              </a:lnSpc>
            </a:pPr>
            <a:r>
              <a:rPr lang="it-IT" sz="1800" dirty="0">
                <a:latin typeface="Arial" panose="020B0604020202020204" pitchFamily="34" charset="0"/>
                <a:cs typeface="Arial" panose="020B0604020202020204" pitchFamily="34" charset="0"/>
              </a:rPr>
              <a:t>Il nuovo viceré commissionò al suo architetto di fiducia Luigi Canonica delle migliorie per la villa, tra cui la costruzione del teatrino di corte,  raccolta struttura per musica, canto, danza e teatro, realizzato nell'ala nord</a:t>
            </a:r>
          </a:p>
          <a:p>
            <a:endParaRPr lang="it-IT" dirty="0"/>
          </a:p>
        </p:txBody>
      </p:sp>
    </p:spTree>
    <p:extLst>
      <p:ext uri="{BB962C8B-B14F-4D97-AF65-F5344CB8AC3E}">
        <p14:creationId xmlns:p14="http://schemas.microsoft.com/office/powerpoint/2010/main" val="18158822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sellaDiTesto 7">
            <a:extLst>
              <a:ext uri="{FF2B5EF4-FFF2-40B4-BE49-F238E27FC236}">
                <a16:creationId xmlns:a16="http://schemas.microsoft.com/office/drawing/2014/main" id="{D6F2C547-73C4-4786-E491-6D52B07C899A}"/>
              </a:ext>
            </a:extLst>
          </p:cNvPr>
          <p:cNvSpPr txBox="1"/>
          <p:nvPr/>
        </p:nvSpPr>
        <p:spPr>
          <a:xfrm>
            <a:off x="614159" y="799004"/>
            <a:ext cx="11166764" cy="4893647"/>
          </a:xfrm>
          <a:prstGeom prst="rect">
            <a:avLst/>
          </a:prstGeom>
          <a:noFill/>
        </p:spPr>
        <p:txBody>
          <a:bodyPr wrap="square" rtlCol="0">
            <a:spAutoFit/>
          </a:bodyPr>
          <a:lstStyle/>
          <a:p>
            <a:r>
              <a:rPr lang="it-IT" i="1" dirty="0"/>
              <a:t>Benché molte idee fossero state presentate dal Canonica prima del 1805, il suo operato all’ interno dei giardini reali si attivò solamente a seguito della costituzione ufficiale del Parco di Monza, avvenuta l’8 settembre 1805 per ordine del viceré del Regno d’Italia Eugène de Beauharnais. Quest’ultimo fece riprendere i lavori con il dichiarato scopo di realizzare una tenuta modello e un luogo ideale di intrattenimento e di caccia per gli esponenti di governo. Per questa ragione, intorno al 1808-1809, si decretò l’acquisizione di terreni limitrofi all’originario parco della Villa; il Canonica ebbe allora modo di proporre ulteriori progetti di modificazione dell’esistente. </a:t>
            </a:r>
          </a:p>
          <a:p>
            <a:pPr algn="r"/>
            <a:r>
              <a:rPr lang="it-IT" sz="1200" dirty="0">
                <a:latin typeface="Arial" panose="020B0604020202020204" pitchFamily="34" charset="0"/>
                <a:cs typeface="Arial" panose="020B0604020202020204" pitchFamily="34" charset="0"/>
              </a:rPr>
              <a:t>Cinzia Cremonini, </a:t>
            </a:r>
            <a:r>
              <a:rPr lang="it-IT" sz="1200" i="1" dirty="0">
                <a:latin typeface="Arial" panose="020B0604020202020204" pitchFamily="34" charset="0"/>
                <a:cs typeface="Arial" panose="020B0604020202020204" pitchFamily="34" charset="0"/>
              </a:rPr>
              <a:t>Il viceré Eugenio Beauharnais a Monza e la fondazione del parco (1805-1813)_ </a:t>
            </a:r>
            <a:r>
              <a:rPr lang="it-IT" sz="1200" dirty="0">
                <a:latin typeface="Arial" panose="020B0604020202020204" pitchFamily="34" charset="0"/>
                <a:cs typeface="Arial" panose="020B0604020202020204" pitchFamily="34" charset="0"/>
              </a:rPr>
              <a:t>in: Francesco de Giacomi (a cura di), _</a:t>
            </a:r>
            <a:r>
              <a:rPr lang="it-IT" sz="1200" i="1" dirty="0">
                <a:latin typeface="Arial" panose="020B0604020202020204" pitchFamily="34" charset="0"/>
                <a:cs typeface="Arial" panose="020B0604020202020204" pitchFamily="34" charset="0"/>
              </a:rPr>
              <a:t>Le ville Mirabello e </a:t>
            </a:r>
            <a:r>
              <a:rPr lang="it-IT" sz="1200" i="1" dirty="0" err="1">
                <a:latin typeface="Arial" panose="020B0604020202020204" pitchFamily="34" charset="0"/>
                <a:cs typeface="Arial" panose="020B0604020202020204" pitchFamily="34" charset="0"/>
              </a:rPr>
              <a:t>Mirabellino</a:t>
            </a:r>
            <a:r>
              <a:rPr lang="it-IT" sz="1200" i="1" dirty="0">
                <a:latin typeface="Arial" panose="020B0604020202020204" pitchFamily="34" charset="0"/>
                <a:cs typeface="Arial" panose="020B0604020202020204" pitchFamily="34" charset="0"/>
              </a:rPr>
              <a:t> nel parco reale di Monza</a:t>
            </a:r>
            <a:r>
              <a:rPr lang="it-IT" sz="1200" dirty="0">
                <a:latin typeface="Arial" panose="020B0604020202020204" pitchFamily="34" charset="0"/>
                <a:cs typeface="Arial" panose="020B0604020202020204" pitchFamily="34" charset="0"/>
              </a:rPr>
              <a:t>, Silvana Editoriale, Cinisello Balsamo, 2006.</a:t>
            </a:r>
          </a:p>
          <a:p>
            <a:endParaRPr lang="it-IT" dirty="0"/>
          </a:p>
          <a:p>
            <a:endParaRPr lang="it-IT" dirty="0"/>
          </a:p>
          <a:p>
            <a:r>
              <a:rPr lang="it-IT" dirty="0">
                <a:latin typeface="Arial" panose="020B0604020202020204" pitchFamily="34" charset="0"/>
                <a:cs typeface="Arial" panose="020B0604020202020204" pitchFamily="34" charset="0"/>
              </a:rPr>
              <a:t>Per volere di Beauharnais tra il  1806 e il 1808 il complesso della Villa e dei suoi giardini venne esteso in dimensioni, tramite la realizzazione del vasto parco recintato: fu costruito il muro di cinta attuale lungo 14 Km. </a:t>
            </a:r>
            <a:r>
              <a:rPr lang="it-IT" sz="1800" dirty="0">
                <a:solidFill>
                  <a:srgbClr val="000000"/>
                </a:solidFill>
                <a:latin typeface="Arial" panose="020B0604020202020204" pitchFamily="34" charset="0"/>
                <a:cs typeface="Arial" panose="020B0604020202020204" pitchFamily="34" charset="0"/>
              </a:rPr>
              <a:t>I progetti delle cascine e del loro intorno vennero affidati all'architetto Luigi Canonica, affiancato dall'ingegner Giacomo </a:t>
            </a:r>
            <a:r>
              <a:rPr lang="it-IT" sz="1800" dirty="0" err="1">
                <a:solidFill>
                  <a:srgbClr val="000000"/>
                </a:solidFill>
                <a:latin typeface="Arial" panose="020B0604020202020204" pitchFamily="34" charset="0"/>
                <a:cs typeface="Arial" panose="020B0604020202020204" pitchFamily="34" charset="0"/>
              </a:rPr>
              <a:t>Tazzini</a:t>
            </a:r>
            <a:r>
              <a:rPr lang="it-IT" sz="1800" dirty="0">
                <a:solidFill>
                  <a:srgbClr val="000000"/>
                </a:solidFill>
                <a:latin typeface="Arial" panose="020B0604020202020204" pitchFamily="34" charset="0"/>
                <a:cs typeface="Arial" panose="020B0604020202020204" pitchFamily="34" charset="0"/>
              </a:rPr>
              <a:t> e, per la parte botanica, da Luigi Villoresi. </a:t>
            </a:r>
          </a:p>
          <a:p>
            <a:endParaRPr lang="it-IT" dirty="0"/>
          </a:p>
          <a:p>
            <a:endParaRPr lang="it-IT" dirty="0"/>
          </a:p>
          <a:p>
            <a:endParaRPr lang="it-IT" dirty="0"/>
          </a:p>
        </p:txBody>
      </p:sp>
    </p:spTree>
    <p:extLst>
      <p:ext uri="{BB962C8B-B14F-4D97-AF65-F5344CB8AC3E}">
        <p14:creationId xmlns:p14="http://schemas.microsoft.com/office/powerpoint/2010/main" val="2355132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86A73D22-261B-1FF6-0043-A1398B9FDEFB}"/>
              </a:ext>
            </a:extLst>
          </p:cNvPr>
          <p:cNvSpPr txBox="1"/>
          <p:nvPr/>
        </p:nvSpPr>
        <p:spPr>
          <a:xfrm>
            <a:off x="1371600" y="2346971"/>
            <a:ext cx="8939463" cy="2523768"/>
          </a:xfrm>
          <a:prstGeom prst="rect">
            <a:avLst/>
          </a:prstGeom>
          <a:noFill/>
        </p:spPr>
        <p:txBody>
          <a:bodyPr wrap="square" rtlCol="0">
            <a:spAutoFit/>
          </a:bodyPr>
          <a:lstStyle/>
          <a:p>
            <a:r>
              <a:rPr lang="it-IT" dirty="0">
                <a:latin typeface="Arial" panose="020B0604020202020204" pitchFamily="34" charset="0"/>
                <a:cs typeface="Arial" panose="020B0604020202020204" pitchFamily="34" charset="0"/>
              </a:rPr>
              <a:t>“La mappa mostra il territorio che venne annesso alla Villa per costituire il grande Parco. Si trattava di terreni che comprendevano prati e arativi agricoli, boschi e boschetti cedui e anche giardini attorno alle ville Mirabello e </a:t>
            </a:r>
            <a:r>
              <a:rPr lang="it-IT" dirty="0" err="1">
                <a:latin typeface="Arial" panose="020B0604020202020204" pitchFamily="34" charset="0"/>
                <a:cs typeface="Arial" panose="020B0604020202020204" pitchFamily="34" charset="0"/>
              </a:rPr>
              <a:t>Mirabellino</a:t>
            </a:r>
            <a:r>
              <a:rPr lang="it-IT" dirty="0">
                <a:latin typeface="Arial" panose="020B0604020202020204" pitchFamily="34" charset="0"/>
                <a:cs typeface="Arial" panose="020B0604020202020204" pitchFamily="34" charset="0"/>
              </a:rPr>
              <a:t> e orti e coltivi pertinenti, 14 cascine e case coloniche preesistenti, i mulini,  le chiuse e il fiume Lambro che vi scorre.»</a:t>
            </a:r>
          </a:p>
          <a:p>
            <a:endParaRPr lang="it-IT" dirty="0"/>
          </a:p>
          <a:p>
            <a:pPr algn="r"/>
            <a:r>
              <a:rPr lang="it-IT" sz="1400" dirty="0">
                <a:latin typeface="Arial" panose="020B0604020202020204" pitchFamily="34" charset="0"/>
                <a:cs typeface="Arial" panose="020B0604020202020204" pitchFamily="34" charset="0"/>
              </a:rPr>
              <a:t>Luigi Canonica (1814 – 1815). (R.I.) – STATO DI FATTO </a:t>
            </a:r>
          </a:p>
          <a:p>
            <a:endParaRPr lang="it-IT" dirty="0"/>
          </a:p>
          <a:p>
            <a:endParaRPr lang="it-IT" dirty="0"/>
          </a:p>
        </p:txBody>
      </p:sp>
    </p:spTree>
    <p:extLst>
      <p:ext uri="{BB962C8B-B14F-4D97-AF65-F5344CB8AC3E}">
        <p14:creationId xmlns:p14="http://schemas.microsoft.com/office/powerpoint/2010/main" val="18839740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DC6EC9A-0F14-928D-6C93-9A671E272488}"/>
              </a:ext>
            </a:extLst>
          </p:cNvPr>
          <p:cNvSpPr>
            <a:spLocks noGrp="1"/>
          </p:cNvSpPr>
          <p:nvPr>
            <p:ph idx="1"/>
          </p:nvPr>
        </p:nvSpPr>
        <p:spPr>
          <a:xfrm>
            <a:off x="1080654" y="1828800"/>
            <a:ext cx="9864437" cy="4348163"/>
          </a:xfrm>
        </p:spPr>
        <p:txBody>
          <a:bodyPr>
            <a:normAutofit/>
          </a:bodyPr>
          <a:lstStyle/>
          <a:p>
            <a:pPr marL="0" indent="0">
              <a:lnSpc>
                <a:spcPct val="100000"/>
              </a:lnSpc>
              <a:buNone/>
            </a:pPr>
            <a:r>
              <a:rPr lang="it-IT" sz="1800" i="1" dirty="0">
                <a:latin typeface="Arial" panose="020B0604020202020204" pitchFamily="34" charset="0"/>
                <a:cs typeface="Arial" panose="020B0604020202020204" pitchFamily="34" charset="0"/>
              </a:rPr>
              <a:t>Il Canonica disegnò una rete di viali rettilinei e valorizzò percorsi già esistenti per la messa a punto di studiate scenografie naturali e di fughe prospettiche, al termine delle quali collocò monumenti o edifici sottolineando la compresenza nel medesimo giardino di differenti realtà: agricola, bucolica e ludica.</a:t>
            </a:r>
          </a:p>
          <a:p>
            <a:pPr marL="0" indent="0">
              <a:lnSpc>
                <a:spcPct val="100000"/>
              </a:lnSpc>
              <a:buNone/>
            </a:pPr>
            <a:r>
              <a:rPr lang="it-IT" sz="1800" i="1" dirty="0">
                <a:latin typeface="Arial" panose="020B0604020202020204" pitchFamily="34" charset="0"/>
                <a:cs typeface="Arial" panose="020B0604020202020204" pitchFamily="34" charset="0"/>
              </a:rPr>
              <a:t>Il vasto parco monzese divenne il luogo in cui il governo francese palesò la propria adesione alla cultura illuminista, che molta attenzione riservava all’agricoltura, e che in Lombardia si pose in continuità con gli intenti della corte austriaca, che aveva incentivato la produzione e la diffusione di trattati agrari e di ingegneria idraulica.</a:t>
            </a:r>
          </a:p>
          <a:p>
            <a:pPr marL="0" indent="0">
              <a:buNone/>
            </a:pPr>
            <a:endParaRPr lang="it-IT" sz="1800" i="1" dirty="0">
              <a:latin typeface="Arial" panose="020B0604020202020204" pitchFamily="34" charset="0"/>
              <a:cs typeface="Arial" panose="020B0604020202020204" pitchFamily="34" charset="0"/>
            </a:endParaRPr>
          </a:p>
          <a:p>
            <a:pPr marL="0" indent="0" algn="r">
              <a:buNone/>
            </a:pPr>
            <a:r>
              <a:rPr lang="it-IT" sz="1400" dirty="0">
                <a:latin typeface="Arial" panose="020B0604020202020204" pitchFamily="34" charset="0"/>
                <a:cs typeface="Arial" panose="020B0604020202020204" pitchFamily="34" charset="0"/>
              </a:rPr>
              <a:t>Lombardia Beni Culturali</a:t>
            </a:r>
          </a:p>
        </p:txBody>
      </p:sp>
    </p:spTree>
    <p:extLst>
      <p:ext uri="{BB962C8B-B14F-4D97-AF65-F5344CB8AC3E}">
        <p14:creationId xmlns:p14="http://schemas.microsoft.com/office/powerpoint/2010/main" val="3264816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8241BA53-B2F6-5768-A581-429A07B5252E}"/>
              </a:ext>
            </a:extLst>
          </p:cNvPr>
          <p:cNvSpPr txBox="1"/>
          <p:nvPr/>
        </p:nvSpPr>
        <p:spPr>
          <a:xfrm>
            <a:off x="5104435" y="5220181"/>
            <a:ext cx="5741043" cy="954107"/>
          </a:xfrm>
          <a:prstGeom prst="rect">
            <a:avLst/>
          </a:prstGeom>
          <a:noFill/>
        </p:spPr>
        <p:txBody>
          <a:bodyPr wrap="square" rtlCol="0">
            <a:spAutoFit/>
          </a:bodyPr>
          <a:lstStyle/>
          <a:p>
            <a:r>
              <a:rPr lang="it-IT" sz="1400" dirty="0">
                <a:latin typeface="Arial" panose="020B0604020202020204" pitchFamily="34" charset="0"/>
                <a:cs typeface="Arial" panose="020B0604020202020204" pitchFamily="34" charset="0"/>
              </a:rPr>
              <a:t>PROGETTO DEL CANONICA - 1815</a:t>
            </a:r>
            <a:br>
              <a:rPr lang="it-IT" sz="1400" dirty="0">
                <a:latin typeface="Arial" panose="020B0604020202020204" pitchFamily="34" charset="0"/>
                <a:cs typeface="Arial" panose="020B0604020202020204" pitchFamily="34" charset="0"/>
              </a:rPr>
            </a:br>
            <a:r>
              <a:rPr lang="it-IT" sz="1400" dirty="0">
                <a:latin typeface="Arial" panose="020B0604020202020204" pitchFamily="34" charset="0"/>
                <a:cs typeface="Arial" panose="020B0604020202020204" pitchFamily="34" charset="0"/>
              </a:rPr>
              <a:t>Luigi Canonica (1814 - 1815). </a:t>
            </a:r>
            <a:r>
              <a:rPr lang="it-IT" sz="1400" i="1" dirty="0">
                <a:latin typeface="Arial" panose="020B0604020202020204" pitchFamily="34" charset="0"/>
                <a:cs typeface="Arial" panose="020B0604020202020204" pitchFamily="34" charset="0"/>
              </a:rPr>
              <a:t>Il Parco unito alla cesarea Regia Imperial Villa presso Monza nello stato a cui dovrebbe essere ridotto (il progetto).</a:t>
            </a:r>
          </a:p>
        </p:txBody>
      </p:sp>
      <p:sp>
        <p:nvSpPr>
          <p:cNvPr id="3" name="Segnaposto contenuto 2">
            <a:extLst>
              <a:ext uri="{FF2B5EF4-FFF2-40B4-BE49-F238E27FC236}">
                <a16:creationId xmlns:a16="http://schemas.microsoft.com/office/drawing/2014/main" id="{41C03EEF-EA0E-C02B-B79E-1B07364F551C}"/>
              </a:ext>
            </a:extLst>
          </p:cNvPr>
          <p:cNvSpPr txBox="1">
            <a:spLocks/>
          </p:cNvSpPr>
          <p:nvPr/>
        </p:nvSpPr>
        <p:spPr>
          <a:xfrm>
            <a:off x="1191126" y="1985211"/>
            <a:ext cx="9654352" cy="419175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it-IT" sz="1600" dirty="0">
              <a:latin typeface="Arial" panose="020B0604020202020204" pitchFamily="34" charset="0"/>
              <a:cs typeface="Arial" panose="020B0604020202020204" pitchFamily="34" charset="0"/>
            </a:endParaRPr>
          </a:p>
          <a:p>
            <a:pPr marL="0" indent="0">
              <a:buNone/>
            </a:pPr>
            <a:br>
              <a:rPr lang="it-IT" sz="1600" dirty="0">
                <a:latin typeface="Arial" panose="020B0604020202020204" pitchFamily="34" charset="0"/>
                <a:cs typeface="Arial" panose="020B0604020202020204" pitchFamily="34" charset="0"/>
              </a:rPr>
            </a:br>
            <a:r>
              <a:rPr lang="it-IT" sz="1800" dirty="0">
                <a:latin typeface="Arial" panose="020B0604020202020204" pitchFamily="34" charset="0"/>
                <a:cs typeface="Arial" panose="020B0604020202020204" pitchFamily="34" charset="0"/>
              </a:rPr>
              <a:t>“La mappa mostra il progetto originario di Luigi Canonica; un progetto lungimirante e ancora attuale nell’intento di ricondurre a un disegno armonico il preesistente, conciliando naturale e costruito, attraverso un sapiente equilibrio giocato su parti boscate, prati delimitati da filari d’alberi d’alto fusto e da siepi, rotonde e visuali prospettiche (i cosiddetti cannocchiali); fra questi, quello, particolarmente pregevole, di viale Mirabello che dal Belvedere del Laghetto dei Sospiri apriva la visuale sulle montagne prealpine."</a:t>
            </a:r>
          </a:p>
        </p:txBody>
      </p:sp>
    </p:spTree>
    <p:extLst>
      <p:ext uri="{BB962C8B-B14F-4D97-AF65-F5344CB8AC3E}">
        <p14:creationId xmlns:p14="http://schemas.microsoft.com/office/powerpoint/2010/main" val="3688065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AE76B14-7FFD-CBE7-D2C1-5EA1C1A9C416}"/>
              </a:ext>
            </a:extLst>
          </p:cNvPr>
          <p:cNvSpPr>
            <a:spLocks noGrp="1"/>
          </p:cNvSpPr>
          <p:nvPr>
            <p:ph sz="half" idx="1"/>
          </p:nvPr>
        </p:nvSpPr>
        <p:spPr>
          <a:xfrm>
            <a:off x="838199" y="1825625"/>
            <a:ext cx="9942095" cy="4351338"/>
          </a:xfrm>
        </p:spPr>
        <p:txBody>
          <a:bodyPr>
            <a:normAutofit/>
          </a:bodyPr>
          <a:lstStyle/>
          <a:p>
            <a:pPr marL="0" indent="0">
              <a:buNone/>
            </a:pPr>
            <a:r>
              <a:rPr lang="it-IT" sz="1900" dirty="0">
                <a:effectLst/>
                <a:latin typeface="Arial" panose="020B0604020202020204" pitchFamily="34" charset="0"/>
                <a:cs typeface="Arial" panose="020B0604020202020204" pitchFamily="34" charset="0"/>
              </a:rPr>
              <a:t>La torretta</a:t>
            </a:r>
          </a:p>
          <a:p>
            <a:pPr marL="0" indent="0">
              <a:buNone/>
            </a:pPr>
            <a:r>
              <a:rPr lang="it-IT" sz="1900" dirty="0">
                <a:effectLst/>
                <a:latin typeface="Arial" panose="020B0604020202020204" pitchFamily="34" charset="0"/>
                <a:cs typeface="Arial" panose="020B0604020202020204" pitchFamily="34" charset="0"/>
              </a:rPr>
              <a:t>L’edificio, in stile medioevale, fu ideato dall’architetto Luigi Canonica con materiali di recupero. Presenta decorazioni assegnabili al gusto delle rovine e al revival gotico tipico ottocentesco; a pianta rettangolare e su due piani, è completato da una torre con un belvedere; presenta gli stemmi dei Visconti e un bassorilievo con scene di caccia.</a:t>
            </a:r>
          </a:p>
          <a:p>
            <a:endParaRPr lang="it-IT" dirty="0"/>
          </a:p>
        </p:txBody>
      </p:sp>
    </p:spTree>
    <p:extLst>
      <p:ext uri="{BB962C8B-B14F-4D97-AF65-F5344CB8AC3E}">
        <p14:creationId xmlns:p14="http://schemas.microsoft.com/office/powerpoint/2010/main" val="31645801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2D9D478-34E6-F5B7-0CED-FD39F76868F6}"/>
              </a:ext>
            </a:extLst>
          </p:cNvPr>
          <p:cNvSpPr>
            <a:spLocks noGrp="1"/>
          </p:cNvSpPr>
          <p:nvPr>
            <p:ph sz="half" idx="1"/>
          </p:nvPr>
        </p:nvSpPr>
        <p:spPr>
          <a:xfrm>
            <a:off x="1672389" y="1205345"/>
            <a:ext cx="9228221" cy="4971618"/>
          </a:xfrm>
        </p:spPr>
        <p:txBody>
          <a:bodyPr>
            <a:normAutofit/>
          </a:bodyPr>
          <a:lstStyle/>
          <a:p>
            <a:pPr marL="0" indent="0">
              <a:buNone/>
            </a:pPr>
            <a:r>
              <a:rPr lang="it-IT" sz="1900" dirty="0">
                <a:effectLst/>
                <a:latin typeface="Arial" panose="020B0604020202020204" pitchFamily="34" charset="0"/>
                <a:cs typeface="Arial" panose="020B0604020202020204" pitchFamily="34" charset="0"/>
              </a:rPr>
              <a:t>Villa Mirabello</a:t>
            </a:r>
          </a:p>
          <a:p>
            <a:pPr marL="0" indent="0">
              <a:buNone/>
            </a:pPr>
            <a:r>
              <a:rPr lang="it-IT" sz="1900" dirty="0">
                <a:effectLst/>
                <a:latin typeface="Arial" panose="020B0604020202020204" pitchFamily="34" charset="0"/>
                <a:cs typeface="Arial" panose="020B0604020202020204" pitchFamily="34" charset="0"/>
              </a:rPr>
              <a:t>Costruita nella seconda metà del XVII secolo dalla famiglia Durini, che possedeva il feudo di Monza fin dal 1648, sorge sulle rovine di un antico castello di proprietà della nobile famiglia spagnola de Leyva, da cui nacque Marianna, divenuta Suor Virginia e nota come la Monaca di Monza. </a:t>
            </a:r>
          </a:p>
          <a:p>
            <a:pPr marL="0" indent="0">
              <a:buNone/>
            </a:pPr>
            <a:r>
              <a:rPr lang="it-IT" sz="1900" dirty="0">
                <a:effectLst/>
                <a:latin typeface="Arial" panose="020B0604020202020204" pitchFamily="34" charset="0"/>
                <a:cs typeface="Arial" panose="020B0604020202020204" pitchFamily="34" charset="0"/>
              </a:rPr>
              <a:t>Tra il 1776 e il 1786, quando fu abitata dal cardinale Angelo Maria Durini, la Villa, abbellita con affreschi e ristrutturata, divenne luogo di feste, ricevimenti e cenacolo di letterati e artisti.</a:t>
            </a:r>
          </a:p>
          <a:p>
            <a:endParaRPr lang="it-IT" dirty="0"/>
          </a:p>
        </p:txBody>
      </p:sp>
    </p:spTree>
    <p:extLst>
      <p:ext uri="{BB962C8B-B14F-4D97-AF65-F5344CB8AC3E}">
        <p14:creationId xmlns:p14="http://schemas.microsoft.com/office/powerpoint/2010/main" val="1334188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AED97F19-FA73-988D-C467-C84F49C1E1DF}"/>
              </a:ext>
            </a:extLst>
          </p:cNvPr>
          <p:cNvSpPr>
            <a:spLocks noGrp="1"/>
          </p:cNvSpPr>
          <p:nvPr>
            <p:ph sz="half" idx="2"/>
          </p:nvPr>
        </p:nvSpPr>
        <p:spPr>
          <a:xfrm>
            <a:off x="1167063" y="1503947"/>
            <a:ext cx="10387627" cy="4673015"/>
          </a:xfrm>
        </p:spPr>
        <p:txBody>
          <a:bodyPr>
            <a:noAutofit/>
          </a:bodyPr>
          <a:lstStyle/>
          <a:p>
            <a:pPr marL="0" indent="0">
              <a:lnSpc>
                <a:spcPct val="120000"/>
              </a:lnSpc>
              <a:buNone/>
            </a:pPr>
            <a:r>
              <a:rPr lang="it-IT" sz="1800" i="1" dirty="0">
                <a:solidFill>
                  <a:srgbClr val="000000"/>
                </a:solidFill>
                <a:effectLst/>
                <a:latin typeface="Arial" panose="020B0604020202020204" pitchFamily="34" charset="0"/>
                <a:cs typeface="Arial" panose="020B0604020202020204" pitchFamily="34" charset="0"/>
              </a:rPr>
              <a:t>In due lettere del 1777 (Pecci a </a:t>
            </a:r>
            <a:r>
              <a:rPr lang="it-IT" sz="1800" i="1" dirty="0" err="1">
                <a:solidFill>
                  <a:srgbClr val="000000"/>
                </a:solidFill>
                <a:effectLst/>
                <a:latin typeface="Arial" panose="020B0604020202020204" pitchFamily="34" charset="0"/>
                <a:cs typeface="Arial" panose="020B0604020202020204" pitchFamily="34" charset="0"/>
              </a:rPr>
              <a:t>Kaunitz</a:t>
            </a:r>
            <a:r>
              <a:rPr lang="it-IT" sz="1800" i="1" dirty="0">
                <a:solidFill>
                  <a:srgbClr val="000000"/>
                </a:solidFill>
                <a:effectLst/>
                <a:latin typeface="Arial" panose="020B0604020202020204" pitchFamily="34" charset="0"/>
                <a:cs typeface="Arial" panose="020B0604020202020204" pitchFamily="34" charset="0"/>
              </a:rPr>
              <a:t> e </a:t>
            </a:r>
            <a:r>
              <a:rPr lang="it-IT" sz="1800" i="1" dirty="0" err="1">
                <a:solidFill>
                  <a:srgbClr val="000000"/>
                </a:solidFill>
                <a:effectLst/>
                <a:latin typeface="Arial" panose="020B0604020202020204" pitchFamily="34" charset="0"/>
                <a:cs typeface="Arial" panose="020B0604020202020204" pitchFamily="34" charset="0"/>
              </a:rPr>
              <a:t>Firmian</a:t>
            </a:r>
            <a:r>
              <a:rPr lang="it-IT" sz="1800" i="1" dirty="0">
                <a:solidFill>
                  <a:srgbClr val="000000"/>
                </a:solidFill>
                <a:effectLst/>
                <a:latin typeface="Arial" panose="020B0604020202020204" pitchFamily="34" charset="0"/>
                <a:cs typeface="Arial" panose="020B0604020202020204" pitchFamily="34" charset="0"/>
              </a:rPr>
              <a:t> a </a:t>
            </a:r>
            <a:r>
              <a:rPr lang="it-IT" sz="1800" i="1" dirty="0" err="1">
                <a:solidFill>
                  <a:srgbClr val="000000"/>
                </a:solidFill>
                <a:effectLst/>
                <a:latin typeface="Arial" panose="020B0604020202020204" pitchFamily="34" charset="0"/>
                <a:cs typeface="Arial" panose="020B0604020202020204" pitchFamily="34" charset="0"/>
              </a:rPr>
              <a:t>Kaunitz</a:t>
            </a:r>
            <a:r>
              <a:rPr lang="it-IT" sz="1800" i="1" dirty="0">
                <a:solidFill>
                  <a:srgbClr val="000000"/>
                </a:solidFill>
                <a:effectLst/>
                <a:latin typeface="Arial" panose="020B0604020202020204" pitchFamily="34" charset="0"/>
                <a:cs typeface="Arial" panose="020B0604020202020204" pitchFamily="34" charset="0"/>
              </a:rPr>
              <a:t>, 28 gennaio) si annuncia la decisione di erigere la residenza a Monza, e il 17 aprile un dispaccio ne autorizza la costruzione a spese dell'erario. </a:t>
            </a:r>
          </a:p>
          <a:p>
            <a:pPr marL="0" indent="0">
              <a:lnSpc>
                <a:spcPct val="120000"/>
              </a:lnSpc>
              <a:buNone/>
            </a:pPr>
            <a:r>
              <a:rPr lang="it-IT" sz="1800" i="1" dirty="0">
                <a:solidFill>
                  <a:srgbClr val="000000"/>
                </a:solidFill>
                <a:effectLst/>
                <a:latin typeface="Arial" panose="020B0604020202020204" pitchFamily="34" charset="0"/>
                <a:cs typeface="Arial" panose="020B0604020202020204" pitchFamily="34" charset="0"/>
              </a:rPr>
              <a:t>L'arciduca Ferdinando ha convinto la madre del buon investimento e l'ha evidentemente spinta a dotare la «piccola capitale» di una residenza che stia al Palazzo Ducale come Schönbrunn sta all'Hofburg. </a:t>
            </a:r>
          </a:p>
          <a:p>
            <a:pPr marL="0" indent="0">
              <a:lnSpc>
                <a:spcPct val="120000"/>
              </a:lnSpc>
              <a:buNone/>
            </a:pPr>
            <a:r>
              <a:rPr lang="it-IT" sz="1800" i="1" dirty="0">
                <a:solidFill>
                  <a:srgbClr val="000000"/>
                </a:solidFill>
                <a:effectLst/>
                <a:latin typeface="Arial" panose="020B0604020202020204" pitchFamily="34" charset="0"/>
                <a:cs typeface="Arial" panose="020B0604020202020204" pitchFamily="34" charset="0"/>
              </a:rPr>
              <a:t>Il 16 dicembre 1777 si comunica da Monza che è stato tracciato il perimetro dell'edificio per avviare gli scavi delle fondamenta</a:t>
            </a:r>
          </a:p>
          <a:p>
            <a:pPr marL="0" indent="0">
              <a:lnSpc>
                <a:spcPct val="120000"/>
              </a:lnSpc>
              <a:buNone/>
            </a:pPr>
            <a:endParaRPr lang="it-IT" sz="1800" i="1" dirty="0">
              <a:solidFill>
                <a:srgbClr val="000000"/>
              </a:solidFill>
              <a:effectLst/>
              <a:latin typeface="Arial" panose="020B0604020202020204" pitchFamily="34" charset="0"/>
              <a:cs typeface="Arial" panose="020B0604020202020204" pitchFamily="34" charset="0"/>
            </a:endParaRPr>
          </a:p>
          <a:p>
            <a:pPr marL="0" indent="0" algn="r">
              <a:lnSpc>
                <a:spcPct val="120000"/>
              </a:lnSpc>
              <a:buNone/>
            </a:pPr>
            <a:r>
              <a:rPr lang="it-IT" sz="1200" dirty="0" err="1"/>
              <a:t>R</a:t>
            </a:r>
            <a:r>
              <a:rPr lang="it-IT" sz="1200" dirty="0"/>
              <a:t>. Cassanelli, _</a:t>
            </a:r>
            <a:r>
              <a:rPr lang="it-IT" sz="1200" dirty="0" err="1"/>
              <a:t>Nelletà</a:t>
            </a:r>
            <a:r>
              <a:rPr lang="it-IT" sz="1200" dirty="0"/>
              <a:t> di Umberto e Margherita: il parco e la Villa reale di Monza nella fotografia </a:t>
            </a:r>
            <a:r>
              <a:rPr lang="it-IT" sz="1200" dirty="0" err="1"/>
              <a:t>dellOttocento</a:t>
            </a:r>
            <a:r>
              <a:rPr lang="it-IT" sz="1200" dirty="0"/>
              <a:t>_, Monza, 1999</a:t>
            </a:r>
            <a:endParaRPr lang="it-IT" sz="1800" i="1"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90995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08AE7F4-9C33-0823-9487-BE3187449001}"/>
              </a:ext>
            </a:extLst>
          </p:cNvPr>
          <p:cNvSpPr>
            <a:spLocks noGrp="1"/>
          </p:cNvSpPr>
          <p:nvPr>
            <p:ph sz="half" idx="1"/>
          </p:nvPr>
        </p:nvSpPr>
        <p:spPr>
          <a:xfrm>
            <a:off x="1564105" y="1524000"/>
            <a:ext cx="9793706" cy="4652963"/>
          </a:xfrm>
        </p:spPr>
        <p:txBody>
          <a:bodyPr>
            <a:normAutofit/>
          </a:bodyPr>
          <a:lstStyle/>
          <a:p>
            <a:pPr marL="0" indent="0">
              <a:buNone/>
            </a:pPr>
            <a:r>
              <a:rPr lang="it-IT" sz="2100" dirty="0">
                <a:effectLst/>
                <a:latin typeface="Arial" panose="020B0604020202020204" pitchFamily="34" charset="0"/>
                <a:cs typeface="Arial" panose="020B0604020202020204" pitchFamily="34" charset="0"/>
              </a:rPr>
              <a:t>Villa </a:t>
            </a:r>
            <a:r>
              <a:rPr lang="it-IT" sz="2100" dirty="0" err="1">
                <a:effectLst/>
                <a:latin typeface="Arial" panose="020B0604020202020204" pitchFamily="34" charset="0"/>
                <a:cs typeface="Arial" panose="020B0604020202020204" pitchFamily="34" charset="0"/>
              </a:rPr>
              <a:t>Mirabellino</a:t>
            </a:r>
            <a:endParaRPr lang="it-IT" sz="2100" dirty="0">
              <a:effectLst/>
              <a:latin typeface="Arial" panose="020B0604020202020204" pitchFamily="34" charset="0"/>
              <a:cs typeface="Arial" panose="020B0604020202020204" pitchFamily="34" charset="0"/>
            </a:endParaRPr>
          </a:p>
          <a:p>
            <a:pPr marL="0" indent="0">
              <a:buNone/>
            </a:pPr>
            <a:r>
              <a:rPr lang="it-IT" sz="2100" dirty="0">
                <a:effectLst/>
                <a:latin typeface="Arial" panose="020B0604020202020204" pitchFamily="34" charset="0"/>
                <a:cs typeface="Arial" panose="020B0604020202020204" pitchFamily="34" charset="0"/>
              </a:rPr>
              <a:t>Nel 1776 il cardinale Angelo Maria Durini arricchì la proprietà del Mirabello con un’elegante dépendance destinata ai salotti letterari, alle conversazioni poetiche e alla musica, posta sull’altura di fronte alla residenza. </a:t>
            </a:r>
          </a:p>
          <a:p>
            <a:pPr marL="0" indent="0">
              <a:buNone/>
            </a:pPr>
            <a:r>
              <a:rPr lang="it-IT" sz="2100" dirty="0">
                <a:effectLst/>
                <a:latin typeface="Arial" panose="020B0604020202020204" pitchFamily="34" charset="0"/>
                <a:cs typeface="Arial" panose="020B0604020202020204" pitchFamily="34" charset="0"/>
              </a:rPr>
              <a:t>L’architetto Giulio </a:t>
            </a:r>
            <a:r>
              <a:rPr lang="it-IT" sz="2100" dirty="0" err="1">
                <a:effectLst/>
                <a:latin typeface="Arial" panose="020B0604020202020204" pitchFamily="34" charset="0"/>
                <a:cs typeface="Arial" panose="020B0604020202020204" pitchFamily="34" charset="0"/>
              </a:rPr>
              <a:t>Galliori</a:t>
            </a:r>
            <a:r>
              <a:rPr lang="it-IT" sz="2100" dirty="0">
                <a:effectLst/>
                <a:latin typeface="Arial" panose="020B0604020202020204" pitchFamily="34" charset="0"/>
                <a:cs typeface="Arial" panose="020B0604020202020204" pitchFamily="34" charset="0"/>
              </a:rPr>
              <a:t> elaborò il progetto di una villa sui modelli del gusto settecentesco lombardo, con pianta a “U” aperta intorno al cortile centrale e un’importante facciata posteriore.</a:t>
            </a:r>
          </a:p>
          <a:p>
            <a:endParaRPr lang="it-IT" dirty="0"/>
          </a:p>
        </p:txBody>
      </p:sp>
    </p:spTree>
    <p:extLst>
      <p:ext uri="{BB962C8B-B14F-4D97-AF65-F5344CB8AC3E}">
        <p14:creationId xmlns:p14="http://schemas.microsoft.com/office/powerpoint/2010/main" val="32503086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F5AB2C1-40FC-F732-2732-778D9DA2EC30}"/>
              </a:ext>
            </a:extLst>
          </p:cNvPr>
          <p:cNvSpPr>
            <a:spLocks noGrp="1"/>
          </p:cNvSpPr>
          <p:nvPr>
            <p:ph sz="half" idx="1"/>
          </p:nvPr>
        </p:nvSpPr>
        <p:spPr>
          <a:xfrm>
            <a:off x="1780674" y="1825625"/>
            <a:ext cx="9023684" cy="4351338"/>
          </a:xfrm>
        </p:spPr>
        <p:txBody>
          <a:bodyPr>
            <a:normAutofit/>
          </a:bodyPr>
          <a:lstStyle/>
          <a:p>
            <a:pPr marL="0" indent="0">
              <a:lnSpc>
                <a:spcPct val="100000"/>
              </a:lnSpc>
              <a:buNone/>
            </a:pPr>
            <a:r>
              <a:rPr lang="it-IT" sz="1800" dirty="0">
                <a:latin typeface="Arial" panose="020B0604020202020204" pitchFamily="34" charset="0"/>
                <a:cs typeface="Arial" panose="020B0604020202020204" pitchFamily="34" charset="0"/>
              </a:rPr>
              <a:t>Cascina Bastia</a:t>
            </a:r>
          </a:p>
          <a:p>
            <a:pPr marL="0" indent="0">
              <a:lnSpc>
                <a:spcPct val="100000"/>
              </a:lnSpc>
              <a:buNone/>
            </a:pPr>
            <a:r>
              <a:rPr lang="it-IT" sz="1800" dirty="0">
                <a:latin typeface="Arial" panose="020B0604020202020204" pitchFamily="34" charset="0"/>
                <a:cs typeface="Arial" panose="020B0604020202020204" pitchFamily="34" charset="0"/>
              </a:rPr>
              <a:t>L’intero complesso deriva dalla ristrutturazione di un più antico edificio a opera dell’architetto Canonica avvenuta tra il 1805 e il 1825. Destinata, in origine, a scuderia.</a:t>
            </a:r>
          </a:p>
        </p:txBody>
      </p:sp>
    </p:spTree>
    <p:extLst>
      <p:ext uri="{BB962C8B-B14F-4D97-AF65-F5344CB8AC3E}">
        <p14:creationId xmlns:p14="http://schemas.microsoft.com/office/powerpoint/2010/main" val="33890251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5DD9866-DE71-1E75-4271-2841E27816CA}"/>
              </a:ext>
            </a:extLst>
          </p:cNvPr>
          <p:cNvSpPr>
            <a:spLocks noGrp="1"/>
          </p:cNvSpPr>
          <p:nvPr>
            <p:ph sz="half" idx="1"/>
          </p:nvPr>
        </p:nvSpPr>
        <p:spPr>
          <a:xfrm>
            <a:off x="1696452" y="1828800"/>
            <a:ext cx="9336505" cy="4348163"/>
          </a:xfrm>
        </p:spPr>
        <p:txBody>
          <a:bodyPr>
            <a:normAutofit/>
          </a:bodyPr>
          <a:lstStyle/>
          <a:p>
            <a:pPr marL="0" indent="0">
              <a:buNone/>
            </a:pPr>
            <a:r>
              <a:rPr lang="it-IT" sz="1800" dirty="0">
                <a:latin typeface="Arial" panose="020B0604020202020204" pitchFamily="34" charset="0"/>
                <a:cs typeface="Arial" panose="020B0604020202020204" pitchFamily="34" charset="0"/>
              </a:rPr>
              <a:t>Cascina Casalta</a:t>
            </a:r>
          </a:p>
          <a:p>
            <a:pPr marL="0" indent="0">
              <a:buNone/>
            </a:pPr>
            <a:r>
              <a:rPr lang="it-IT" sz="1800" dirty="0">
                <a:latin typeface="Arial" panose="020B0604020202020204" pitchFamily="34" charset="0"/>
                <a:cs typeface="Arial" panose="020B0604020202020204" pitchFamily="34" charset="0"/>
              </a:rPr>
              <a:t>La cascina si sviluppa attorno a una corte rustica su cui si affacciano stalle e fienili. Progettata tra il 1805 e il 1825 dal Canonica e completata dal </a:t>
            </a:r>
            <a:r>
              <a:rPr lang="it-IT" sz="1800" dirty="0" err="1">
                <a:latin typeface="Arial" panose="020B0604020202020204" pitchFamily="34" charset="0"/>
                <a:cs typeface="Arial" panose="020B0604020202020204" pitchFamily="34" charset="0"/>
              </a:rPr>
              <a:t>Tazzini</a:t>
            </a:r>
            <a:r>
              <a:rPr lang="it-IT" sz="1800" dirty="0">
                <a:latin typeface="Arial" panose="020B0604020202020204" pitchFamily="34" charset="0"/>
                <a:cs typeface="Arial" panose="020B0604020202020204" pitchFamily="34" charset="0"/>
              </a:rPr>
              <a:t>, conserva il tradizionale ingresso ad arco. Il corpo più antico, che ospitava i “massari” del Parco, è caratterizzato da loggiato su due piani sostenuto da colonnine neoclassiche. </a:t>
            </a:r>
          </a:p>
          <a:p>
            <a:pPr marL="0" indent="0">
              <a:buNone/>
            </a:pPr>
            <a:r>
              <a:rPr lang="it-IT" sz="1800" dirty="0">
                <a:latin typeface="Arial" panose="020B0604020202020204" pitchFamily="34" charset="0"/>
                <a:cs typeface="Arial" panose="020B0604020202020204" pitchFamily="34" charset="0"/>
              </a:rPr>
              <a:t>Luigi Tarantola, architetto di corte in epoca sabauda, curò il suo ampliamento nel 1894.</a:t>
            </a:r>
          </a:p>
          <a:p>
            <a:endParaRPr lang="it-IT" dirty="0"/>
          </a:p>
        </p:txBody>
      </p:sp>
    </p:spTree>
    <p:extLst>
      <p:ext uri="{BB962C8B-B14F-4D97-AF65-F5344CB8AC3E}">
        <p14:creationId xmlns:p14="http://schemas.microsoft.com/office/powerpoint/2010/main" val="3380704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F99DEB3-39D1-D5F8-3743-BFED301A4819}"/>
              </a:ext>
            </a:extLst>
          </p:cNvPr>
          <p:cNvSpPr>
            <a:spLocks noGrp="1"/>
          </p:cNvSpPr>
          <p:nvPr>
            <p:ph sz="half" idx="1"/>
          </p:nvPr>
        </p:nvSpPr>
        <p:spPr>
          <a:xfrm>
            <a:off x="1660358" y="1825625"/>
            <a:ext cx="9192126" cy="4351338"/>
          </a:xfrm>
        </p:spPr>
        <p:txBody>
          <a:bodyPr>
            <a:normAutofit/>
          </a:bodyPr>
          <a:lstStyle/>
          <a:p>
            <a:pPr marL="0" indent="0">
              <a:lnSpc>
                <a:spcPct val="100000"/>
              </a:lnSpc>
              <a:buNone/>
            </a:pPr>
            <a:r>
              <a:rPr lang="it-IT" sz="1800" dirty="0">
                <a:latin typeface="Arial" panose="020B0604020202020204" pitchFamily="34" charset="0"/>
                <a:cs typeface="Arial" panose="020B0604020202020204" pitchFamily="34" charset="0"/>
              </a:rPr>
              <a:t>Cascina Fontana</a:t>
            </a:r>
          </a:p>
          <a:p>
            <a:pPr marL="0" indent="0">
              <a:lnSpc>
                <a:spcPct val="100000"/>
              </a:lnSpc>
              <a:buNone/>
            </a:pPr>
            <a:r>
              <a:rPr lang="it-IT" sz="1800" dirty="0">
                <a:latin typeface="Arial" panose="020B0604020202020204" pitchFamily="34" charset="0"/>
                <a:cs typeface="Arial" panose="020B0604020202020204" pitchFamily="34" charset="0"/>
              </a:rPr>
              <a:t>L’edificio, segnalato nel Catasto Teresiano del 1722 come cascina </a:t>
            </a:r>
            <a:r>
              <a:rPr lang="it-IT" sz="1800" dirty="0" err="1">
                <a:latin typeface="Arial" panose="020B0604020202020204" pitchFamily="34" charset="0"/>
                <a:cs typeface="Arial" panose="020B0604020202020204" pitchFamily="34" charset="0"/>
              </a:rPr>
              <a:t>Lomagni</a:t>
            </a:r>
            <a:r>
              <a:rPr lang="it-IT" sz="1800" dirty="0">
                <a:latin typeface="Arial" panose="020B0604020202020204" pitchFamily="34" charset="0"/>
                <a:cs typeface="Arial" panose="020B0604020202020204" pitchFamily="34" charset="0"/>
              </a:rPr>
              <a:t>, venne demolito per essere riedificato in forme neogotiche nel 1825 su disegno del Canonica a pianta quadrata, con finti loggiati su pilastri ottagonali, </a:t>
            </a:r>
            <a:endParaRPr lang="it-IT" dirty="0"/>
          </a:p>
        </p:txBody>
      </p:sp>
    </p:spTree>
    <p:extLst>
      <p:ext uri="{BB962C8B-B14F-4D97-AF65-F5344CB8AC3E}">
        <p14:creationId xmlns:p14="http://schemas.microsoft.com/office/powerpoint/2010/main" val="42446409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E15BA2B-222A-7060-CAF2-2AFFA0A9A91F}"/>
              </a:ext>
            </a:extLst>
          </p:cNvPr>
          <p:cNvSpPr>
            <a:spLocks noGrp="1"/>
          </p:cNvSpPr>
          <p:nvPr>
            <p:ph idx="1"/>
          </p:nvPr>
        </p:nvSpPr>
        <p:spPr>
          <a:xfrm>
            <a:off x="886690" y="1607127"/>
            <a:ext cx="10467109" cy="4569836"/>
          </a:xfrm>
        </p:spPr>
        <p:txBody>
          <a:bodyPr>
            <a:normAutofit/>
          </a:bodyPr>
          <a:lstStyle/>
          <a:p>
            <a:pPr marL="0" indent="0">
              <a:buNone/>
            </a:pPr>
            <a:r>
              <a:rPr lang="it-IT" sz="1900" dirty="0">
                <a:latin typeface="Arial" panose="020B0604020202020204" pitchFamily="34" charset="0"/>
                <a:cs typeface="Arial" panose="020B0604020202020204" pitchFamily="34" charset="0"/>
              </a:rPr>
              <a:t>Dopo la caduta di Napoleone prese possesso della Villa Reale il viceré del Lombardo-Veneto Giuseppe Ranieri. Fu grazie a Ranieri che nel 1819 fu aperta nel parco una scuola per formare dei giardinieri professionisti atti a curare i giardini delle residenze imperiali. </a:t>
            </a:r>
          </a:p>
          <a:p>
            <a:pPr marL="0" indent="0">
              <a:buNone/>
            </a:pPr>
            <a:r>
              <a:rPr lang="it-IT" sz="1900" dirty="0">
                <a:latin typeface="Arial" panose="020B0604020202020204" pitchFamily="34" charset="0"/>
                <a:cs typeface="Arial" panose="020B0604020202020204" pitchFamily="34" charset="0"/>
              </a:rPr>
              <a:t>L'arciduca commissionò all'architetto Giacomo </a:t>
            </a:r>
            <a:r>
              <a:rPr lang="it-IT" sz="1900" dirty="0" err="1">
                <a:latin typeface="Arial" panose="020B0604020202020204" pitchFamily="34" charset="0"/>
                <a:cs typeface="Arial" panose="020B0604020202020204" pitchFamily="34" charset="0"/>
              </a:rPr>
              <a:t>Tazzini</a:t>
            </a:r>
            <a:r>
              <a:rPr lang="it-IT" sz="1900" dirty="0">
                <a:latin typeface="Arial" panose="020B0604020202020204" pitchFamily="34" charset="0"/>
                <a:cs typeface="Arial" panose="020B0604020202020204" pitchFamily="34" charset="0"/>
              </a:rPr>
              <a:t> un riammodernamento della villa. Operò in particolare sugli appartamenti riservati ai figli e alle figlie dell'arciduca, oltre che sui pavimenti, che furono arricchiti di decori preziosi, e sui bagni. Ranieri lasciò Monza nel 1848 e per un brevissimo lasso di tempo vi si stabilì il maresciallo Radetzky.</a:t>
            </a:r>
          </a:p>
          <a:p>
            <a:pPr marL="0" indent="0">
              <a:buNone/>
            </a:pPr>
            <a:r>
              <a:rPr lang="it-IT" sz="1900" dirty="0">
                <a:latin typeface="Arial" panose="020B0604020202020204" pitchFamily="34" charset="0"/>
                <a:cs typeface="Arial" panose="020B0604020202020204" pitchFamily="34" charset="0"/>
              </a:rPr>
              <a:t>Nel 1857 giunse il nuovo governatore, l'arciduca Massimiliano d’ Asburgo che la occupò in modo sporadico per soli due anni, chiudendo così definitivamente il periodo austriaco della Villa Reale</a:t>
            </a:r>
          </a:p>
          <a:p>
            <a:endParaRPr lang="it-IT" dirty="0"/>
          </a:p>
          <a:p>
            <a:endParaRPr lang="it-IT" dirty="0"/>
          </a:p>
          <a:p>
            <a:endParaRPr lang="it-IT" dirty="0"/>
          </a:p>
        </p:txBody>
      </p:sp>
    </p:spTree>
    <p:extLst>
      <p:ext uri="{BB962C8B-B14F-4D97-AF65-F5344CB8AC3E}">
        <p14:creationId xmlns:p14="http://schemas.microsoft.com/office/powerpoint/2010/main" val="2159618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5BDDFD4-3030-7A48-BADB-6CF98C1681A5}"/>
              </a:ext>
            </a:extLst>
          </p:cNvPr>
          <p:cNvSpPr>
            <a:spLocks noGrp="1"/>
          </p:cNvSpPr>
          <p:nvPr>
            <p:ph sz="half" idx="1"/>
          </p:nvPr>
        </p:nvSpPr>
        <p:spPr>
          <a:xfrm>
            <a:off x="1997242" y="1888958"/>
            <a:ext cx="8325853" cy="4288006"/>
          </a:xfrm>
        </p:spPr>
        <p:txBody>
          <a:bodyPr>
            <a:normAutofit/>
          </a:bodyPr>
          <a:lstStyle/>
          <a:p>
            <a:pPr marL="0" indent="0">
              <a:buNone/>
            </a:pPr>
            <a:endParaRPr lang="it-IT" sz="2000" dirty="0">
              <a:latin typeface="+mj-lt"/>
            </a:endParaRPr>
          </a:p>
          <a:p>
            <a:pPr marL="0" indent="0">
              <a:lnSpc>
                <a:spcPct val="100000"/>
              </a:lnSpc>
              <a:buNone/>
            </a:pPr>
            <a:r>
              <a:rPr lang="it-IT" sz="1800" dirty="0">
                <a:latin typeface="Arial" panose="020B0604020202020204" pitchFamily="34" charset="0"/>
                <a:cs typeface="Arial" panose="020B0604020202020204" pitchFamily="34" charset="0"/>
              </a:rPr>
              <a:t>La </a:t>
            </a:r>
            <a:r>
              <a:rPr lang="it-IT" sz="1800" i="1" dirty="0">
                <a:latin typeface="Arial" panose="020B0604020202020204" pitchFamily="34" charset="0"/>
                <a:cs typeface="Arial" panose="020B0604020202020204" pitchFamily="34" charset="0"/>
              </a:rPr>
              <a:t>salubrità dell'aria e all'amenità del paese</a:t>
            </a:r>
            <a:r>
              <a:rPr lang="it-IT" sz="1800" dirty="0">
                <a:latin typeface="Arial" panose="020B0604020202020204" pitchFamily="34" charset="0"/>
                <a:cs typeface="Arial" panose="020B0604020202020204" pitchFamily="34" charset="0"/>
              </a:rPr>
              <a:t>, peculiarità del territorio, caratterizzato da terrazzamenti alluvionali antichi, la vicinanza di numerose ville di delizia nobiliari e la ricca vegetazione di pregio sono stati gli elementi che hanno portato alla scelta di Monza come sede della villeggiatura regale, insieme alla posizione, strategicamente e simbolicamente importante, lungo la direttrice Vienna - Milano.</a:t>
            </a:r>
          </a:p>
          <a:p>
            <a:pPr marL="0" indent="0">
              <a:buNone/>
            </a:pPr>
            <a:endParaRPr lang="it-IT" sz="2000" dirty="0">
              <a:latin typeface="+mj-lt"/>
            </a:endParaRPr>
          </a:p>
          <a:p>
            <a:endParaRPr lang="it-IT" dirty="0"/>
          </a:p>
        </p:txBody>
      </p:sp>
    </p:spTree>
    <p:extLst>
      <p:ext uri="{BB962C8B-B14F-4D97-AF65-F5344CB8AC3E}">
        <p14:creationId xmlns:p14="http://schemas.microsoft.com/office/powerpoint/2010/main" val="367995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EF5E2533-C3B6-EEDB-7AD0-8A6442516995}"/>
              </a:ext>
            </a:extLst>
          </p:cNvPr>
          <p:cNvSpPr txBox="1"/>
          <p:nvPr/>
        </p:nvSpPr>
        <p:spPr>
          <a:xfrm>
            <a:off x="1503947" y="2393888"/>
            <a:ext cx="9444789" cy="2308324"/>
          </a:xfrm>
          <a:prstGeom prst="rect">
            <a:avLst/>
          </a:prstGeom>
          <a:noFill/>
        </p:spPr>
        <p:txBody>
          <a:bodyPr wrap="square" rtlCol="0">
            <a:spAutoFit/>
          </a:bodyPr>
          <a:lstStyle/>
          <a:p>
            <a:r>
              <a:rPr lang="it-IT" sz="1800" dirty="0">
                <a:latin typeface="Arial" panose="020B0604020202020204" pitchFamily="34" charset="0"/>
                <a:cs typeface="Arial" panose="020B0604020202020204" pitchFamily="34" charset="0"/>
              </a:rPr>
              <a:t>L’incarico della costruzione, conferito nel 1777 all’architetto imperiale Giuseppe Piermarini, fu portato a termine in soli tre anni.</a:t>
            </a:r>
          </a:p>
          <a:p>
            <a:r>
              <a:rPr lang="it-IT" sz="1800" dirty="0">
                <a:latin typeface="Arial" panose="020B0604020202020204" pitchFamily="34" charset="0"/>
                <a:cs typeface="Arial" panose="020B0604020202020204" pitchFamily="34" charset="0"/>
              </a:rPr>
              <a:t>Successivamente il giovane arciduca Ferdinando fece apportare aggiunte al complesso, sempre per opera del Piermarini.</a:t>
            </a:r>
          </a:p>
          <a:p>
            <a:r>
              <a:rPr lang="it-IT" sz="1800" dirty="0">
                <a:latin typeface="Arial" panose="020B0604020202020204" pitchFamily="34" charset="0"/>
                <a:cs typeface="Arial" panose="020B0604020202020204" pitchFamily="34" charset="0"/>
              </a:rPr>
              <a:t> </a:t>
            </a:r>
            <a:endParaRPr lang="it-IT" dirty="0">
              <a:latin typeface="Arial" panose="020B0604020202020204" pitchFamily="34" charset="0"/>
              <a:cs typeface="Arial" panose="020B0604020202020204" pitchFamily="34" charset="0"/>
            </a:endParaRPr>
          </a:p>
          <a:p>
            <a:endParaRPr lang="it-IT" sz="1800" dirty="0">
              <a:latin typeface="Arial" panose="020B0604020202020204" pitchFamily="34" charset="0"/>
              <a:cs typeface="Arial" panose="020B0604020202020204" pitchFamily="34" charset="0"/>
            </a:endParaRPr>
          </a:p>
          <a:p>
            <a:pPr marL="0" indent="0">
              <a:buNone/>
            </a:pPr>
            <a:endParaRPr lang="it-IT" dirty="0"/>
          </a:p>
          <a:p>
            <a:endParaRPr lang="it-IT" dirty="0"/>
          </a:p>
        </p:txBody>
      </p:sp>
    </p:spTree>
    <p:extLst>
      <p:ext uri="{BB962C8B-B14F-4D97-AF65-F5344CB8AC3E}">
        <p14:creationId xmlns:p14="http://schemas.microsoft.com/office/powerpoint/2010/main" val="3267807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F80B4BE0-5FC3-0A94-0B2A-C80EE5CF7D4C}"/>
              </a:ext>
            </a:extLst>
          </p:cNvPr>
          <p:cNvSpPr txBox="1"/>
          <p:nvPr/>
        </p:nvSpPr>
        <p:spPr>
          <a:xfrm>
            <a:off x="1347538" y="1593280"/>
            <a:ext cx="9769642" cy="2031325"/>
          </a:xfrm>
          <a:prstGeom prst="rect">
            <a:avLst/>
          </a:prstGeom>
          <a:noFill/>
        </p:spPr>
        <p:txBody>
          <a:bodyPr wrap="square" rtlCol="0">
            <a:spAutoFit/>
          </a:bodyPr>
          <a:lstStyle/>
          <a:p>
            <a:pPr marL="0" indent="0">
              <a:buNone/>
            </a:pPr>
            <a:endParaRPr lang="it-IT" i="1" dirty="0">
              <a:solidFill>
                <a:srgbClr val="000000"/>
              </a:solidFill>
              <a:latin typeface="Arial" panose="020B0604020202020204" pitchFamily="34" charset="0"/>
              <a:cs typeface="Arial" panose="020B0604020202020204" pitchFamily="34" charset="0"/>
            </a:endParaRPr>
          </a:p>
          <a:p>
            <a:r>
              <a:rPr lang="it-IT" dirty="0">
                <a:latin typeface="Arial" panose="020B0604020202020204" pitchFamily="34" charset="0"/>
                <a:cs typeface="Arial" panose="020B0604020202020204" pitchFamily="34" charset="0"/>
              </a:rPr>
              <a:t>A differenza degli altri palazzi imperiali, è qui preferito l'orientamento est-ovest delle facciate, rispetto al classico orientamento nord-sud che garantiva un maggior irradiamento solare. È discusso se tale scelta fosse dovuta a garantire un clima più fresco nei locali della villa oppure la volontà di orientare la facciata sui giardini verso la capitale austriaca</a:t>
            </a:r>
          </a:p>
          <a:p>
            <a:pPr marL="0" indent="0">
              <a:buNone/>
            </a:pPr>
            <a:endParaRPr lang="it-IT" sz="1800" i="1" dirty="0">
              <a:latin typeface="Arial" panose="020B060402020202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3809802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testo 5">
            <a:extLst>
              <a:ext uri="{FF2B5EF4-FFF2-40B4-BE49-F238E27FC236}">
                <a16:creationId xmlns:a16="http://schemas.microsoft.com/office/drawing/2014/main" id="{8B57F6C8-186F-0F4E-9578-6B9FF435B8EE}"/>
              </a:ext>
            </a:extLst>
          </p:cNvPr>
          <p:cNvSpPr>
            <a:spLocks noGrp="1"/>
          </p:cNvSpPr>
          <p:nvPr>
            <p:ph type="body" sz="half" idx="2"/>
          </p:nvPr>
        </p:nvSpPr>
        <p:spPr>
          <a:xfrm>
            <a:off x="1840832" y="1118937"/>
            <a:ext cx="7628021" cy="4142514"/>
          </a:xfrm>
        </p:spPr>
        <p:txBody>
          <a:bodyPr>
            <a:normAutofit fontScale="92500" lnSpcReduction="10000"/>
          </a:bodyPr>
          <a:lstStyle/>
          <a:p>
            <a:pPr>
              <a:lnSpc>
                <a:spcPct val="110000"/>
              </a:lnSpc>
            </a:pPr>
            <a:endParaRPr lang="it-IT" sz="2000" dirty="0">
              <a:latin typeface="+mj-lt"/>
            </a:endParaRPr>
          </a:p>
          <a:p>
            <a:pPr>
              <a:lnSpc>
                <a:spcPct val="110000"/>
              </a:lnSpc>
            </a:pPr>
            <a:r>
              <a:rPr lang="it-IT" sz="1900" dirty="0">
                <a:latin typeface="Arial" panose="020B0604020202020204" pitchFamily="34" charset="0"/>
                <a:cs typeface="Arial" panose="020B0604020202020204" pitchFamily="34" charset="0"/>
              </a:rPr>
              <a:t>Tra i principali modelli da cui Piermarini prese ispirazione vi sono la Reggia di Caserta del suo maestro Vanvitelli e il Castello di </a:t>
            </a:r>
            <a:r>
              <a:rPr lang="it-IT" sz="1900" dirty="0" err="1">
                <a:latin typeface="Arial" panose="020B0604020202020204" pitchFamily="34" charset="0"/>
                <a:cs typeface="Arial" panose="020B0604020202020204" pitchFamily="34" charset="0"/>
              </a:rPr>
              <a:t>Schonbrunn</a:t>
            </a:r>
            <a:r>
              <a:rPr lang="it-IT" sz="1900" dirty="0">
                <a:latin typeface="Arial" panose="020B0604020202020204" pitchFamily="34" charset="0"/>
                <a:cs typeface="Arial" panose="020B0604020202020204" pitchFamily="34" charset="0"/>
              </a:rPr>
              <a:t>.</a:t>
            </a:r>
          </a:p>
          <a:p>
            <a:pPr>
              <a:lnSpc>
                <a:spcPct val="110000"/>
              </a:lnSpc>
            </a:pPr>
            <a:r>
              <a:rPr lang="it-IT" sz="1900" dirty="0">
                <a:solidFill>
                  <a:schemeClr val="tx1"/>
                </a:solidFill>
                <a:latin typeface="Arial" panose="020B0604020202020204" pitchFamily="34" charset="0"/>
                <a:cs typeface="Arial" panose="020B0604020202020204" pitchFamily="34" charset="0"/>
              </a:rPr>
              <a:t>Piermarini si mostra assai sensibile alla lezione casertana di Vanvitelli specialmente nella trattazione dei giardini, dei giochi d'acqua e nella disposizione dei viali e degli sfondi.</a:t>
            </a:r>
          </a:p>
          <a:p>
            <a:pPr>
              <a:lnSpc>
                <a:spcPct val="110000"/>
              </a:lnSpc>
            </a:pPr>
            <a:endParaRPr lang="it-IT" sz="1900" dirty="0">
              <a:latin typeface="Arial" panose="020B0604020202020204" pitchFamily="34" charset="0"/>
              <a:cs typeface="Arial" panose="020B0604020202020204" pitchFamily="34" charset="0"/>
            </a:endParaRPr>
          </a:p>
          <a:p>
            <a:pPr>
              <a:lnSpc>
                <a:spcPct val="110000"/>
              </a:lnSpc>
            </a:pPr>
            <a:r>
              <a:rPr lang="it-IT" sz="1900" dirty="0">
                <a:latin typeface="Arial" panose="020B0604020202020204" pitchFamily="34" charset="0"/>
                <a:cs typeface="Arial" panose="020B0604020202020204" pitchFamily="34" charset="0"/>
              </a:rPr>
              <a:t>Da </a:t>
            </a:r>
            <a:r>
              <a:rPr lang="it-IT" sz="1900" dirty="0" err="1">
                <a:latin typeface="Arial" panose="020B0604020202020204" pitchFamily="34" charset="0"/>
                <a:cs typeface="Arial" panose="020B0604020202020204" pitchFamily="34" charset="0"/>
              </a:rPr>
              <a:t>Schonbrunn</a:t>
            </a:r>
            <a:r>
              <a:rPr lang="it-IT" sz="1900" dirty="0">
                <a:latin typeface="Arial" panose="020B0604020202020204" pitchFamily="34" charset="0"/>
                <a:cs typeface="Arial" panose="020B0604020202020204" pitchFamily="34" charset="0"/>
              </a:rPr>
              <a:t> è ripresa in particolare la pianta che unisce il forte impatto scenografico che le ali laterali conferiscono alla facciata principale, alla comodità distributiva che prevedeva l'utilizzo del corpo centrale per le funzioni di rappresentanza, le ali laterali per gli appartamenti privati e gli avancorpi per le funzioni di servizio. </a:t>
            </a:r>
          </a:p>
          <a:p>
            <a:endParaRPr lang="it-IT" sz="2000" dirty="0">
              <a:solidFill>
                <a:schemeClr val="tx1"/>
              </a:solidFill>
              <a:latin typeface="+mj-lt"/>
            </a:endParaRPr>
          </a:p>
          <a:p>
            <a:endParaRPr lang="it-IT" sz="2000" dirty="0">
              <a:latin typeface="+mj-lt"/>
            </a:endParaRPr>
          </a:p>
          <a:p>
            <a:endParaRPr lang="it-IT" sz="1000" dirty="0"/>
          </a:p>
          <a:p>
            <a:endParaRPr lang="it-IT" sz="1000" dirty="0"/>
          </a:p>
          <a:p>
            <a:endParaRPr lang="it-IT" sz="1000" dirty="0"/>
          </a:p>
          <a:p>
            <a:endParaRPr lang="it-IT" sz="1000" dirty="0"/>
          </a:p>
        </p:txBody>
      </p:sp>
    </p:spTree>
    <p:extLst>
      <p:ext uri="{BB962C8B-B14F-4D97-AF65-F5344CB8AC3E}">
        <p14:creationId xmlns:p14="http://schemas.microsoft.com/office/powerpoint/2010/main" val="840764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CE58CD86-0010-2B10-91B0-52AC8367DB82}"/>
              </a:ext>
            </a:extLst>
          </p:cNvPr>
          <p:cNvSpPr>
            <a:spLocks noGrp="1"/>
          </p:cNvSpPr>
          <p:nvPr>
            <p:ph sz="half" idx="2"/>
          </p:nvPr>
        </p:nvSpPr>
        <p:spPr>
          <a:xfrm>
            <a:off x="1227222" y="1287380"/>
            <a:ext cx="10126578" cy="4889584"/>
          </a:xfrm>
        </p:spPr>
        <p:txBody>
          <a:bodyPr>
            <a:normAutofit/>
          </a:bodyPr>
          <a:lstStyle/>
          <a:p>
            <a:pPr marL="0" indent="0">
              <a:lnSpc>
                <a:spcPct val="100000"/>
              </a:lnSpc>
              <a:buNone/>
            </a:pPr>
            <a:r>
              <a:rPr lang="it-IT" sz="1800" dirty="0">
                <a:effectLst/>
                <a:latin typeface="Arial" panose="020B0604020202020204" pitchFamily="34" charset="0"/>
                <a:cs typeface="Arial" panose="020B0604020202020204" pitchFamily="34" charset="0"/>
              </a:rPr>
              <a:t>L’edificio venne progettato dall’architetto Giuseppe Piermarini, in stile neoclassico, con pianta a “U” e corpo centrale di rappresentanza, al quale si aggiunsero due ali laterali per le stanze e altre due sezioni destinate alla servitù e alle stalle, come in molte ville lombarde.</a:t>
            </a:r>
          </a:p>
          <a:p>
            <a:pPr marL="0" indent="0">
              <a:lnSpc>
                <a:spcPct val="100000"/>
              </a:lnSpc>
              <a:buNone/>
            </a:pPr>
            <a:endParaRPr lang="it-IT" sz="1800" dirty="0">
              <a:latin typeface="Arial" panose="020B0604020202020204" pitchFamily="34" charset="0"/>
              <a:cs typeface="Arial" panose="020B0604020202020204" pitchFamily="34" charset="0"/>
            </a:endParaRPr>
          </a:p>
          <a:p>
            <a:pPr marL="0" indent="0">
              <a:lnSpc>
                <a:spcPct val="100000"/>
              </a:lnSpc>
              <a:buNone/>
            </a:pPr>
            <a:r>
              <a:rPr lang="it-IT" sz="1800" dirty="0">
                <a:solidFill>
                  <a:schemeClr val="tx1"/>
                </a:solidFill>
                <a:latin typeface="Arial" panose="020B0604020202020204" pitchFamily="34" charset="0"/>
                <a:cs typeface="Arial" panose="020B0604020202020204" pitchFamily="34" charset="0"/>
              </a:rPr>
              <a:t>Il corpo principale presenta solo due piani di altezza doppia rispetto ai locali delle ali laterali, oltre al belvedere centrale situato al terzo piano. </a:t>
            </a:r>
          </a:p>
          <a:p>
            <a:pPr marL="0" indent="0">
              <a:lnSpc>
                <a:spcPct val="100000"/>
              </a:lnSpc>
              <a:buNone/>
            </a:pPr>
            <a:endParaRPr lang="it-IT" sz="1800" dirty="0">
              <a:latin typeface="Arial" panose="020B0604020202020204" pitchFamily="34" charset="0"/>
              <a:cs typeface="Arial" panose="020B0604020202020204" pitchFamily="34" charset="0"/>
            </a:endParaRPr>
          </a:p>
          <a:p>
            <a:pPr marL="0" indent="0">
              <a:buNone/>
            </a:pPr>
            <a:r>
              <a:rPr lang="it-IT" sz="1800" dirty="0">
                <a:solidFill>
                  <a:schemeClr val="tx1"/>
                </a:solidFill>
                <a:latin typeface="Arial" panose="020B0604020202020204" pitchFamily="34" charset="0"/>
                <a:cs typeface="Arial" panose="020B0604020202020204" pitchFamily="34" charset="0"/>
              </a:rPr>
              <a:t>Al questo corpo centrale di rappresentanza si aggiunsero due ali laterali per le stanze padronali e degli ospiti, e altre due sezioni perpendicolari alla parte principale, destinate alla servitù, alle stalle e agli attrezzi, per un totale di quasi settecento stanze.</a:t>
            </a:r>
          </a:p>
          <a:p>
            <a:pPr marL="0" indent="0">
              <a:buNone/>
            </a:pPr>
            <a:r>
              <a:rPr lang="it-IT" sz="1800" dirty="0">
                <a:solidFill>
                  <a:schemeClr val="tx1"/>
                </a:solidFill>
                <a:latin typeface="Arial" panose="020B0604020202020204" pitchFamily="34" charset="0"/>
                <a:cs typeface="Arial" panose="020B0604020202020204" pitchFamily="34" charset="0"/>
              </a:rPr>
              <a:t>Nelle ali destinate a funzioni private i piani sono invece cinque, con due di minore altezza destinati alla servitù. </a:t>
            </a:r>
          </a:p>
          <a:p>
            <a:pPr marL="0" indent="0">
              <a:lnSpc>
                <a:spcPct val="100000"/>
              </a:lnSpc>
              <a:buNone/>
            </a:pPr>
            <a:endParaRPr lang="it-IT" sz="1800" dirty="0">
              <a:solidFill>
                <a:schemeClr val="tx1"/>
              </a:solidFill>
              <a:latin typeface="Arial" panose="020B0604020202020204" pitchFamily="34" charset="0"/>
              <a:cs typeface="Arial" panose="020B0604020202020204" pitchFamily="34" charset="0"/>
            </a:endParaRPr>
          </a:p>
          <a:p>
            <a:pPr marL="0" indent="0">
              <a:lnSpc>
                <a:spcPct val="100000"/>
              </a:lnSpc>
              <a:buNone/>
            </a:pPr>
            <a:endParaRPr lang="it-IT" sz="1800" dirty="0">
              <a:effectLst/>
              <a:latin typeface="Arial" panose="020B0604020202020204" pitchFamily="34" charset="0"/>
              <a:cs typeface="Arial" panose="020B0604020202020204" pitchFamily="34" charset="0"/>
            </a:endParaRPr>
          </a:p>
          <a:p>
            <a:pPr marL="0" indent="0">
              <a:buNone/>
            </a:pPr>
            <a:endParaRPr lang="it-IT" dirty="0"/>
          </a:p>
        </p:txBody>
      </p:sp>
    </p:spTree>
    <p:extLst>
      <p:ext uri="{BB962C8B-B14F-4D97-AF65-F5344CB8AC3E}">
        <p14:creationId xmlns:p14="http://schemas.microsoft.com/office/powerpoint/2010/main" val="1897878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A96A8F-FE76-9287-350E-379B5C570496}"/>
            </a:ext>
          </a:extLst>
        </p:cNvPr>
        <p:cNvGrpSpPr/>
        <p:nvPr/>
      </p:nvGrpSpPr>
      <p:grpSpPr>
        <a:xfrm>
          <a:off x="0" y="0"/>
          <a:ext cx="0" cy="0"/>
          <a:chOff x="0" y="0"/>
          <a:chExt cx="0" cy="0"/>
        </a:xfrm>
      </p:grpSpPr>
      <p:sp>
        <p:nvSpPr>
          <p:cNvPr id="4" name="CasellaDiTesto 3">
            <a:extLst>
              <a:ext uri="{FF2B5EF4-FFF2-40B4-BE49-F238E27FC236}">
                <a16:creationId xmlns:a16="http://schemas.microsoft.com/office/drawing/2014/main" id="{0D2D1F8B-E64F-155A-1ABF-41089B27CD42}"/>
              </a:ext>
            </a:extLst>
          </p:cNvPr>
          <p:cNvSpPr txBox="1"/>
          <p:nvPr/>
        </p:nvSpPr>
        <p:spPr>
          <a:xfrm>
            <a:off x="1961147" y="1288484"/>
            <a:ext cx="8410073" cy="3662734"/>
          </a:xfrm>
          <a:prstGeom prst="rect">
            <a:avLst/>
          </a:prstGeom>
          <a:noFill/>
        </p:spPr>
        <p:txBody>
          <a:bodyPr wrap="square" rtlCol="0">
            <a:spAutoFit/>
          </a:bodyPr>
          <a:lstStyle/>
          <a:p>
            <a:pPr marL="0" indent="0">
              <a:buNone/>
            </a:pPr>
            <a:endParaRPr lang="it-IT" dirty="0"/>
          </a:p>
          <a:p>
            <a:pPr marL="0" indent="0">
              <a:lnSpc>
                <a:spcPct val="120000"/>
              </a:lnSpc>
              <a:buNone/>
            </a:pPr>
            <a:r>
              <a:rPr lang="it-IT" sz="1800" dirty="0">
                <a:solidFill>
                  <a:srgbClr val="000000"/>
                </a:solidFill>
                <a:effectLst/>
                <a:latin typeface="Arial" panose="020B0604020202020204" pitchFamily="34" charset="0"/>
                <a:cs typeface="Arial" panose="020B0604020202020204" pitchFamily="34" charset="0"/>
              </a:rPr>
              <a:t>L'impianto è fondato sull'equilibrata ricerca di comfort ed economicità </a:t>
            </a:r>
            <a:r>
              <a:rPr lang="it-IT" sz="1800" i="1" dirty="0">
                <a:solidFill>
                  <a:srgbClr val="000000"/>
                </a:solidFill>
                <a:effectLst/>
                <a:latin typeface="Arial" panose="020B0604020202020204" pitchFamily="34" charset="0"/>
                <a:cs typeface="Arial" panose="020B0604020202020204" pitchFamily="34" charset="0"/>
              </a:rPr>
              <a:t>«Nei disegni [...] si è procurato di combinare nel miglior modo una conveniente decenza colla possibile economia, lasciando da parte ogni magnificenza di lusso e riducendo il fabbricato al puro bisogno della corte» </a:t>
            </a:r>
          </a:p>
          <a:p>
            <a:pPr marL="0" indent="0">
              <a:lnSpc>
                <a:spcPct val="120000"/>
              </a:lnSpc>
              <a:buNone/>
            </a:pPr>
            <a:endParaRPr lang="it-IT" i="1" dirty="0">
              <a:solidFill>
                <a:srgbClr val="000000"/>
              </a:solidFill>
              <a:latin typeface="Arial" panose="020B0604020202020204" pitchFamily="34" charset="0"/>
              <a:cs typeface="Arial" panose="020B0604020202020204" pitchFamily="34" charset="0"/>
            </a:endParaRPr>
          </a:p>
          <a:p>
            <a:pPr marL="0" indent="0">
              <a:lnSpc>
                <a:spcPct val="120000"/>
              </a:lnSpc>
              <a:buNone/>
            </a:pPr>
            <a:endParaRPr lang="it-IT" sz="1800" i="1" dirty="0">
              <a:solidFill>
                <a:srgbClr val="000000"/>
              </a:solidFill>
              <a:effectLst/>
              <a:latin typeface="Arial" panose="020B0604020202020204" pitchFamily="34" charset="0"/>
              <a:cs typeface="Arial" panose="020B0604020202020204" pitchFamily="34" charset="0"/>
            </a:endParaRPr>
          </a:p>
          <a:p>
            <a:pPr>
              <a:lnSpc>
                <a:spcPct val="120000"/>
              </a:lnSpc>
            </a:pPr>
            <a:r>
              <a:rPr lang="it-IT" sz="1800" dirty="0">
                <a:solidFill>
                  <a:srgbClr val="000000"/>
                </a:solidFill>
                <a:effectLst/>
                <a:latin typeface="Arial" panose="020B0604020202020204" pitchFamily="34" charset="0"/>
                <a:cs typeface="Arial" panose="020B0604020202020204" pitchFamily="34" charset="0"/>
              </a:rPr>
              <a:t>Dai consuntivi di spesa si ricava che tra il 1777 e il 1780 si svolge la maggior parte dei lavori all'edificio e si definisce l'impianto generale del giardino (proseguito poi sino al 1791). </a:t>
            </a:r>
          </a:p>
          <a:p>
            <a:pPr marL="0" indent="0">
              <a:lnSpc>
                <a:spcPct val="120000"/>
              </a:lnSpc>
              <a:buNone/>
            </a:pPr>
            <a:endParaRPr lang="it-IT" sz="1800" i="1"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793694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2048</TotalTime>
  <Words>3059</Words>
  <Application>Microsoft Macintosh PowerPoint</Application>
  <PresentationFormat>Widescreen</PresentationFormat>
  <Paragraphs>133</Paragraphs>
  <Slides>34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34</vt:i4>
      </vt:variant>
    </vt:vector>
  </HeadingPairs>
  <TitlesOfParts>
    <vt:vector size="39" baseType="lpstr">
      <vt:lpstr>Aptos</vt:lpstr>
      <vt:lpstr>Aptos Display</vt:lpstr>
      <vt:lpstr>Arial</vt:lpstr>
      <vt:lpstr>Helvetica</vt:lpstr>
      <vt:lpstr>Tema di Office</vt:lpstr>
      <vt:lpstr>17 Villa Reale di Monza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Salvini</dc:creator>
  <cp:lastModifiedBy>Anna Salvini</cp:lastModifiedBy>
  <cp:revision>14</cp:revision>
  <dcterms:created xsi:type="dcterms:W3CDTF">2025-02-11T10:39:12Z</dcterms:created>
  <dcterms:modified xsi:type="dcterms:W3CDTF">2025-03-17T23:42:38Z</dcterms:modified>
</cp:coreProperties>
</file>