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639" r:id="rId2"/>
    <p:sldId id="1822" r:id="rId3"/>
    <p:sldId id="1718" r:id="rId4"/>
    <p:sldId id="2038" r:id="rId5"/>
    <p:sldId id="2586" r:id="rId6"/>
    <p:sldId id="2590" r:id="rId7"/>
    <p:sldId id="2039" r:id="rId8"/>
    <p:sldId id="1719" r:id="rId9"/>
    <p:sldId id="2591" r:id="rId10"/>
    <p:sldId id="2606" r:id="rId11"/>
    <p:sldId id="2596" r:id="rId12"/>
    <p:sldId id="2597" r:id="rId13"/>
    <p:sldId id="2595" r:id="rId14"/>
    <p:sldId id="2592" r:id="rId15"/>
    <p:sldId id="2474" r:id="rId16"/>
    <p:sldId id="2571" r:id="rId17"/>
    <p:sldId id="2572" r:id="rId18"/>
    <p:sldId id="2609" r:id="rId19"/>
    <p:sldId id="2573"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659"/>
    <p:restoredTop sz="96327"/>
  </p:normalViewPr>
  <p:slideViewPr>
    <p:cSldViewPr snapToGrid="0">
      <p:cViewPr varScale="1">
        <p:scale>
          <a:sx n="113" d="100"/>
          <a:sy n="113" d="100"/>
        </p:scale>
        <p:origin x="384" y="488"/>
      </p:cViewPr>
      <p:guideLst/>
    </p:cSldViewPr>
  </p:slideViewPr>
  <p:notesTextViewPr>
    <p:cViewPr>
      <p:scale>
        <a:sx n="1" d="1"/>
        <a:sy n="1" d="1"/>
      </p:scale>
      <p:origin x="0" y="0"/>
    </p:cViewPr>
  </p:notesTextViewPr>
  <p:notesViewPr>
    <p:cSldViewPr snapToGrid="0">
      <p:cViewPr varScale="1">
        <p:scale>
          <a:sx n="96" d="100"/>
          <a:sy n="96" d="100"/>
        </p:scale>
        <p:origin x="3808"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2E3F7-A64D-614C-8995-370FA7F5D5A3}" type="datetimeFigureOut">
              <a:rPr lang="it-IT" smtClean="0"/>
              <a:t>18/03/25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769F42-5331-9545-8CDD-EAA24DCB76E6}" type="slidenum">
              <a:rPr lang="it-IT" smtClean="0"/>
              <a:t>‹N›</a:t>
            </a:fld>
            <a:endParaRPr lang="it-IT"/>
          </a:p>
        </p:txBody>
      </p:sp>
    </p:spTree>
    <p:extLst>
      <p:ext uri="{BB962C8B-B14F-4D97-AF65-F5344CB8AC3E}">
        <p14:creationId xmlns:p14="http://schemas.microsoft.com/office/powerpoint/2010/main" val="3685034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6162D6-CDE2-3AA6-1FBC-23BBACA65CB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4033C16-075A-BC47-E605-B68CE29AEA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3C2AC01-38ED-A81D-E127-2D4AD7601A7C}"/>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5" name="Segnaposto piè di pagina 4">
            <a:extLst>
              <a:ext uri="{FF2B5EF4-FFF2-40B4-BE49-F238E27FC236}">
                <a16:creationId xmlns:a16="http://schemas.microsoft.com/office/drawing/2014/main" id="{F2EF41A5-5A53-E26E-96EA-99DE14EF199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3E8A80F-FBBE-25B2-99AC-7041922169DD}"/>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300496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644260-F5B5-FE50-4B4F-30B08A35341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36F1604-319E-0908-51E2-5CD4EA89953D}"/>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6F81BFC-289E-3C55-CABB-07D0BE0B09A9}"/>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5" name="Segnaposto piè di pagina 4">
            <a:extLst>
              <a:ext uri="{FF2B5EF4-FFF2-40B4-BE49-F238E27FC236}">
                <a16:creationId xmlns:a16="http://schemas.microsoft.com/office/drawing/2014/main" id="{ADE0FA7C-4BCA-C3DD-F867-787AF841697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98B51A6-6677-0136-F369-FBE1A20C7F3D}"/>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4239344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3F45419B-BF26-3A68-066D-09989736E0B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036EB66-E14B-0D4D-05B6-B0A75375226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3518206-1FFE-9958-35B3-45D89F5497C9}"/>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5" name="Segnaposto piè di pagina 4">
            <a:extLst>
              <a:ext uri="{FF2B5EF4-FFF2-40B4-BE49-F238E27FC236}">
                <a16:creationId xmlns:a16="http://schemas.microsoft.com/office/drawing/2014/main" id="{A7FC846B-A204-9097-A047-07BC58A6FD7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A1B73C4-AA29-B233-412F-5528957E2AAF}"/>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1103922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880A99-A6E0-3675-43AF-F7BDF5C6E91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8EE42B1-5BF9-7230-F896-607A674EC36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38D5DB1-96C0-0F54-C736-50EB94EB7199}"/>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5" name="Segnaposto piè di pagina 4">
            <a:extLst>
              <a:ext uri="{FF2B5EF4-FFF2-40B4-BE49-F238E27FC236}">
                <a16:creationId xmlns:a16="http://schemas.microsoft.com/office/drawing/2014/main" id="{1BBCF2C1-1B42-A497-111F-7DCB1D27DCF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0186A6C-46F2-EE3E-232D-B71723CBA86A}"/>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1398922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956D9A-44EA-510F-F291-96990B0B576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C190CAD-AF99-FCEE-E2A7-C4D483200E1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0460DBD7-8BE4-FA99-561F-6A5B272281C1}"/>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5" name="Segnaposto piè di pagina 4">
            <a:extLst>
              <a:ext uri="{FF2B5EF4-FFF2-40B4-BE49-F238E27FC236}">
                <a16:creationId xmlns:a16="http://schemas.microsoft.com/office/drawing/2014/main" id="{E193BF18-8E03-B780-2A9C-3B1CF69D613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BEEA50F-B9DA-CF7F-5813-47FCB3A2F3DC}"/>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1770364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277C70-DA1D-16F9-A1F5-93B30F8C5B94}"/>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AD93B98-4C75-4280-6D7F-B8445EE501B9}"/>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78E86483-B8E1-FF03-66D0-4E25ED61E109}"/>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88537AA3-7D1C-C893-1BEE-9547D5B1080C}"/>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6" name="Segnaposto piè di pagina 5">
            <a:extLst>
              <a:ext uri="{FF2B5EF4-FFF2-40B4-BE49-F238E27FC236}">
                <a16:creationId xmlns:a16="http://schemas.microsoft.com/office/drawing/2014/main" id="{56E5F2E9-06A2-44A2-9752-181EB79F7B5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B32235F-CAEE-77E6-5F94-BD153A64F378}"/>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134825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72E442-F02C-805E-336E-E15963ADD3B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50CCEEB-0C3A-8CAD-09EB-629892B7B9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1A4528B5-C14D-C8CA-B83B-AFB681C8F58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D8B4840B-6D81-17A4-ECB0-79038BF5AD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C411B73D-6587-90FC-9F96-0B76E9C864DB}"/>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E782E29-FBA7-A06F-63FC-15E076D83493}"/>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8" name="Segnaposto piè di pagina 7">
            <a:extLst>
              <a:ext uri="{FF2B5EF4-FFF2-40B4-BE49-F238E27FC236}">
                <a16:creationId xmlns:a16="http://schemas.microsoft.com/office/drawing/2014/main" id="{2B373D4A-68C5-D559-FB2B-9F3EAD5B55B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FD1343F-7854-941C-0B47-C6A1BD5565CF}"/>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4142689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67FD24-17D5-C037-2B11-377C3F42ACED}"/>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EEE5A8EB-8728-9ED8-3EE5-B6B4428ADE0C}"/>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4" name="Segnaposto piè di pagina 3">
            <a:extLst>
              <a:ext uri="{FF2B5EF4-FFF2-40B4-BE49-F238E27FC236}">
                <a16:creationId xmlns:a16="http://schemas.microsoft.com/office/drawing/2014/main" id="{26DB98A2-E320-77E9-A027-2719864D3F9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8F6FAD2-4E8C-C033-EA5B-8B04DED106CB}"/>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3185586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39E7F04C-2F10-1B07-4C9B-36705E5FFDF0}"/>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3" name="Segnaposto piè di pagina 2">
            <a:extLst>
              <a:ext uri="{FF2B5EF4-FFF2-40B4-BE49-F238E27FC236}">
                <a16:creationId xmlns:a16="http://schemas.microsoft.com/office/drawing/2014/main" id="{0D00CB61-D20D-8372-7A3B-B15E6AAE88F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31329356-4FA0-4E5E-6178-EBD515B7834C}"/>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2038911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A295B3-F8B2-91EF-DDF4-2B6049F7DC1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79679E3-01F6-E6EC-279F-5183206A14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DA36038-C033-AEBA-B7BE-D4215DE2F1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5E72629-BE41-07C7-F14C-DE164BC613D2}"/>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6" name="Segnaposto piè di pagina 5">
            <a:extLst>
              <a:ext uri="{FF2B5EF4-FFF2-40B4-BE49-F238E27FC236}">
                <a16:creationId xmlns:a16="http://schemas.microsoft.com/office/drawing/2014/main" id="{F6637CE3-995E-13ED-EE26-109B8F4E31A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4564F7E-8112-0BB4-470E-1509359DCC99}"/>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3428923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211D11-FBCA-7564-8640-065E75C99F7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5ABAA82-DD94-3097-7143-A5D9508F56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99B148F-0A8B-D0AB-0364-413E46176E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5379225-BECA-77F6-2DDE-35402E261F12}"/>
              </a:ext>
            </a:extLst>
          </p:cNvPr>
          <p:cNvSpPr>
            <a:spLocks noGrp="1"/>
          </p:cNvSpPr>
          <p:nvPr>
            <p:ph type="dt" sz="half" idx="10"/>
          </p:nvPr>
        </p:nvSpPr>
        <p:spPr/>
        <p:txBody>
          <a:bodyPr/>
          <a:lstStyle/>
          <a:p>
            <a:fld id="{09BC927E-0324-B949-88DE-9C9F853478EC}" type="datetimeFigureOut">
              <a:rPr lang="it-IT" smtClean="0"/>
              <a:t>18/03/25</a:t>
            </a:fld>
            <a:endParaRPr lang="it-IT"/>
          </a:p>
        </p:txBody>
      </p:sp>
      <p:sp>
        <p:nvSpPr>
          <p:cNvPr id="6" name="Segnaposto piè di pagina 5">
            <a:extLst>
              <a:ext uri="{FF2B5EF4-FFF2-40B4-BE49-F238E27FC236}">
                <a16:creationId xmlns:a16="http://schemas.microsoft.com/office/drawing/2014/main" id="{ED83091C-BD8F-BB90-818D-4B451C7EDEB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F3BA104-4609-1299-A4A5-02FC99213B6F}"/>
              </a:ext>
            </a:extLst>
          </p:cNvPr>
          <p:cNvSpPr>
            <a:spLocks noGrp="1"/>
          </p:cNvSpPr>
          <p:nvPr>
            <p:ph type="sldNum" sz="quarter" idx="12"/>
          </p:nvPr>
        </p:nvSpPr>
        <p:spPr/>
        <p:txBody>
          <a:bodyPr/>
          <a:lstStyle/>
          <a:p>
            <a:fld id="{48DD3F43-7FB5-0A44-A835-5A280873A073}" type="slidenum">
              <a:rPr lang="it-IT" smtClean="0"/>
              <a:t>‹N›</a:t>
            </a:fld>
            <a:endParaRPr lang="it-IT"/>
          </a:p>
        </p:txBody>
      </p:sp>
    </p:spTree>
    <p:extLst>
      <p:ext uri="{BB962C8B-B14F-4D97-AF65-F5344CB8AC3E}">
        <p14:creationId xmlns:p14="http://schemas.microsoft.com/office/powerpoint/2010/main" val="3082749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B4BC66F-EC74-44BB-E36C-460ACCEEEE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11522F-7B18-651C-8860-D6595A94F5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5DD57A8-CE45-FA0B-252B-6819547AD7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9BC927E-0324-B949-88DE-9C9F853478EC}" type="datetimeFigureOut">
              <a:rPr lang="it-IT" smtClean="0"/>
              <a:t>18/03/25</a:t>
            </a:fld>
            <a:endParaRPr lang="it-IT"/>
          </a:p>
        </p:txBody>
      </p:sp>
      <p:sp>
        <p:nvSpPr>
          <p:cNvPr id="5" name="Segnaposto piè di pagina 4">
            <a:extLst>
              <a:ext uri="{FF2B5EF4-FFF2-40B4-BE49-F238E27FC236}">
                <a16:creationId xmlns:a16="http://schemas.microsoft.com/office/drawing/2014/main" id="{076B8B66-CD06-838D-1C36-1E5BA30652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BD63519F-BDEE-E38B-F89A-31DEE5B5AA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8DD3F43-7FB5-0A44-A835-5A280873A073}" type="slidenum">
              <a:rPr lang="it-IT" smtClean="0"/>
              <a:t>‹N›</a:t>
            </a:fld>
            <a:endParaRPr lang="it-IT"/>
          </a:p>
        </p:txBody>
      </p:sp>
    </p:spTree>
    <p:extLst>
      <p:ext uri="{BB962C8B-B14F-4D97-AF65-F5344CB8AC3E}">
        <p14:creationId xmlns:p14="http://schemas.microsoft.com/office/powerpoint/2010/main" val="3744533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E4558A24-0C7E-2C84-F3DF-1C666C78270D}"/>
              </a:ext>
            </a:extLst>
          </p:cNvPr>
          <p:cNvSpPr>
            <a:spLocks noGrp="1"/>
          </p:cNvSpPr>
          <p:nvPr>
            <p:ph type="title"/>
          </p:nvPr>
        </p:nvSpPr>
        <p:spPr>
          <a:xfrm>
            <a:off x="831850" y="1709739"/>
            <a:ext cx="10515600" cy="1719262"/>
          </a:xfrm>
        </p:spPr>
        <p:txBody>
          <a:bodyPr/>
          <a:lstStyle/>
          <a:p>
            <a:pPr algn="ctr"/>
            <a:r>
              <a:rPr lang="it-IT" dirty="0"/>
              <a:t>18 L’Accademia di Brera</a:t>
            </a:r>
          </a:p>
        </p:txBody>
      </p:sp>
      <p:sp>
        <p:nvSpPr>
          <p:cNvPr id="6" name="Segnaposto testo 5">
            <a:extLst>
              <a:ext uri="{FF2B5EF4-FFF2-40B4-BE49-F238E27FC236}">
                <a16:creationId xmlns:a16="http://schemas.microsoft.com/office/drawing/2014/main" id="{EC47C964-6F3D-9515-5273-F1BD87AA9267}"/>
              </a:ext>
            </a:extLst>
          </p:cNvPr>
          <p:cNvSpPr>
            <a:spLocks noGrp="1"/>
          </p:cNvSpPr>
          <p:nvPr>
            <p:ph type="body" idx="1"/>
          </p:nvPr>
        </p:nvSpPr>
        <p:spPr/>
        <p:txBody>
          <a:bodyPr/>
          <a:lstStyle/>
          <a:p>
            <a:endParaRPr lang="it-IT"/>
          </a:p>
        </p:txBody>
      </p:sp>
    </p:spTree>
    <p:extLst>
      <p:ext uri="{BB962C8B-B14F-4D97-AF65-F5344CB8AC3E}">
        <p14:creationId xmlns:p14="http://schemas.microsoft.com/office/powerpoint/2010/main" val="2191578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6D000D-A225-83C6-DF92-F4225BBBFC5E}"/>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410E0F2-4BBF-24D8-C92E-8240EC72E367}"/>
              </a:ext>
            </a:extLst>
          </p:cNvPr>
          <p:cNvSpPr>
            <a:spLocks noGrp="1"/>
          </p:cNvSpPr>
          <p:nvPr>
            <p:ph sz="half" idx="1"/>
          </p:nvPr>
        </p:nvSpPr>
        <p:spPr>
          <a:xfrm>
            <a:off x="838199" y="1233055"/>
            <a:ext cx="10522527" cy="4943908"/>
          </a:xfrm>
        </p:spPr>
        <p:txBody>
          <a:bodyPr>
            <a:normAutofit/>
          </a:bodyPr>
          <a:lstStyle/>
          <a:p>
            <a:pPr marL="0" indent="0">
              <a:buNone/>
            </a:pPr>
            <a:r>
              <a:rPr lang="it-IT" dirty="0">
                <a:latin typeface="Arial" panose="020B0604020202020204" pitchFamily="34" charset="0"/>
                <a:cs typeface="Arial" panose="020B0604020202020204" pitchFamily="34" charset="0"/>
              </a:rPr>
              <a:t>La società patriottica</a:t>
            </a:r>
          </a:p>
          <a:p>
            <a:pPr marL="0" indent="0">
              <a:lnSpc>
                <a:spcPct val="100000"/>
              </a:lnSpc>
              <a:buNone/>
            </a:pPr>
            <a:r>
              <a:rPr lang="it-IT" sz="1800" dirty="0">
                <a:latin typeface="Arial" panose="020B0604020202020204" pitchFamily="34" charset="0"/>
                <a:cs typeface="Arial" panose="020B0604020202020204" pitchFamily="34" charset="0"/>
              </a:rPr>
              <a:t> Nata il 2 dicembre 1776 per volere dell'imperatrice  Maria Teresa, il suo scopo era assai simile alle altre accademie e società che all'epoca prosperavano in Italia e all'estero. Vide tra i suoi esponenti personalità di spicco come ad Cesare Beccaria. Il suo scopo era il progresso dell'agricoltura, delle "buone arti", delle "manifatture» e dei "monumenti patri". </a:t>
            </a:r>
          </a:p>
          <a:p>
            <a:pPr marL="0" indent="0">
              <a:lnSpc>
                <a:spcPct val="100000"/>
              </a:lnSpc>
              <a:buNone/>
            </a:pPr>
            <a:endParaRPr lang="it-IT" sz="1800" dirty="0">
              <a:latin typeface="Arial" panose="020B0604020202020204" pitchFamily="34" charset="0"/>
              <a:cs typeface="Arial" panose="020B0604020202020204" pitchFamily="34" charset="0"/>
            </a:endParaRPr>
          </a:p>
          <a:p>
            <a:pPr marL="0" indent="0">
              <a:lnSpc>
                <a:spcPct val="100000"/>
              </a:lnSpc>
              <a:buNone/>
            </a:pPr>
            <a:r>
              <a:rPr lang="it-IT" sz="1800" dirty="0">
                <a:latin typeface="Arial" panose="020B0604020202020204" pitchFamily="34" charset="0"/>
                <a:cs typeface="Arial" panose="020B0604020202020204" pitchFamily="34" charset="0"/>
              </a:rPr>
              <a:t>Con la Repubblica Cisalpina nel 1796 venne chiusa e sostituita con  "un istituto nazionale, incaricato di raccogliere le scoperte e di perfezionare le arti e le scienze» e</a:t>
            </a:r>
            <a:r>
              <a:rPr lang="it-IT" sz="1800" dirty="0">
                <a:effectLst/>
                <a:latin typeface="Arial" panose="020B0604020202020204" pitchFamily="34" charset="0"/>
                <a:cs typeface="Arial" panose="020B0604020202020204" pitchFamily="34" charset="0"/>
              </a:rPr>
              <a:t> viene fondato </a:t>
            </a:r>
            <a:r>
              <a:rPr lang="it-IT" sz="1800" i="1" dirty="0">
                <a:effectLst/>
                <a:latin typeface="Arial" panose="020B0604020202020204" pitchFamily="34" charset="0"/>
                <a:cs typeface="Arial" panose="020B0604020202020204" pitchFamily="34" charset="0"/>
              </a:rPr>
              <a:t>l'Istituto Nazionale della Repubblica Cisalpina </a:t>
            </a:r>
            <a:r>
              <a:rPr lang="it-IT" sz="1800" dirty="0">
                <a:effectLst/>
                <a:latin typeface="Arial" panose="020B0604020202020204" pitchFamily="34" charset="0"/>
                <a:cs typeface="Arial" panose="020B0604020202020204" pitchFamily="34" charset="0"/>
              </a:rPr>
              <a:t>con sede a Bologna. Nel 1810, viene deciso di trasferirlo nella capitale del Regno d'Italia e a Brera, Con la caduta di Napoleone, l'Istituto viene conservato. Cambia solo il nome </a:t>
            </a:r>
            <a:r>
              <a:rPr lang="it-IT" sz="1800" i="1" dirty="0">
                <a:effectLst/>
                <a:latin typeface="Arial" panose="020B0604020202020204" pitchFamily="34" charset="0"/>
                <a:cs typeface="Arial" panose="020B0604020202020204" pitchFamily="34" charset="0"/>
              </a:rPr>
              <a:t>in I.R. Istituto del Regno Lombardo-Veneto di Scienze Lettere ed Arti</a:t>
            </a:r>
            <a:r>
              <a:rPr lang="it-IT" sz="1800" dirty="0">
                <a:effectLst/>
                <a:latin typeface="Arial" panose="020B0604020202020204" pitchFamily="34" charset="0"/>
                <a:cs typeface="Arial" panose="020B0604020202020204" pitchFamily="34" charset="0"/>
              </a:rPr>
              <a:t>. Nel 1838 diventa </a:t>
            </a:r>
            <a:r>
              <a:rPr lang="it-IT" sz="1800" i="1" dirty="0">
                <a:effectLst/>
                <a:latin typeface="Arial" panose="020B0604020202020204" pitchFamily="34" charset="0"/>
                <a:cs typeface="Arial" panose="020B0604020202020204" pitchFamily="34" charset="0"/>
              </a:rPr>
              <a:t>l'Istituto Lombardo di Scienze Lettere ed Arti</a:t>
            </a:r>
            <a:r>
              <a:rPr lang="it-IT" sz="1800" dirty="0">
                <a:effectLst/>
                <a:latin typeface="Arial" panose="020B0604020202020204" pitchFamily="34" charset="0"/>
                <a:cs typeface="Arial" panose="020B0604020202020204" pitchFamily="34" charset="0"/>
              </a:rPr>
              <a:t>. </a:t>
            </a:r>
            <a:endParaRPr lang="it-IT" sz="1200" dirty="0">
              <a:effectLst/>
              <a:latin typeface="Helvetica Neue" panose="02000503000000020004" pitchFamily="2" charset="0"/>
            </a:endParaRPr>
          </a:p>
          <a:p>
            <a:pPr marL="0" indent="0">
              <a:lnSpc>
                <a:spcPct val="100000"/>
              </a:lnSpc>
              <a:buNone/>
            </a:pPr>
            <a:endParaRPr lang="it-IT" sz="1800" i="1" dirty="0">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3502957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31FAEC2-978F-2733-91D1-10D487D86241}"/>
              </a:ext>
            </a:extLst>
          </p:cNvPr>
          <p:cNvSpPr>
            <a:spLocks noGrp="1"/>
          </p:cNvSpPr>
          <p:nvPr>
            <p:ph sz="half" idx="1"/>
          </p:nvPr>
        </p:nvSpPr>
        <p:spPr>
          <a:xfrm>
            <a:off x="1433689" y="1806222"/>
            <a:ext cx="9042399" cy="4370741"/>
          </a:xfrm>
        </p:spPr>
        <p:txBody>
          <a:bodyPr>
            <a:normAutofit/>
          </a:bodyPr>
          <a:lstStyle/>
          <a:p>
            <a:pPr marL="0" indent="0">
              <a:buFont typeface="Arial" panose="020B0604020202020204" pitchFamily="34" charset="0"/>
              <a:buNone/>
            </a:pPr>
            <a:r>
              <a:rPr lang="it-IT" sz="2800" i="1" dirty="0">
                <a:latin typeface="Goudy Old Style" panose="02020502050305020303" pitchFamily="18" charset="77"/>
                <a:cs typeface="APPLE CHANCERY" panose="03020702040506060504" pitchFamily="66" charset="-79"/>
              </a:rPr>
              <a:t>Serve l'Edifizio più magnifico </a:t>
            </a:r>
            <a:r>
              <a:rPr lang="it-IT" sz="2800" i="1" dirty="0" err="1">
                <a:latin typeface="Goudy Old Style" panose="02020502050305020303" pitchFamily="18" charset="77"/>
                <a:cs typeface="APPLE CHANCERY" panose="03020702040506060504" pitchFamily="66" charset="-79"/>
              </a:rPr>
              <a:t>ſuddetto</a:t>
            </a:r>
            <a:r>
              <a:rPr lang="it-IT" sz="2800" i="1" dirty="0">
                <a:latin typeface="Goudy Old Style" panose="02020502050305020303" pitchFamily="18" charset="77"/>
                <a:cs typeface="APPLE CHANCERY" panose="03020702040506060504" pitchFamily="66" charset="-79"/>
              </a:rPr>
              <a:t> alla Società Patriotica all'Accademia delle belle Arti alle facoltà maggiori di Logica , e </a:t>
            </a:r>
            <a:r>
              <a:rPr lang="it-IT" sz="2800" i="1" dirty="0" err="1">
                <a:latin typeface="Goudy Old Style" panose="02020502050305020303" pitchFamily="18" charset="77"/>
                <a:cs typeface="APPLE CHANCERY" panose="03020702040506060504" pitchFamily="66" charset="-79"/>
              </a:rPr>
              <a:t>Metafifica</a:t>
            </a:r>
            <a:r>
              <a:rPr lang="it-IT" sz="2800" i="1" dirty="0">
                <a:latin typeface="Goudy Old Style" panose="02020502050305020303" pitchFamily="18" charset="77"/>
                <a:cs typeface="APPLE CHANCERY" panose="03020702040506060504" pitchFamily="66" charset="-79"/>
              </a:rPr>
              <a:t> , </a:t>
            </a:r>
            <a:r>
              <a:rPr lang="it-IT" sz="2800" i="1" dirty="0" err="1">
                <a:latin typeface="Goudy Old Style" panose="02020502050305020303" pitchFamily="18" charset="77"/>
                <a:cs typeface="APPLE CHANCERY" panose="03020702040506060504" pitchFamily="66" charset="-79"/>
              </a:rPr>
              <a:t>Fifica</a:t>
            </a:r>
            <a:r>
              <a:rPr lang="it-IT" sz="2800" i="1" dirty="0">
                <a:latin typeface="Goudy Old Style" panose="02020502050305020303" pitchFamily="18" charset="77"/>
                <a:cs typeface="APPLE CHANCERY" panose="03020702040506060504" pitchFamily="66" charset="-79"/>
              </a:rPr>
              <a:t> Sperimentale , Jus Civile , Geometria , e </a:t>
            </a:r>
            <a:r>
              <a:rPr lang="it-IT" sz="2800" i="1" dirty="0" err="1">
                <a:latin typeface="Goudy Old Style" panose="02020502050305020303" pitchFamily="18" charset="77"/>
                <a:cs typeface="APPLE CHANCERY" panose="03020702040506060504" pitchFamily="66" charset="-79"/>
              </a:rPr>
              <a:t>Bortanica</a:t>
            </a:r>
            <a:r>
              <a:rPr lang="it-IT" sz="2800" i="1" dirty="0">
                <a:latin typeface="Goudy Old Style" panose="02020502050305020303" pitchFamily="18" charset="77"/>
                <a:cs typeface="APPLE CHANCERY" panose="03020702040506060504" pitchFamily="66" charset="-79"/>
              </a:rPr>
              <a:t> , e alle Scuole latine di Grammatica , Umanità , e Retorica , delle quali è Reggente il vigile , e </a:t>
            </a:r>
            <a:r>
              <a:rPr lang="it-IT" sz="2800" i="1" dirty="0" err="1">
                <a:latin typeface="Goudy Old Style" panose="02020502050305020303" pitchFamily="18" charset="77"/>
                <a:cs typeface="APPLE CHANCERY" panose="03020702040506060504" pitchFamily="66" charset="-79"/>
              </a:rPr>
              <a:t>premurofo</a:t>
            </a:r>
            <a:r>
              <a:rPr lang="it-IT" sz="2800" i="1" dirty="0">
                <a:latin typeface="Goudy Old Style" panose="02020502050305020303" pitchFamily="18" charset="77"/>
                <a:cs typeface="APPLE CHANCERY" panose="03020702040506060504" pitchFamily="66" charset="-79"/>
              </a:rPr>
              <a:t> del pubblico bene Abate </a:t>
            </a:r>
            <a:r>
              <a:rPr lang="it-IT" sz="2800" i="1" dirty="0" err="1">
                <a:latin typeface="Goudy Old Style" panose="02020502050305020303" pitchFamily="18" charset="77"/>
                <a:cs typeface="APPLE CHANCERY" panose="03020702040506060504" pitchFamily="66" charset="-79"/>
              </a:rPr>
              <a:t>Frapolli</a:t>
            </a:r>
            <a:r>
              <a:rPr lang="it-IT" sz="2800" i="1" dirty="0">
                <a:latin typeface="Goudy Old Style" panose="02020502050305020303" pitchFamily="18" charset="77"/>
                <a:cs typeface="APPLE CHANCERY" panose="03020702040506060504" pitchFamily="66" charset="-79"/>
              </a:rPr>
              <a:t> . </a:t>
            </a:r>
          </a:p>
          <a:p>
            <a:pPr marL="0" indent="0" algn="r">
              <a:buFont typeface="Arial" panose="020B0604020202020204" pitchFamily="34" charset="0"/>
              <a:buNone/>
            </a:pPr>
            <a:r>
              <a:rPr lang="it-IT" sz="1800" dirty="0">
                <a:latin typeface="Arial" panose="020B0604020202020204" pitchFamily="34" charset="0"/>
                <a:cs typeface="Arial" panose="020B0604020202020204" pitchFamily="34" charset="0"/>
              </a:rPr>
              <a:t>Carlo Bianconi "</a:t>
            </a:r>
            <a:r>
              <a:rPr lang="it-IT" sz="1800" i="1" dirty="0">
                <a:latin typeface="Arial" panose="020B0604020202020204" pitchFamily="34" charset="0"/>
                <a:cs typeface="Arial" panose="020B0604020202020204" pitchFamily="34" charset="0"/>
              </a:rPr>
              <a:t>Nuova Guida di Milano per gli Amanti delle Belle Arti e delle Sacre, e Profane Antichità milanesi</a:t>
            </a:r>
            <a:r>
              <a:rPr lang="it-IT" sz="1800" dirty="0">
                <a:latin typeface="Arial" panose="020B0604020202020204" pitchFamily="34" charset="0"/>
                <a:cs typeface="Arial" panose="020B0604020202020204" pitchFamily="34" charset="0"/>
              </a:rPr>
              <a:t>", Milano, 1783</a:t>
            </a:r>
          </a:p>
          <a:p>
            <a:endParaRPr lang="it-IT" dirty="0"/>
          </a:p>
        </p:txBody>
      </p:sp>
    </p:spTree>
    <p:extLst>
      <p:ext uri="{BB962C8B-B14F-4D97-AF65-F5344CB8AC3E}">
        <p14:creationId xmlns:p14="http://schemas.microsoft.com/office/powerpoint/2010/main" val="243902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74C263-6ABD-1BC4-8D20-9B96267664A0}"/>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3CDA22E-E1F2-C2D4-07B9-529BFD6FC482}"/>
              </a:ext>
            </a:extLst>
          </p:cNvPr>
          <p:cNvSpPr>
            <a:spLocks noGrp="1"/>
          </p:cNvSpPr>
          <p:nvPr>
            <p:ph sz="half" idx="1"/>
          </p:nvPr>
        </p:nvSpPr>
        <p:spPr>
          <a:xfrm>
            <a:off x="1648178" y="699911"/>
            <a:ext cx="9098844" cy="5477052"/>
          </a:xfrm>
        </p:spPr>
        <p:txBody>
          <a:bodyPr>
            <a:normAutofit/>
          </a:bodyPr>
          <a:lstStyle/>
          <a:p>
            <a:pPr marL="0" indent="0" algn="l">
              <a:buNone/>
            </a:pPr>
            <a:r>
              <a:rPr lang="it-IT" dirty="0">
                <a:solidFill>
                  <a:srgbClr val="000000"/>
                </a:solidFill>
                <a:latin typeface="Arial" panose="020B0604020202020204" pitchFamily="34" charset="0"/>
                <a:cs typeface="Arial" panose="020B0604020202020204" pitchFamily="34" charset="0"/>
              </a:rPr>
              <a:t>La Biblioteca Braidense</a:t>
            </a:r>
          </a:p>
          <a:p>
            <a:pPr marL="0" indent="0" algn="l">
              <a:buNone/>
            </a:pPr>
            <a:endParaRPr lang="it-IT" dirty="0">
              <a:solidFill>
                <a:srgbClr val="000000"/>
              </a:solidFill>
              <a:latin typeface="Arial" panose="020B0604020202020204" pitchFamily="34" charset="0"/>
              <a:cs typeface="Arial" panose="020B0604020202020204" pitchFamily="34" charset="0"/>
            </a:endParaRPr>
          </a:p>
          <a:p>
            <a:pPr marL="0" indent="0">
              <a:lnSpc>
                <a:spcPct val="120000"/>
              </a:lnSpc>
              <a:buNone/>
            </a:pPr>
            <a:r>
              <a:rPr lang="it-IT" sz="2400" i="1" dirty="0" err="1">
                <a:latin typeface="Goudy Old Style" panose="02020502050305020303" pitchFamily="18" charset="77"/>
              </a:rPr>
              <a:t>Reſta</a:t>
            </a:r>
            <a:r>
              <a:rPr lang="it-IT" sz="2400" i="1" dirty="0">
                <a:latin typeface="Goudy Old Style" panose="02020502050305020303" pitchFamily="18" charset="77"/>
              </a:rPr>
              <a:t> in cima allo </a:t>
            </a:r>
            <a:r>
              <a:rPr lang="it-IT" sz="2400" i="1" dirty="0" err="1">
                <a:latin typeface="Goudy Old Style" panose="02020502050305020303" pitchFamily="18" charset="77"/>
              </a:rPr>
              <a:t>ſcalone</a:t>
            </a:r>
            <a:r>
              <a:rPr lang="it-IT" sz="2400" i="1" dirty="0">
                <a:latin typeface="Goudy Old Style" panose="02020502050305020303" pitchFamily="18" charset="77"/>
              </a:rPr>
              <a:t> di </a:t>
            </a:r>
            <a:r>
              <a:rPr lang="it-IT" sz="2400" i="1" dirty="0" err="1">
                <a:latin typeface="Goudy Old Style" panose="02020502050305020303" pitchFamily="18" charset="77"/>
              </a:rPr>
              <a:t>queſla</a:t>
            </a:r>
            <a:r>
              <a:rPr lang="it-IT" sz="2400" i="1" dirty="0">
                <a:latin typeface="Goudy Old Style" panose="02020502050305020303" pitchFamily="18" charset="77"/>
              </a:rPr>
              <a:t> magnifica parte l'</a:t>
            </a:r>
            <a:r>
              <a:rPr lang="it-IT" sz="2400" i="1" dirty="0" err="1">
                <a:latin typeface="Goudy Old Style" panose="02020502050305020303" pitchFamily="18" charset="77"/>
              </a:rPr>
              <a:t>ingreſſo</a:t>
            </a:r>
            <a:r>
              <a:rPr lang="it-IT" sz="2400" i="1" dirty="0">
                <a:latin typeface="Goudy Old Style" panose="02020502050305020303" pitchFamily="18" charset="77"/>
              </a:rPr>
              <a:t> principale alla Biblioteca , che , come abbiamo detto , è collocata nel Collegio </a:t>
            </a:r>
            <a:r>
              <a:rPr lang="it-IT" sz="2400" i="1" dirty="0"/>
              <a:t>. </a:t>
            </a:r>
          </a:p>
          <a:p>
            <a:pPr marL="0" indent="0" algn="l">
              <a:buNone/>
            </a:pPr>
            <a:endParaRPr lang="it-IT" sz="2100" dirty="0">
              <a:solidFill>
                <a:srgbClr val="000000"/>
              </a:solidFill>
              <a:latin typeface="Arial" panose="020B0604020202020204" pitchFamily="34" charset="0"/>
              <a:cs typeface="Arial" panose="020B0604020202020204" pitchFamily="34" charset="0"/>
            </a:endParaRPr>
          </a:p>
          <a:p>
            <a:pPr marL="0" indent="0" algn="l">
              <a:lnSpc>
                <a:spcPct val="110000"/>
              </a:lnSpc>
              <a:buNone/>
            </a:pPr>
            <a:endParaRPr lang="it-IT" sz="1900" dirty="0">
              <a:solidFill>
                <a:srgbClr val="000000"/>
              </a:solidFill>
              <a:latin typeface="Arial" panose="020B0604020202020204" pitchFamily="34" charset="0"/>
              <a:cs typeface="Arial" panose="020B0604020202020204" pitchFamily="34" charset="0"/>
            </a:endParaRPr>
          </a:p>
          <a:p>
            <a:pPr marL="0" indent="0" algn="l">
              <a:lnSpc>
                <a:spcPct val="110000"/>
              </a:lnSpc>
              <a:buNone/>
            </a:pPr>
            <a:r>
              <a:rPr lang="it-IT" sz="1900" dirty="0">
                <a:solidFill>
                  <a:srgbClr val="000000"/>
                </a:solidFill>
                <a:latin typeface="Arial" panose="020B0604020202020204" pitchFamily="34" charset="0"/>
                <a:cs typeface="Arial" panose="020B0604020202020204" pitchFamily="34" charset="0"/>
              </a:rPr>
              <a:t>N</a:t>
            </a:r>
            <a:r>
              <a:rPr lang="it-IT" sz="1900" b="0" i="0" u="none" strike="noStrike" dirty="0">
                <a:solidFill>
                  <a:srgbClr val="000000"/>
                </a:solidFill>
                <a:effectLst/>
                <a:latin typeface="Arial" panose="020B0604020202020204" pitchFamily="34" charset="0"/>
                <a:cs typeface="Arial" panose="020B0604020202020204" pitchFamily="34" charset="0"/>
              </a:rPr>
              <a:t>elle ristrutturazioni di Brera le indicazioni del cancelliere erano state determinanti, riuscendo a far prevalere sull'istituto polivalente desiderato dai milanesi una monumentale sistemazione per la Biblioteca, per la quale giunse ancora una volta a suggerire soluzioni stilistiche e tecniche all'architetto. </a:t>
            </a:r>
          </a:p>
          <a:p>
            <a:pPr marL="0" indent="0" algn="l">
              <a:buNone/>
            </a:pPr>
            <a:r>
              <a:rPr lang="it-IT" sz="1800" b="0" i="0" u="none" strike="noStrike" dirty="0">
                <a:solidFill>
                  <a:srgbClr val="000000"/>
                </a:solidFill>
                <a:effectLst/>
                <a:latin typeface="Arial" panose="020B0604020202020204" pitchFamily="34" charset="0"/>
                <a:cs typeface="Arial" panose="020B0604020202020204" pitchFamily="34" charset="0"/>
              </a:rPr>
              <a:t>Scotti</a:t>
            </a:r>
          </a:p>
          <a:p>
            <a:pPr marL="0" indent="0" algn="l">
              <a:buNone/>
            </a:pPr>
            <a:r>
              <a:rPr lang="it-IT" sz="2100" b="0" i="0" u="none" strike="noStrike" dirty="0">
                <a:solidFill>
                  <a:srgbClr val="000000"/>
                </a:solidFill>
                <a:effectLst/>
                <a:latin typeface="Arial" panose="020B0604020202020204" pitchFamily="34" charset="0"/>
                <a:cs typeface="Arial" panose="020B0604020202020204" pitchFamily="34" charset="0"/>
              </a:rPr>
              <a:t>.</a:t>
            </a:r>
          </a:p>
          <a:p>
            <a:pPr marL="0" indent="0" algn="l">
              <a:buNone/>
            </a:pPr>
            <a:endParaRPr lang="it-IT" sz="2100" dirty="0">
              <a:solidFill>
                <a:srgbClr val="000000"/>
              </a:solidFill>
              <a:latin typeface="Arial" panose="020B0604020202020204" pitchFamily="34" charset="0"/>
              <a:cs typeface="Arial" panose="020B0604020202020204" pitchFamily="34" charset="0"/>
            </a:endParaRPr>
          </a:p>
          <a:p>
            <a:pPr marL="0" indent="0" algn="l">
              <a:buNone/>
            </a:pPr>
            <a:endParaRPr lang="it-IT" sz="2100" b="0" i="0" u="none" strike="noStrike" dirty="0">
              <a:solidFill>
                <a:srgbClr val="000000"/>
              </a:solidFill>
              <a:effectLst/>
              <a:latin typeface="Arial" panose="020B0604020202020204" pitchFamily="34" charset="0"/>
              <a:cs typeface="Arial" panose="020B0604020202020204" pitchFamily="34" charset="0"/>
            </a:endParaRPr>
          </a:p>
          <a:p>
            <a:pPr algn="l"/>
            <a:endParaRPr lang="it-IT" b="0" i="0" u="none" strike="noStrike" dirty="0">
              <a:solidFill>
                <a:srgbClr val="000000"/>
              </a:solidFill>
              <a:effectLst/>
              <a:latin typeface="Helvetica" pitchFamily="2" charset="0"/>
            </a:endParaRPr>
          </a:p>
          <a:p>
            <a:endParaRPr lang="it-IT" dirty="0"/>
          </a:p>
        </p:txBody>
      </p:sp>
    </p:spTree>
    <p:extLst>
      <p:ext uri="{BB962C8B-B14F-4D97-AF65-F5344CB8AC3E}">
        <p14:creationId xmlns:p14="http://schemas.microsoft.com/office/powerpoint/2010/main" val="1163499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1E36887E-A33A-32BC-B45D-D2CB226A34A4}"/>
              </a:ext>
            </a:extLst>
          </p:cNvPr>
          <p:cNvSpPr>
            <a:spLocks noGrp="1"/>
          </p:cNvSpPr>
          <p:nvPr>
            <p:ph sz="half" idx="2"/>
          </p:nvPr>
        </p:nvSpPr>
        <p:spPr>
          <a:xfrm>
            <a:off x="1320800" y="2607733"/>
            <a:ext cx="10033000" cy="3569229"/>
          </a:xfrm>
        </p:spPr>
        <p:txBody>
          <a:bodyPr>
            <a:normAutofit/>
          </a:bodyPr>
          <a:lstStyle/>
          <a:p>
            <a:pPr marL="0" indent="0">
              <a:lnSpc>
                <a:spcPct val="100000"/>
              </a:lnSpc>
              <a:buNone/>
            </a:pPr>
            <a:r>
              <a:rPr lang="it-IT" sz="1800" dirty="0">
                <a:latin typeface="Arial" panose="020B0604020202020204" pitchFamily="34" charset="0"/>
                <a:cs typeface="Arial" panose="020B0604020202020204" pitchFamily="34" charset="0"/>
              </a:rPr>
              <a:t>Nel 1774, per volere di Maria Teresa, si insediò la Biblioteca del conte </a:t>
            </a:r>
            <a:r>
              <a:rPr lang="it-IT" sz="1800" dirty="0" err="1">
                <a:latin typeface="Arial" panose="020B0604020202020204" pitchFamily="34" charset="0"/>
                <a:cs typeface="Arial" panose="020B0604020202020204" pitchFamily="34" charset="0"/>
              </a:rPr>
              <a:t>Pertusati</a:t>
            </a:r>
            <a:r>
              <a:rPr lang="it-IT" sz="1800" dirty="0">
                <a:latin typeface="Arial" panose="020B0604020202020204" pitchFamily="34" charset="0"/>
                <a:cs typeface="Arial" panose="020B0604020202020204" pitchFamily="34" charset="0"/>
              </a:rPr>
              <a:t>, in seguito integrata con le collezioni librarie delle case gesuitiche, delle biblioteche di Haller e di </a:t>
            </a:r>
            <a:r>
              <a:rPr lang="it-IT" sz="1800" dirty="0" err="1">
                <a:latin typeface="Arial" panose="020B0604020202020204" pitchFamily="34" charset="0"/>
                <a:cs typeface="Arial" panose="020B0604020202020204" pitchFamily="34" charset="0"/>
              </a:rPr>
              <a:t>Firmian</a:t>
            </a:r>
            <a:r>
              <a:rPr lang="it-IT" sz="1800" dirty="0">
                <a:latin typeface="Arial" panose="020B0604020202020204" pitchFamily="34" charset="0"/>
                <a:cs typeface="Arial" panose="020B0604020202020204" pitchFamily="34" charset="0"/>
              </a:rPr>
              <a:t>, che presero il nome di</a:t>
            </a:r>
            <a:r>
              <a:rPr lang="it-IT" sz="1800" b="1" dirty="0">
                <a:latin typeface="Arial" panose="020B0604020202020204" pitchFamily="34" charset="0"/>
                <a:cs typeface="Arial" panose="020B0604020202020204" pitchFamily="34" charset="0"/>
              </a:rPr>
              <a:t> Biblioteca Braidense</a:t>
            </a:r>
            <a:r>
              <a:rPr lang="it-IT" sz="1800" dirty="0">
                <a:latin typeface="Arial" panose="020B0604020202020204" pitchFamily="34" charset="0"/>
                <a:cs typeface="Arial" panose="020B0604020202020204" pitchFamily="34" charset="0"/>
              </a:rPr>
              <a:t> e aprì al pubblico nel 1786</a:t>
            </a:r>
            <a:r>
              <a:rPr lang="it-IT" sz="2800" dirty="0">
                <a:latin typeface="Arial" panose="020B0604020202020204" pitchFamily="34" charset="0"/>
                <a:cs typeface="Arial" panose="020B0604020202020204" pitchFamily="34" charset="0"/>
              </a:rPr>
              <a:t>. </a:t>
            </a:r>
          </a:p>
          <a:p>
            <a:pPr marL="0" indent="0">
              <a:lnSpc>
                <a:spcPct val="100000"/>
              </a:lnSpc>
              <a:buNone/>
            </a:pPr>
            <a:endParaRPr lang="it-IT" sz="2800" dirty="0">
              <a:effectLst/>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1585060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7E8266-661E-E5F0-6A28-B91996212405}"/>
              </a:ext>
            </a:extLst>
          </p:cNvPr>
          <p:cNvSpPr>
            <a:spLocks noGrp="1"/>
          </p:cNvSpPr>
          <p:nvPr>
            <p:ph type="title"/>
          </p:nvPr>
        </p:nvSpPr>
        <p:spPr/>
        <p:txBody>
          <a:bodyPr>
            <a:normAutofit/>
          </a:bodyPr>
          <a:lstStyle/>
          <a:p>
            <a:r>
              <a:rPr lang="it-IT" sz="2800" dirty="0">
                <a:latin typeface="Arial" panose="020B0604020202020204" pitchFamily="34" charset="0"/>
                <a:cs typeface="Arial" panose="020B0604020202020204" pitchFamily="34" charset="0"/>
              </a:rPr>
              <a:t>Orto botanico</a:t>
            </a:r>
          </a:p>
        </p:txBody>
      </p:sp>
      <p:sp>
        <p:nvSpPr>
          <p:cNvPr id="3" name="Segnaposto contenuto 2">
            <a:extLst>
              <a:ext uri="{FF2B5EF4-FFF2-40B4-BE49-F238E27FC236}">
                <a16:creationId xmlns:a16="http://schemas.microsoft.com/office/drawing/2014/main" id="{164E361E-634A-7753-233C-EFE9E4C2FE77}"/>
              </a:ext>
            </a:extLst>
          </p:cNvPr>
          <p:cNvSpPr>
            <a:spLocks noGrp="1"/>
          </p:cNvSpPr>
          <p:nvPr>
            <p:ph sz="half" idx="1"/>
          </p:nvPr>
        </p:nvSpPr>
        <p:spPr>
          <a:xfrm>
            <a:off x="1196622" y="1371600"/>
            <a:ext cx="9764888" cy="4805363"/>
          </a:xfrm>
        </p:spPr>
        <p:txBody>
          <a:bodyPr>
            <a:normAutofit/>
          </a:bodyPr>
          <a:lstStyle/>
          <a:p>
            <a:pPr marL="0" indent="0">
              <a:lnSpc>
                <a:spcPct val="100000"/>
              </a:lnSpc>
              <a:buNone/>
            </a:pPr>
            <a:r>
              <a:rPr lang="it-IT" sz="1800" dirty="0">
                <a:latin typeface="Arial" panose="020B0604020202020204" pitchFamily="34" charset="0"/>
                <a:cs typeface="Arial" panose="020B0604020202020204" pitchFamily="34" charset="0"/>
              </a:rPr>
              <a:t>l giardino ha una lunga storia, che risale al XIV secolo, quando era luogo di meditazione e di coltivazione di piante per i padri Umiliati e poi, dal XVI secolo, per i Gesuiti. Nella seconda parte del XVIII secolo, per volontà dell’imperatrice Maria Teresa d’Austria, il Palazzo di Brera diventò un centro culturale di riferimento a Milano per l’arte, le lettere e le scienze. In questo contesto, nel 1775 il giardino venne istituito come Orto Botanico di Brera:</a:t>
            </a:r>
          </a:p>
          <a:p>
            <a:pPr marL="0" indent="0">
              <a:lnSpc>
                <a:spcPct val="100000"/>
              </a:lnSpc>
              <a:buNone/>
            </a:pPr>
            <a:endParaRPr lang="it-IT" sz="1800" dirty="0">
              <a:latin typeface="Arial" panose="020B0604020202020204" pitchFamily="34" charset="0"/>
              <a:cs typeface="Arial" panose="020B0604020202020204" pitchFamily="34" charset="0"/>
            </a:endParaRPr>
          </a:p>
          <a:p>
            <a:pPr marL="0" indent="0">
              <a:lnSpc>
                <a:spcPct val="100000"/>
              </a:lnSpc>
              <a:buNone/>
            </a:pPr>
            <a:r>
              <a:rPr lang="it-IT" sz="1800" i="1" dirty="0">
                <a:latin typeface="Oriya MN" pitchFamily="2" charset="0"/>
                <a:cs typeface="Oriya MN" pitchFamily="2" charset="0"/>
              </a:rPr>
              <a:t>Il Giardino </a:t>
            </a:r>
            <a:r>
              <a:rPr lang="it-IT" sz="1800" i="1" dirty="0" err="1">
                <a:latin typeface="Oriya MN" pitchFamily="2" charset="0"/>
                <a:cs typeface="Oriya MN" pitchFamily="2" charset="0"/>
              </a:rPr>
              <a:t>Bottanico</a:t>
            </a:r>
            <a:r>
              <a:rPr lang="it-IT" sz="1800" i="1" dirty="0">
                <a:latin typeface="Oriya MN" pitchFamily="2" charset="0"/>
                <a:cs typeface="Oriya MN" pitchFamily="2" charset="0"/>
              </a:rPr>
              <a:t> </a:t>
            </a:r>
            <a:r>
              <a:rPr lang="it-IT" sz="1800" i="1" dirty="0" err="1">
                <a:latin typeface="Oriya MN" pitchFamily="2" charset="0"/>
                <a:cs typeface="Oriya MN" pitchFamily="2" charset="0"/>
              </a:rPr>
              <a:t>ſotto</a:t>
            </a:r>
            <a:r>
              <a:rPr lang="it-IT" sz="1800" i="1" dirty="0">
                <a:latin typeface="Oriya MN" pitchFamily="2" charset="0"/>
                <a:cs typeface="Oriya MN" pitchFamily="2" charset="0"/>
              </a:rPr>
              <a:t> la direzione del dotto Padre Abate </a:t>
            </a:r>
            <a:r>
              <a:rPr lang="it-IT" sz="1800" i="1" dirty="0" err="1">
                <a:latin typeface="Oriya MN" pitchFamily="2" charset="0"/>
                <a:cs typeface="Oriya MN" pitchFamily="2" charset="0"/>
              </a:rPr>
              <a:t>Vallombrofano</a:t>
            </a:r>
            <a:r>
              <a:rPr lang="it-IT" sz="1800" i="1" dirty="0">
                <a:latin typeface="Oriya MN" pitchFamily="2" charset="0"/>
                <a:cs typeface="Oriya MN" pitchFamily="2" charset="0"/>
              </a:rPr>
              <a:t> </a:t>
            </a:r>
            <a:r>
              <a:rPr lang="it-IT" sz="1800" i="1" dirty="0" err="1">
                <a:latin typeface="Oriya MN" pitchFamily="2" charset="0"/>
                <a:cs typeface="Oriya MN" pitchFamily="2" charset="0"/>
              </a:rPr>
              <a:t>Vitman</a:t>
            </a:r>
            <a:r>
              <a:rPr lang="it-IT" sz="1800" i="1" dirty="0">
                <a:latin typeface="Oriya MN" pitchFamily="2" charset="0"/>
                <a:cs typeface="Oriya MN" pitchFamily="2" charset="0"/>
              </a:rPr>
              <a:t> è ricco di Piante </a:t>
            </a:r>
            <a:r>
              <a:rPr lang="it-IT" sz="1800" i="1" dirty="0" err="1">
                <a:latin typeface="Oriya MN" pitchFamily="2" charset="0"/>
                <a:cs typeface="Oriya MN" pitchFamily="2" charset="0"/>
              </a:rPr>
              <a:t>noftrali</a:t>
            </a:r>
            <a:r>
              <a:rPr lang="it-IT" sz="1800" i="1" dirty="0">
                <a:latin typeface="Oriya MN" pitchFamily="2" charset="0"/>
                <a:cs typeface="Oriya MN" pitchFamily="2" charset="0"/>
              </a:rPr>
              <a:t> , ed </a:t>
            </a:r>
            <a:r>
              <a:rPr lang="it-IT" sz="1800" i="1" dirty="0" err="1">
                <a:latin typeface="Oriya MN" pitchFamily="2" charset="0"/>
                <a:cs typeface="Oriya MN" pitchFamily="2" charset="0"/>
              </a:rPr>
              <a:t>efotiche</a:t>
            </a:r>
            <a:r>
              <a:rPr lang="it-IT" sz="1800" i="1" dirty="0">
                <a:latin typeface="Oriya MN" pitchFamily="2" charset="0"/>
                <a:cs typeface="Oriya MN" pitchFamily="2" charset="0"/>
              </a:rPr>
              <a:t> tenute per </a:t>
            </a:r>
            <a:r>
              <a:rPr lang="it-IT" sz="1800" i="1" dirty="0" err="1">
                <a:latin typeface="Oriya MN" pitchFamily="2" charset="0"/>
                <a:cs typeface="Oriya MN" pitchFamily="2" charset="0"/>
              </a:rPr>
              <a:t>claſſi</a:t>
            </a:r>
            <a:r>
              <a:rPr lang="it-IT" sz="1800" i="1" dirty="0">
                <a:latin typeface="Oriya MN" pitchFamily="2" charset="0"/>
                <a:cs typeface="Oriya MN" pitchFamily="2" charset="0"/>
              </a:rPr>
              <a:t> </a:t>
            </a:r>
            <a:r>
              <a:rPr lang="it-IT" sz="1800" i="1" dirty="0" err="1">
                <a:latin typeface="Oriya MN" pitchFamily="2" charset="0"/>
                <a:cs typeface="Oriya MN" pitchFamily="2" charset="0"/>
              </a:rPr>
              <a:t>ſecondo</a:t>
            </a:r>
            <a:r>
              <a:rPr lang="it-IT" sz="1800" i="1" dirty="0">
                <a:latin typeface="Oriya MN" pitchFamily="2" charset="0"/>
                <a:cs typeface="Oriya MN" pitchFamily="2" charset="0"/>
              </a:rPr>
              <a:t> il </a:t>
            </a:r>
            <a:r>
              <a:rPr lang="it-IT" sz="1800" i="1" dirty="0" err="1">
                <a:latin typeface="Oriya MN" pitchFamily="2" charset="0"/>
                <a:cs typeface="Oriya MN" pitchFamily="2" charset="0"/>
              </a:rPr>
              <a:t>ſiſtema</a:t>
            </a:r>
            <a:r>
              <a:rPr lang="it-IT" sz="1800" i="1" dirty="0">
                <a:latin typeface="Oriya MN" pitchFamily="2" charset="0"/>
                <a:cs typeface="Oriya MN" pitchFamily="2" charset="0"/>
              </a:rPr>
              <a:t> del Lineo </a:t>
            </a:r>
            <a:r>
              <a:rPr lang="it-IT" sz="1800" dirty="0">
                <a:latin typeface="Oriya MN" pitchFamily="2" charset="0"/>
                <a:cs typeface="Oriya MN" pitchFamily="2" charset="0"/>
              </a:rPr>
              <a:t>. </a:t>
            </a:r>
          </a:p>
          <a:p>
            <a:pPr marL="0" indent="0">
              <a:buNone/>
            </a:pPr>
            <a:endParaRPr lang="it-IT"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87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F3E013B-12A9-FB31-F6C1-62256E2B4AB5}"/>
              </a:ext>
            </a:extLst>
          </p:cNvPr>
          <p:cNvSpPr>
            <a:spLocks noGrp="1"/>
          </p:cNvSpPr>
          <p:nvPr>
            <p:ph sz="half" idx="1"/>
          </p:nvPr>
        </p:nvSpPr>
        <p:spPr>
          <a:xfrm>
            <a:off x="1625600" y="1828799"/>
            <a:ext cx="8861778" cy="4348163"/>
          </a:xfrm>
        </p:spPr>
        <p:txBody>
          <a:bodyPr>
            <a:normAutofit/>
          </a:bodyPr>
          <a:lstStyle/>
          <a:p>
            <a:pPr marL="0" indent="0" algn="l">
              <a:lnSpc>
                <a:spcPct val="100000"/>
              </a:lnSpc>
              <a:buNone/>
            </a:pPr>
            <a:r>
              <a:rPr lang="it-IT" sz="1800" b="0" i="0" u="none" strike="noStrike" dirty="0">
                <a:solidFill>
                  <a:srgbClr val="000000"/>
                </a:solidFill>
                <a:effectLst/>
                <a:latin typeface="Arial" panose="020B0604020202020204" pitchFamily="34" charset="0"/>
                <a:cs typeface="Arial" panose="020B0604020202020204" pitchFamily="34" charset="0"/>
              </a:rPr>
              <a:t>Infine solo con molta riluttanza approvò nel 1778 il completamento del cortile e del palazzo, che pur era essenziale per il decoro cittadino. Brera fu terminata nel 1785 quando il viaggio di Giuseppe II a Milano del 1782 aveva già portato a mortificare tutte le aspirazioni milanesi a vantaggio dell'Ateneo pavese, unico istituto superiore approvato.</a:t>
            </a:r>
          </a:p>
          <a:p>
            <a:pPr algn="l"/>
            <a:endParaRPr lang="it-IT" b="0" i="0" u="none" strike="noStrike" dirty="0">
              <a:solidFill>
                <a:srgbClr val="000000"/>
              </a:solidFill>
              <a:effectLst/>
              <a:latin typeface="Helvetica" pitchFamily="2" charset="0"/>
            </a:endParaRPr>
          </a:p>
          <a:p>
            <a:endParaRPr lang="it-IT" dirty="0"/>
          </a:p>
        </p:txBody>
      </p:sp>
    </p:spTree>
    <p:extLst>
      <p:ext uri="{BB962C8B-B14F-4D97-AF65-F5344CB8AC3E}">
        <p14:creationId xmlns:p14="http://schemas.microsoft.com/office/powerpoint/2010/main" val="3297966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43423BA-5F54-D6E3-96A3-8D43434B53D9}"/>
              </a:ext>
            </a:extLst>
          </p:cNvPr>
          <p:cNvSpPr>
            <a:spLocks noGrp="1"/>
          </p:cNvSpPr>
          <p:nvPr>
            <p:ph sz="half" idx="1"/>
          </p:nvPr>
        </p:nvSpPr>
        <p:spPr>
          <a:xfrm>
            <a:off x="1310922" y="770009"/>
            <a:ext cx="9570156" cy="5317981"/>
          </a:xfrm>
        </p:spPr>
        <p:txBody>
          <a:bodyPr>
            <a:normAutofit/>
          </a:bodyPr>
          <a:lstStyle/>
          <a:p>
            <a:pPr marL="0" indent="0">
              <a:lnSpc>
                <a:spcPct val="120000"/>
              </a:lnSpc>
              <a:buNone/>
            </a:pPr>
            <a:r>
              <a:rPr lang="it-IT" sz="1800" i="1" dirty="0">
                <a:effectLst/>
                <a:latin typeface="Arial" panose="020B0604020202020204" pitchFamily="34" charset="0"/>
                <a:cs typeface="Arial" panose="020B0604020202020204" pitchFamily="34" charset="0"/>
              </a:rPr>
              <a:t>Nel palazzo ancora incompleto, va quindi a stabilirsi il nuovo gruppo di insegnanti-collaboratori del Piermarini e il 22 gennaio 1776 viene solennemente inaugurata la nuova Accademia di Belle Arti. </a:t>
            </a:r>
          </a:p>
          <a:p>
            <a:pPr marL="0" indent="0">
              <a:lnSpc>
                <a:spcPct val="120000"/>
              </a:lnSpc>
              <a:buNone/>
            </a:pPr>
            <a:r>
              <a:rPr lang="it-IT" sz="1800" i="1" dirty="0">
                <a:effectLst/>
                <a:latin typeface="Arial" panose="020B0604020202020204" pitchFamily="34" charset="0"/>
                <a:cs typeface="Arial" panose="020B0604020202020204" pitchFamily="34" charset="0"/>
              </a:rPr>
              <a:t>Il primo presidente è Alberico Barbiano di Belgioioso, figlio di quell'Antonio che stava impiegando il Piermarini e il suo gruppo nei grandiosi lavori del suo palazzo. </a:t>
            </a:r>
          </a:p>
          <a:p>
            <a:pPr marL="0" indent="0">
              <a:lnSpc>
                <a:spcPct val="120000"/>
              </a:lnSpc>
              <a:buNone/>
            </a:pPr>
            <a:r>
              <a:rPr lang="it-IT" sz="1800" i="1" dirty="0">
                <a:effectLst/>
                <a:latin typeface="Arial" panose="020B0604020202020204" pitchFamily="34" charset="0"/>
                <a:cs typeface="Arial" panose="020B0604020202020204" pitchFamily="34" charset="0"/>
              </a:rPr>
              <a:t>Segretario dell'Accademia dal 1778 è il bolognese Carlo Bianconi. </a:t>
            </a:r>
          </a:p>
          <a:p>
            <a:pPr marL="0" indent="0" algn="r">
              <a:lnSpc>
                <a:spcPct val="120000"/>
              </a:lnSpc>
              <a:buNone/>
            </a:pPr>
            <a:r>
              <a:rPr lang="it-IT" sz="1400" dirty="0">
                <a:effectLst/>
                <a:latin typeface="Arial" panose="020B0604020202020204" pitchFamily="34" charset="0"/>
                <a:cs typeface="Arial" panose="020B0604020202020204" pitchFamily="34" charset="0"/>
              </a:rPr>
              <a:t>Paolo Colussi, L'Accademia di Belle Arti di Brera e la formazione della Pinacoteca </a:t>
            </a:r>
            <a:br>
              <a:rPr lang="it-IT" sz="1400" dirty="0">
                <a:effectLst/>
                <a:latin typeface="Arial" panose="020B0604020202020204" pitchFamily="34" charset="0"/>
                <a:cs typeface="Arial" panose="020B0604020202020204" pitchFamily="34" charset="0"/>
              </a:rPr>
            </a:br>
            <a:r>
              <a:rPr lang="it-IT" sz="1400" dirty="0">
                <a:effectLst/>
                <a:latin typeface="Arial" panose="020B0604020202020204" pitchFamily="34" charset="0"/>
                <a:cs typeface="Arial" panose="020B0604020202020204" pitchFamily="34" charset="0"/>
              </a:rPr>
              <a:t>L'Istituto Lombardo Accademia di Scienze e Lettere</a:t>
            </a:r>
            <a:br>
              <a:rPr lang="it-IT" sz="1400" dirty="0">
                <a:effectLst/>
                <a:latin typeface="Arial" panose="020B0604020202020204" pitchFamily="34" charset="0"/>
                <a:cs typeface="Arial" panose="020B0604020202020204" pitchFamily="34" charset="0"/>
              </a:rPr>
            </a:br>
            <a:endParaRPr lang="it-IT" sz="1400" dirty="0">
              <a:effectLst/>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2921199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B733D49-DBC9-FD31-BEBF-EB40F30896CC}"/>
              </a:ext>
            </a:extLst>
          </p:cNvPr>
          <p:cNvSpPr>
            <a:spLocks noGrp="1"/>
          </p:cNvSpPr>
          <p:nvPr>
            <p:ph sz="half" idx="1"/>
          </p:nvPr>
        </p:nvSpPr>
        <p:spPr>
          <a:xfrm>
            <a:off x="1603022" y="1560228"/>
            <a:ext cx="9674578" cy="5006827"/>
          </a:xfrm>
        </p:spPr>
        <p:txBody>
          <a:bodyPr>
            <a:noAutofit/>
          </a:bodyPr>
          <a:lstStyle/>
          <a:p>
            <a:pPr marL="0" indent="0">
              <a:lnSpc>
                <a:spcPct val="120000"/>
              </a:lnSpc>
              <a:buNone/>
            </a:pPr>
            <a:r>
              <a:rPr lang="it-IT" sz="1800" dirty="0">
                <a:latin typeface="Arial" panose="020B0604020202020204" pitchFamily="34" charset="0"/>
                <a:cs typeface="Arial" panose="020B0604020202020204" pitchFamily="34" charset="0"/>
              </a:rPr>
              <a:t>Carlo Bianconi a 46 anni aveva già alle spalle una carriera di studioso e di artefice di gusto neoclassico. Giunto a Milano, inizia a studiare la città, i suoi monumenti e il suo patrimonio artistico dando alle stampe nel 1783 la "</a:t>
            </a:r>
            <a:r>
              <a:rPr lang="it-IT" sz="1800" i="1" dirty="0">
                <a:effectLst/>
                <a:latin typeface="Arial" panose="020B0604020202020204" pitchFamily="34" charset="0"/>
                <a:cs typeface="Arial" panose="020B0604020202020204" pitchFamily="34" charset="0"/>
              </a:rPr>
              <a:t>Nuova Guida di Milano per gli Amanti delle Belle Arti e delle Sacre, e Profane Antichità milanesi</a:t>
            </a:r>
            <a:r>
              <a:rPr lang="it-IT" sz="1800" dirty="0">
                <a:latin typeface="Arial" panose="020B0604020202020204" pitchFamily="34" charset="0"/>
                <a:cs typeface="Arial" panose="020B0604020202020204" pitchFamily="34" charset="0"/>
              </a:rPr>
              <a:t>", Negli stessi anni acquista moltissimi disegni artistici e architettonici. Questa grande raccolta viene creata dal Bianconi come strumento per la politica educativa dell'Accademia. Alla sua morte lascerà agli eredi più di 20.000 pezzi tra disegni e incisioni, ma si salvano per la città solo i 400 disegni della cosiddetta "</a:t>
            </a:r>
            <a:r>
              <a:rPr lang="it-IT" sz="1800" i="1" dirty="0">
                <a:latin typeface="Arial" panose="020B0604020202020204" pitchFamily="34" charset="0"/>
                <a:cs typeface="Arial" panose="020B0604020202020204" pitchFamily="34" charset="0"/>
              </a:rPr>
              <a:t>Raccolta Bianconi" </a:t>
            </a:r>
            <a:r>
              <a:rPr lang="it-IT" sz="1800" dirty="0">
                <a:latin typeface="Arial" panose="020B0604020202020204" pitchFamily="34" charset="0"/>
                <a:cs typeface="Arial" panose="020B0604020202020204" pitchFamily="34" charset="0"/>
              </a:rPr>
              <a:t>conservati alla Biblioteca Trivulziana. </a:t>
            </a:r>
          </a:p>
        </p:txBody>
      </p:sp>
    </p:spTree>
    <p:extLst>
      <p:ext uri="{BB962C8B-B14F-4D97-AF65-F5344CB8AC3E}">
        <p14:creationId xmlns:p14="http://schemas.microsoft.com/office/powerpoint/2010/main" val="3475319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52256B-9C9B-8C40-79A5-79350ECFC0A7}"/>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3D9AA94-02AE-D16B-F15C-219483FF8248}"/>
              </a:ext>
            </a:extLst>
          </p:cNvPr>
          <p:cNvSpPr>
            <a:spLocks noGrp="1"/>
          </p:cNvSpPr>
          <p:nvPr>
            <p:ph sz="half" idx="1"/>
          </p:nvPr>
        </p:nvSpPr>
        <p:spPr>
          <a:xfrm>
            <a:off x="1565563" y="1147362"/>
            <a:ext cx="9486259" cy="5345690"/>
          </a:xfrm>
        </p:spPr>
        <p:txBody>
          <a:bodyPr>
            <a:noAutofit/>
          </a:bodyPr>
          <a:lstStyle/>
          <a:p>
            <a:pPr marL="0" indent="0">
              <a:lnSpc>
                <a:spcPct val="100000"/>
              </a:lnSpc>
              <a:buNone/>
              <a:tabLst>
                <a:tab pos="314960" algn="l"/>
                <a:tab pos="1304925" algn="l"/>
              </a:tabLst>
            </a:pPr>
            <a:r>
              <a:rPr lang="it-IT" sz="1800" dirty="0">
                <a:latin typeface="Arial" panose="020B0604020202020204" pitchFamily="34" charset="0"/>
                <a:cs typeface="Arial" panose="020B0604020202020204" pitchFamily="34" charset="0"/>
              </a:rPr>
              <a:t>Bianconi era  contrario alla raccolta di quadri come modelli per pittori e decoratori. I pochi quadri che allora vengono depositati a Brera in seguito alle soppressioni di chiese e conventi, vengono perciò chiusi in magazzino o venduti (ad esempio, la </a:t>
            </a:r>
            <a:r>
              <a:rPr lang="it-IT" sz="1800" i="1" dirty="0">
                <a:effectLst/>
                <a:latin typeface="Arial" panose="020B0604020202020204" pitchFamily="34" charset="0"/>
                <a:cs typeface="Arial" panose="020B0604020202020204" pitchFamily="34" charset="0"/>
              </a:rPr>
              <a:t>Vergine delle Rocce</a:t>
            </a:r>
            <a:r>
              <a:rPr lang="it-IT" sz="1800" dirty="0">
                <a:latin typeface="Arial" panose="020B0604020202020204" pitchFamily="34" charset="0"/>
                <a:cs typeface="Arial" panose="020B0604020202020204" pitchFamily="34" charset="0"/>
              </a:rPr>
              <a:t> di Leonardo viene prima offerta a Giuseppe II e poi venduta ad una antiquario inglese). </a:t>
            </a:r>
            <a:endParaRPr lang="it-IT" sz="1800" dirty="0">
              <a:effectLst/>
              <a:latin typeface="Arial" panose="020B0604020202020204" pitchFamily="34" charset="0"/>
              <a:cs typeface="Arial" panose="020B0604020202020204" pitchFamily="34" charset="0"/>
            </a:endParaRPr>
          </a:p>
          <a:p>
            <a:pPr marL="0" indent="0">
              <a:lnSpc>
                <a:spcPct val="100000"/>
              </a:lnSpc>
              <a:buNone/>
              <a:tabLst>
                <a:tab pos="314960" algn="l"/>
                <a:tab pos="1304925" algn="l"/>
              </a:tabLst>
            </a:pPr>
            <a:r>
              <a:rPr lang="it-IT" sz="1800" dirty="0">
                <a:effectLst/>
                <a:latin typeface="Arial" panose="020B0604020202020204" pitchFamily="34" charset="0"/>
                <a:cs typeface="Arial" panose="020B0604020202020204" pitchFamily="34" charset="0"/>
              </a:rPr>
              <a:t>Unica eccezione, i grandi quadri settecenteschi dei SS. Cosma e Damiano (attuale Teatro Filodrammatici) di Pierre </a:t>
            </a:r>
            <a:r>
              <a:rPr lang="it-IT" sz="1800" dirty="0" err="1">
                <a:effectLst/>
                <a:latin typeface="Arial" panose="020B0604020202020204" pitchFamily="34" charset="0"/>
                <a:cs typeface="Arial" panose="020B0604020202020204" pitchFamily="34" charset="0"/>
              </a:rPr>
              <a:t>Subleyras</a:t>
            </a:r>
            <a:r>
              <a:rPr lang="it-IT" sz="1800" dirty="0">
                <a:effectLst/>
                <a:latin typeface="Arial" panose="020B0604020202020204" pitchFamily="34" charset="0"/>
                <a:cs typeface="Arial" panose="020B0604020202020204" pitchFamily="34" charset="0"/>
              </a:rPr>
              <a:t>, Pompeo Batoni e Giuseppe Bottani. </a:t>
            </a:r>
          </a:p>
          <a:p>
            <a:pPr marL="0" indent="0">
              <a:lnSpc>
                <a:spcPct val="100000"/>
              </a:lnSpc>
              <a:buNone/>
            </a:pPr>
            <a:r>
              <a:rPr lang="it-IT" sz="1800" dirty="0">
                <a:latin typeface="Arial" panose="020B0604020202020204" pitchFamily="34" charset="0"/>
                <a:cs typeface="Arial" panose="020B0604020202020204" pitchFamily="34" charset="0"/>
              </a:rPr>
              <a:t>Anche la raccolta di Gessi ad uso dei pittori e degli scultori resta molto modesta nei vent'anni di gestione Bianconi dell'Accademia.</a:t>
            </a:r>
          </a:p>
        </p:txBody>
      </p:sp>
    </p:spTree>
    <p:extLst>
      <p:ext uri="{BB962C8B-B14F-4D97-AF65-F5344CB8AC3E}">
        <p14:creationId xmlns:p14="http://schemas.microsoft.com/office/powerpoint/2010/main" val="3486389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B846A7AE-D0C3-7175-85B1-84815F553A8A}"/>
              </a:ext>
            </a:extLst>
          </p:cNvPr>
          <p:cNvSpPr txBox="1"/>
          <p:nvPr/>
        </p:nvSpPr>
        <p:spPr>
          <a:xfrm>
            <a:off x="734291" y="318655"/>
            <a:ext cx="9933709" cy="5940088"/>
          </a:xfrm>
          <a:prstGeom prst="rect">
            <a:avLst/>
          </a:prstGeom>
          <a:noFill/>
        </p:spPr>
        <p:txBody>
          <a:bodyPr wrap="square" rtlCol="0">
            <a:spAutoFit/>
          </a:bodyPr>
          <a:lstStyle/>
          <a:p>
            <a:r>
              <a:rPr lang="it-IT" sz="2000" dirty="0">
                <a:effectLst/>
                <a:latin typeface="Arial" panose="020B0604020202020204" pitchFamily="34" charset="0"/>
                <a:cs typeface="Arial" panose="020B0604020202020204" pitchFamily="34" charset="0"/>
              </a:rPr>
              <a:t>L'Accademia di Belle Arti di Brera </a:t>
            </a:r>
          </a:p>
          <a:p>
            <a:endParaRPr lang="it-IT" sz="1800" dirty="0">
              <a:effectLst/>
              <a:latin typeface="Arial" panose="020B0604020202020204" pitchFamily="34" charset="0"/>
              <a:cs typeface="Arial" panose="020B0604020202020204" pitchFamily="34" charset="0"/>
            </a:endParaRPr>
          </a:p>
          <a:p>
            <a:r>
              <a:rPr lang="it-IT" dirty="0">
                <a:latin typeface="Arial" panose="020B0604020202020204" pitchFamily="34" charset="0"/>
                <a:cs typeface="Arial" panose="020B0604020202020204" pitchFamily="34" charset="0"/>
              </a:rPr>
              <a:t>Gli orientamenti della corte di Vienna, e dello stesso Piermarini, erano rivolti a migliorare il gusto  attraverso l'insegnamento dell'Ornato, cattedra tenuta egregiamente da Giocondo Albertolli. La classe di Ornato sarà infatti subito la più frequentata dell'Accademia e quella che darà i frutti migliori nel campo delle arti minori. Si pensi ad esempio allo sviluppo della bottega dei Maggiolini.</a:t>
            </a:r>
          </a:p>
          <a:p>
            <a:endParaRPr lang="it-IT" dirty="0">
              <a:effectLst/>
              <a:latin typeface="Arial" panose="020B0604020202020204" pitchFamily="34" charset="0"/>
              <a:cs typeface="Arial" panose="020B0604020202020204" pitchFamily="34" charset="0"/>
            </a:endParaRPr>
          </a:p>
          <a:p>
            <a:r>
              <a:rPr lang="it-IT" dirty="0">
                <a:latin typeface="Arial" panose="020B0604020202020204" pitchFamily="34" charset="0"/>
                <a:cs typeface="Arial" panose="020B0604020202020204" pitchFamily="34" charset="0"/>
              </a:rPr>
              <a:t>il nucleo fondatore della nuova Accademia </a:t>
            </a:r>
            <a:r>
              <a:rPr lang="it-IT" dirty="0">
                <a:effectLst/>
                <a:latin typeface="Arial" panose="020B0604020202020204" pitchFamily="34" charset="0"/>
                <a:cs typeface="Arial" panose="020B0604020202020204" pitchFamily="34" charset="0"/>
              </a:rPr>
              <a:t>furono gli stessi artisti, Piermarini in testa, </a:t>
            </a:r>
            <a:r>
              <a:rPr lang="it-IT" dirty="0">
                <a:latin typeface="Arial" panose="020B0604020202020204" pitchFamily="34" charset="0"/>
                <a:cs typeface="Arial" panose="020B0604020202020204" pitchFamily="34" charset="0"/>
              </a:rPr>
              <a:t>che collaborano durante i lavori a Palazzo Reale: lo scultore Giuseppe Franchi, il pittore Giuliano </a:t>
            </a:r>
            <a:r>
              <a:rPr lang="it-IT" dirty="0" err="1">
                <a:latin typeface="Arial" panose="020B0604020202020204" pitchFamily="34" charset="0"/>
                <a:cs typeface="Arial" panose="020B0604020202020204" pitchFamily="34" charset="0"/>
              </a:rPr>
              <a:t>Traballesi</a:t>
            </a:r>
            <a:r>
              <a:rPr lang="it-IT" dirty="0">
                <a:latin typeface="Arial" panose="020B0604020202020204" pitchFamily="34" charset="0"/>
                <a:cs typeface="Arial" panose="020B0604020202020204" pitchFamily="34" charset="0"/>
              </a:rPr>
              <a:t>, il decoratore Giocondo Albertolli. </a:t>
            </a:r>
          </a:p>
          <a:p>
            <a:endParaRPr lang="it-IT" dirty="0">
              <a:latin typeface="Arial" panose="020B0604020202020204" pitchFamily="34" charset="0"/>
              <a:cs typeface="Arial" panose="020B0604020202020204" pitchFamily="34" charset="0"/>
            </a:endParaRPr>
          </a:p>
          <a:p>
            <a:r>
              <a:rPr lang="it-IT" dirty="0">
                <a:effectLst/>
                <a:latin typeface="Arial" panose="020B0604020202020204" pitchFamily="34" charset="0"/>
                <a:cs typeface="Arial" panose="020B0604020202020204" pitchFamily="34" charset="0"/>
              </a:rPr>
              <a:t>Il Parini, residente a Brera come insegnante delle Scuole Palatine, passò poi all'Accademia per preparare gli allievi alla conoscenza delle storie mitologiche e delle allegorie ancora molto di moda. Dal 1791 il Parini sarà anche nominato Sovrintendente del Palazzo di Brera, un titolo onorifico dovuto alla fama del poeta.</a:t>
            </a:r>
          </a:p>
          <a:p>
            <a:endParaRPr lang="it-IT" dirty="0">
              <a:latin typeface="Arial" panose="020B0604020202020204" pitchFamily="34" charset="0"/>
              <a:cs typeface="Arial" panose="020B0604020202020204" pitchFamily="34" charset="0"/>
            </a:endParaRPr>
          </a:p>
          <a:p>
            <a:r>
              <a:rPr lang="it-IT" dirty="0">
                <a:effectLst/>
                <a:latin typeface="Arial" panose="020B0604020202020204" pitchFamily="34" charset="0"/>
                <a:cs typeface="Arial" panose="020B0604020202020204" pitchFamily="34" charset="0"/>
              </a:rPr>
              <a:t>All'inizio degli anni ‘90 arrivano a Brera l'architetto viennese Leopoldo Pollack e il pittore Martino </a:t>
            </a:r>
            <a:r>
              <a:rPr lang="it-IT" dirty="0" err="1">
                <a:effectLst/>
                <a:latin typeface="Arial" panose="020B0604020202020204" pitchFamily="34" charset="0"/>
                <a:cs typeface="Arial" panose="020B0604020202020204" pitchFamily="34" charset="0"/>
              </a:rPr>
              <a:t>Knoller</a:t>
            </a:r>
            <a:r>
              <a:rPr lang="it-IT" dirty="0">
                <a:effectLst/>
                <a:latin typeface="Arial" panose="020B0604020202020204" pitchFamily="34" charset="0"/>
                <a:cs typeface="Arial" panose="020B0604020202020204" pitchFamily="34" charset="0"/>
              </a:rPr>
              <a:t> come insegnante di Colorito.</a:t>
            </a:r>
          </a:p>
          <a:p>
            <a:endParaRPr lang="it-IT" dirty="0">
              <a:latin typeface="Arial" panose="020B060402020202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4266309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B9ADE0-170E-F64D-9374-005C4BBDFC6E}"/>
              </a:ext>
            </a:extLst>
          </p:cNvPr>
          <p:cNvSpPr>
            <a:spLocks noGrp="1"/>
          </p:cNvSpPr>
          <p:nvPr>
            <p:ph type="title"/>
          </p:nvPr>
        </p:nvSpPr>
        <p:spPr>
          <a:xfrm>
            <a:off x="838200" y="365126"/>
            <a:ext cx="10515600" cy="681044"/>
          </a:xfrm>
        </p:spPr>
        <p:txBody>
          <a:bodyPr>
            <a:normAutofit/>
          </a:bodyPr>
          <a:lstStyle/>
          <a:p>
            <a:r>
              <a:rPr lang="it-IT" sz="2800" dirty="0">
                <a:latin typeface="Arial" panose="020B0604020202020204" pitchFamily="34" charset="0"/>
                <a:cs typeface="Arial" panose="020B0604020202020204" pitchFamily="34" charset="0"/>
              </a:rPr>
              <a:t>I Gesuiti e </a:t>
            </a:r>
            <a:r>
              <a:rPr lang="it-IT" sz="2800" i="1" dirty="0">
                <a:latin typeface="Arial" panose="020B0604020202020204" pitchFamily="34" charset="0"/>
                <a:cs typeface="Arial" panose="020B0604020202020204" pitchFamily="34" charset="0"/>
              </a:rPr>
              <a:t>Le scuole di san Fedele</a:t>
            </a:r>
          </a:p>
        </p:txBody>
      </p:sp>
      <p:sp>
        <p:nvSpPr>
          <p:cNvPr id="3" name="Segnaposto contenuto 2">
            <a:extLst>
              <a:ext uri="{FF2B5EF4-FFF2-40B4-BE49-F238E27FC236}">
                <a16:creationId xmlns:a16="http://schemas.microsoft.com/office/drawing/2014/main" id="{9C17E6C3-E8D3-E744-8E0E-7261E412A1C4}"/>
              </a:ext>
            </a:extLst>
          </p:cNvPr>
          <p:cNvSpPr>
            <a:spLocks noGrp="1"/>
          </p:cNvSpPr>
          <p:nvPr>
            <p:ph sz="half" idx="1"/>
          </p:nvPr>
        </p:nvSpPr>
        <p:spPr>
          <a:xfrm>
            <a:off x="838200" y="1046170"/>
            <a:ext cx="6085114" cy="5130793"/>
          </a:xfrm>
        </p:spPr>
        <p:txBody>
          <a:bodyPr>
            <a:noAutofit/>
          </a:bodyPr>
          <a:lstStyle/>
          <a:p>
            <a:pPr marL="0" indent="0">
              <a:buNone/>
            </a:pPr>
            <a:endParaRPr lang="it-IT" sz="1800" dirty="0"/>
          </a:p>
          <a:p>
            <a:pPr marL="0" indent="0">
              <a:buNone/>
            </a:pPr>
            <a:r>
              <a:rPr lang="it-IT" sz="1800" dirty="0">
                <a:latin typeface="Arial" panose="020B0604020202020204" pitchFamily="34" charset="0"/>
                <a:cs typeface="Arial" panose="020B0604020202020204" pitchFamily="34" charset="0"/>
              </a:rPr>
              <a:t>Soppressi gli Umiliati di Brera, san Carlo nel 1572  firmò la cessione alla Compagnia di Gesù  per trasferirvi le </a:t>
            </a:r>
            <a:r>
              <a:rPr lang="it-IT" sz="1800" i="1" dirty="0">
                <a:latin typeface="Arial" panose="020B0604020202020204" pitchFamily="34" charset="0"/>
                <a:cs typeface="Arial" panose="020B0604020202020204" pitchFamily="34" charset="0"/>
              </a:rPr>
              <a:t>scuole di San Fedele. </a:t>
            </a:r>
            <a:r>
              <a:rPr lang="it-IT" sz="1800" dirty="0">
                <a:latin typeface="Arial" panose="020B0604020202020204" pitchFamily="34" charset="0"/>
                <a:cs typeface="Arial" panose="020B0604020202020204" pitchFamily="34" charset="0"/>
              </a:rPr>
              <a:t>I Gesuiti subentrarono all’Ordine degli Umiliati nel convento di Santa Maria in Brera, una zona più decentrata rispetto alla loro sede milanese di San Fedele che era la loro casa professa. Qui rimasero fino al 1773 quando la Compagnia di Gesù fu soppressa.</a:t>
            </a:r>
          </a:p>
          <a:p>
            <a:pPr marL="0" indent="0">
              <a:buNone/>
            </a:pPr>
            <a:r>
              <a:rPr lang="it-IT" sz="1800" dirty="0">
                <a:latin typeface="Arial" panose="020B0604020202020204" pitchFamily="34" charset="0"/>
                <a:cs typeface="Arial" panose="020B0604020202020204" pitchFamily="34" charset="0"/>
              </a:rPr>
              <a:t>Con bolla del papa Gregorio XIII  si erigeva a Brera l’università, in cui i Gesuiti avrebbero insegnato sacra scrittura, teologia scolastica, morale, matematica, filosofia, lingua greca, lingua ebraica, retorica, grammatica.</a:t>
            </a:r>
          </a:p>
          <a:p>
            <a:pPr marL="0" indent="0">
              <a:buNone/>
            </a:pPr>
            <a:r>
              <a:rPr lang="it-IT" sz="1800" dirty="0">
                <a:latin typeface="Arial" panose="020B0604020202020204" pitchFamily="34" charset="0"/>
                <a:cs typeface="Arial" panose="020B0604020202020204" pitchFamily="34" charset="0"/>
              </a:rPr>
              <a:t>San Carlo finanziò l’impresa e in particolare contribuì alla fondazione della futura Biblioteca Braidense.</a:t>
            </a:r>
          </a:p>
        </p:txBody>
      </p:sp>
      <p:sp>
        <p:nvSpPr>
          <p:cNvPr id="6" name="CasellaDiTesto 5">
            <a:extLst>
              <a:ext uri="{FF2B5EF4-FFF2-40B4-BE49-F238E27FC236}">
                <a16:creationId xmlns:a16="http://schemas.microsoft.com/office/drawing/2014/main" id="{281997C5-78B2-EA4F-A653-7900CBD05439}"/>
              </a:ext>
            </a:extLst>
          </p:cNvPr>
          <p:cNvSpPr txBox="1"/>
          <p:nvPr/>
        </p:nvSpPr>
        <p:spPr>
          <a:xfrm>
            <a:off x="7732889" y="2246489"/>
            <a:ext cx="4249313" cy="1323439"/>
          </a:xfrm>
          <a:prstGeom prst="rect">
            <a:avLst/>
          </a:prstGeom>
          <a:noFill/>
        </p:spPr>
        <p:txBody>
          <a:bodyPr wrap="square" rtlCol="0">
            <a:spAutoFit/>
          </a:bodyPr>
          <a:lstStyle/>
          <a:p>
            <a:r>
              <a:rPr lang="it-IT" sz="1600" dirty="0"/>
              <a:t>Brera, La sala di lettura, detta </a:t>
            </a:r>
            <a:r>
              <a:rPr lang="it-IT" sz="1600" i="1" dirty="0"/>
              <a:t>sala Teologica</a:t>
            </a:r>
            <a:r>
              <a:rPr lang="it-IT" sz="1600" dirty="0"/>
              <a:t>, in quanto precedentemente adibita a biblioteca religiosa. La scaffalatura e il relativo ballatoio in noce e radica risalgono alla fine del Seicento. </a:t>
            </a:r>
          </a:p>
        </p:txBody>
      </p:sp>
    </p:spTree>
    <p:extLst>
      <p:ext uri="{BB962C8B-B14F-4D97-AF65-F5344CB8AC3E}">
        <p14:creationId xmlns:p14="http://schemas.microsoft.com/office/powerpoint/2010/main" val="2175757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8DC6AE2-78D1-F145-916F-A71962C4F921}"/>
              </a:ext>
            </a:extLst>
          </p:cNvPr>
          <p:cNvSpPr>
            <a:spLocks noGrp="1"/>
          </p:cNvSpPr>
          <p:nvPr>
            <p:ph sz="half" idx="2"/>
          </p:nvPr>
        </p:nvSpPr>
        <p:spPr>
          <a:xfrm>
            <a:off x="1286933" y="2043289"/>
            <a:ext cx="10066867" cy="4133673"/>
          </a:xfrm>
        </p:spPr>
        <p:txBody>
          <a:bodyPr>
            <a:normAutofit/>
          </a:bodyPr>
          <a:lstStyle/>
          <a:p>
            <a:pPr marL="0" indent="0">
              <a:lnSpc>
                <a:spcPct val="100000"/>
              </a:lnSpc>
              <a:buNone/>
            </a:pPr>
            <a:r>
              <a:rPr lang="it-IT" sz="1800" dirty="0">
                <a:effectLst/>
                <a:latin typeface="Arial" panose="020B0604020202020204" pitchFamily="34" charset="0"/>
                <a:cs typeface="Arial" panose="020B0604020202020204" pitchFamily="34" charset="0"/>
              </a:rPr>
              <a:t>I Gesuiti avevano ben chiaro che la loro costruzione avrebbe dovuto imporsi sugli altri edifici cittadini circostanti. </a:t>
            </a:r>
          </a:p>
          <a:p>
            <a:pPr marL="0" indent="0">
              <a:lnSpc>
                <a:spcPct val="100000"/>
              </a:lnSpc>
              <a:buNone/>
            </a:pPr>
            <a:r>
              <a:rPr lang="it-IT" sz="1800" b="1" dirty="0">
                <a:effectLst/>
                <a:latin typeface="Arial" panose="020B0604020202020204" pitchFamily="34" charset="0"/>
                <a:cs typeface="Arial" panose="020B0604020202020204" pitchFamily="34" charset="0"/>
              </a:rPr>
              <a:t>Martino Bassi </a:t>
            </a:r>
            <a:r>
              <a:rPr lang="it-IT" sz="1800" dirty="0">
                <a:effectLst/>
                <a:latin typeface="Arial" panose="020B0604020202020204" pitchFamily="34" charset="0"/>
                <a:cs typeface="Arial" panose="020B0604020202020204" pitchFamily="34" charset="0"/>
              </a:rPr>
              <a:t>propose diverse soluzioni di espansione, tutte prevedevano cortili monumentali. </a:t>
            </a:r>
          </a:p>
          <a:p>
            <a:pPr marL="0" indent="0">
              <a:lnSpc>
                <a:spcPct val="100000"/>
              </a:lnSpc>
              <a:buNone/>
            </a:pPr>
            <a:r>
              <a:rPr lang="it-IT" sz="1800" dirty="0">
                <a:latin typeface="Arial" panose="020B0604020202020204" pitchFamily="34" charset="0"/>
                <a:cs typeface="Arial" panose="020B0604020202020204" pitchFamily="34" charset="0"/>
              </a:rPr>
              <a:t>Sul fianco nord di S. Maria di Brera, nel 1591, iniziò la costruzione di una nuova ala per i Gesuiti, ma la morte di Bassi nello stesso anno, rallentò la realizzazione.</a:t>
            </a:r>
          </a:p>
          <a:p>
            <a:pPr marL="0" indent="0">
              <a:lnSpc>
                <a:spcPct val="100000"/>
              </a:lnSpc>
              <a:buNone/>
            </a:pPr>
            <a:r>
              <a:rPr lang="it-IT" sz="1800" dirty="0">
                <a:latin typeface="Arial" panose="020B0604020202020204" pitchFamily="34" charset="0"/>
                <a:cs typeface="Arial" panose="020B0604020202020204" pitchFamily="34" charset="0"/>
              </a:rPr>
              <a:t>Nel 1615 </a:t>
            </a:r>
            <a:r>
              <a:rPr lang="it-IT" sz="1800" b="1" dirty="0">
                <a:latin typeface="Arial" panose="020B0604020202020204" pitchFamily="34" charset="0"/>
                <a:cs typeface="Arial" panose="020B0604020202020204" pitchFamily="34" charset="0"/>
              </a:rPr>
              <a:t>Francesco Maria Richini, </a:t>
            </a:r>
            <a:r>
              <a:rPr lang="it-IT" sz="1800" dirty="0">
                <a:latin typeface="Arial" panose="020B0604020202020204" pitchFamily="34" charset="0"/>
                <a:cs typeface="Arial" panose="020B0604020202020204" pitchFamily="34" charset="0"/>
              </a:rPr>
              <a:t>nominato dal cardinale Federico Borromeo </a:t>
            </a:r>
            <a:r>
              <a:rPr lang="it-IT" sz="1800" i="1" dirty="0">
                <a:latin typeface="Arial" panose="020B0604020202020204" pitchFamily="34" charset="0"/>
                <a:cs typeface="Arial" panose="020B0604020202020204" pitchFamily="34" charset="0"/>
              </a:rPr>
              <a:t>“architetto delle fabbriche ecclesiastiche</a:t>
            </a:r>
            <a:r>
              <a:rPr lang="it-IT" sz="1800" dirty="0">
                <a:latin typeface="Arial" panose="020B0604020202020204" pitchFamily="34" charset="0"/>
                <a:cs typeface="Arial" panose="020B0604020202020204" pitchFamily="34" charset="0"/>
              </a:rPr>
              <a:t>”,  fu incaricato della direzione dei lavori e presentò nuovi progetti. Anche a causa della pestilenza però, il progetto venne approvato solo nel 1651. </a:t>
            </a:r>
          </a:p>
          <a:p>
            <a:endParaRPr lang="it-IT" dirty="0"/>
          </a:p>
        </p:txBody>
      </p:sp>
      <p:sp>
        <p:nvSpPr>
          <p:cNvPr id="8" name="Titolo 7">
            <a:extLst>
              <a:ext uri="{FF2B5EF4-FFF2-40B4-BE49-F238E27FC236}">
                <a16:creationId xmlns:a16="http://schemas.microsoft.com/office/drawing/2014/main" id="{07724649-4CC1-CABD-20F4-069081D40ACD}"/>
              </a:ext>
            </a:extLst>
          </p:cNvPr>
          <p:cNvSpPr>
            <a:spLocks noGrp="1"/>
          </p:cNvSpPr>
          <p:nvPr>
            <p:ph type="title"/>
          </p:nvPr>
        </p:nvSpPr>
        <p:spPr/>
        <p:txBody>
          <a:bodyPr/>
          <a:lstStyle/>
          <a:p>
            <a:endParaRPr lang="it-IT"/>
          </a:p>
        </p:txBody>
      </p:sp>
    </p:spTree>
    <p:extLst>
      <p:ext uri="{BB962C8B-B14F-4D97-AF65-F5344CB8AC3E}">
        <p14:creationId xmlns:p14="http://schemas.microsoft.com/office/powerpoint/2010/main" val="915120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8DC6AE2-78D1-F145-916F-A71962C4F921}"/>
              </a:ext>
            </a:extLst>
          </p:cNvPr>
          <p:cNvSpPr>
            <a:spLocks noGrp="1"/>
          </p:cNvSpPr>
          <p:nvPr>
            <p:ph sz="half" idx="2"/>
          </p:nvPr>
        </p:nvSpPr>
        <p:spPr>
          <a:xfrm>
            <a:off x="1049867" y="2156179"/>
            <a:ext cx="10303933" cy="4020784"/>
          </a:xfrm>
        </p:spPr>
        <p:txBody>
          <a:bodyPr>
            <a:normAutofit/>
          </a:bodyPr>
          <a:lstStyle/>
          <a:p>
            <a:pPr marL="0" indent="0">
              <a:buNone/>
            </a:pPr>
            <a:r>
              <a:rPr lang="it-IT" sz="2000" dirty="0"/>
              <a:t>I</a:t>
            </a:r>
            <a:r>
              <a:rPr lang="it-IT" sz="1800" dirty="0">
                <a:latin typeface="Arial" panose="020B0604020202020204" pitchFamily="34" charset="0"/>
                <a:cs typeface="Arial" panose="020B0604020202020204" pitchFamily="34" charset="0"/>
              </a:rPr>
              <a:t>l cortile d’onore, già chiostro del monastero di Santa Maria di Brera, è progettato da Francesco Maria Richini a pianta rettangolare con un doppio ordine di colonne a reggere gli  archi a tutto sesto delle serliane.  </a:t>
            </a:r>
          </a:p>
          <a:p>
            <a:pPr marL="0" indent="0">
              <a:buNone/>
            </a:pPr>
            <a:r>
              <a:rPr lang="it-IT" sz="1800" dirty="0">
                <a:latin typeface="Arial" panose="020B0604020202020204" pitchFamily="34" charset="0"/>
                <a:cs typeface="Arial" panose="020B0604020202020204" pitchFamily="34" charset="0"/>
              </a:rPr>
              <a:t>La loggia a doppio ordine sovrapposto è un chiaro omaggio al cortile del  Collegio Borromeo di Pavia di Pellegrino </a:t>
            </a:r>
            <a:r>
              <a:rPr lang="it-IT" sz="1800" dirty="0" err="1">
                <a:latin typeface="Arial" panose="020B0604020202020204" pitchFamily="34" charset="0"/>
                <a:cs typeface="Arial" panose="020B0604020202020204" pitchFamily="34" charset="0"/>
              </a:rPr>
              <a:t>Tibaldi</a:t>
            </a:r>
            <a:r>
              <a:rPr lang="it-IT" sz="1800" dirty="0">
                <a:latin typeface="Arial" panose="020B0604020202020204" pitchFamily="34" charset="0"/>
                <a:cs typeface="Arial" panose="020B0604020202020204" pitchFamily="34" charset="0"/>
              </a:rPr>
              <a:t> e rappresenta il prototipo barocco dei cortili di area lombarda.</a:t>
            </a:r>
            <a:r>
              <a:rPr lang="it-IT" sz="1800" baseline="30000" dirty="0">
                <a:latin typeface="Arial" panose="020B0604020202020204" pitchFamily="34" charset="0"/>
                <a:cs typeface="Arial" panose="020B0604020202020204" pitchFamily="34" charset="0"/>
              </a:rPr>
              <a:t>.</a:t>
            </a:r>
            <a:r>
              <a:rPr lang="it-IT" sz="1800" dirty="0">
                <a:latin typeface="Arial" panose="020B0604020202020204" pitchFamily="34" charset="0"/>
                <a:cs typeface="Arial" panose="020B0604020202020204" pitchFamily="34" charset="0"/>
              </a:rPr>
              <a:t> </a:t>
            </a:r>
          </a:p>
          <a:p>
            <a:pPr marL="0" indent="0">
              <a:buNone/>
            </a:pPr>
            <a:endParaRPr lang="it-IT" sz="2000" dirty="0"/>
          </a:p>
          <a:p>
            <a:endParaRPr lang="it-IT" dirty="0"/>
          </a:p>
        </p:txBody>
      </p:sp>
    </p:spTree>
    <p:extLst>
      <p:ext uri="{BB962C8B-B14F-4D97-AF65-F5344CB8AC3E}">
        <p14:creationId xmlns:p14="http://schemas.microsoft.com/office/powerpoint/2010/main" val="238400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430B6A-DC0A-67BB-2626-26FDBCC4739A}"/>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8FD6CBB-66C2-299A-B712-A6EB7048835A}"/>
              </a:ext>
            </a:extLst>
          </p:cNvPr>
          <p:cNvSpPr>
            <a:spLocks noGrp="1"/>
          </p:cNvSpPr>
          <p:nvPr>
            <p:ph sz="half" idx="2"/>
          </p:nvPr>
        </p:nvSpPr>
        <p:spPr>
          <a:xfrm>
            <a:off x="1625600" y="1371599"/>
            <a:ext cx="8319911" cy="4805363"/>
          </a:xfrm>
        </p:spPr>
        <p:txBody>
          <a:bodyPr>
            <a:normAutofit/>
          </a:bodyPr>
          <a:lstStyle/>
          <a:p>
            <a:pPr marL="0" indent="0">
              <a:lnSpc>
                <a:spcPct val="100000"/>
              </a:lnSpc>
              <a:buNone/>
            </a:pPr>
            <a:r>
              <a:rPr lang="it-IT" sz="1800" dirty="0">
                <a:latin typeface="Arial" panose="020B0604020202020204" pitchFamily="34" charset="0"/>
                <a:cs typeface="Arial" panose="020B0604020202020204" pitchFamily="34" charset="0"/>
              </a:rPr>
              <a:t>Alla morte del Richini (1658), la direzione dei lavori passò al figlio Giandomenico e successivamente fu assegnata a Gerolamo Quadrio e a Pietro Giorgio </a:t>
            </a:r>
            <a:r>
              <a:rPr lang="it-IT" sz="1800" dirty="0" err="1">
                <a:latin typeface="Arial" panose="020B0604020202020204" pitchFamily="34" charset="0"/>
                <a:cs typeface="Arial" panose="020B0604020202020204" pitchFamily="34" charset="0"/>
              </a:rPr>
              <a:t>Rossone</a:t>
            </a:r>
            <a:r>
              <a:rPr lang="it-IT" sz="1800" dirty="0">
                <a:latin typeface="Arial" panose="020B0604020202020204" pitchFamily="34" charset="0"/>
                <a:cs typeface="Arial" panose="020B0604020202020204" pitchFamily="34" charset="0"/>
              </a:rPr>
              <a:t> che mantennero il progetto del Richini. </a:t>
            </a:r>
          </a:p>
          <a:p>
            <a:pPr marL="0" indent="0">
              <a:lnSpc>
                <a:spcPct val="100000"/>
              </a:lnSpc>
              <a:buNone/>
            </a:pPr>
            <a:r>
              <a:rPr lang="it-IT" sz="1800" dirty="0">
                <a:latin typeface="Arial" panose="020B0604020202020204" pitchFamily="34" charset="0"/>
                <a:cs typeface="Arial" panose="020B0604020202020204" pitchFamily="34" charset="0"/>
              </a:rPr>
              <a:t>L'edificio attuale rispetta il progetto del Richini con un esterno in mattoni di colore rosso scuro con rinforzi agli angoli. Presenta regolari paraste a bugnato e cornici sporgenti marcapiano. Le finestre hanno frontoni in pietra. </a:t>
            </a:r>
          </a:p>
          <a:p>
            <a:pPr marL="0" indent="0">
              <a:buNone/>
            </a:pPr>
            <a:endParaRPr lang="it-IT" sz="2000" dirty="0"/>
          </a:p>
          <a:p>
            <a:endParaRPr lang="it-IT" dirty="0"/>
          </a:p>
        </p:txBody>
      </p:sp>
    </p:spTree>
    <p:extLst>
      <p:ext uri="{BB962C8B-B14F-4D97-AF65-F5344CB8AC3E}">
        <p14:creationId xmlns:p14="http://schemas.microsoft.com/office/powerpoint/2010/main" val="1702201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a:extLst>
              <a:ext uri="{FF2B5EF4-FFF2-40B4-BE49-F238E27FC236}">
                <a16:creationId xmlns:a16="http://schemas.microsoft.com/office/drawing/2014/main" id="{B71A77FD-7929-9181-ABEE-EBFD8C61A42B}"/>
              </a:ext>
            </a:extLst>
          </p:cNvPr>
          <p:cNvSpPr>
            <a:spLocks noGrp="1"/>
          </p:cNvSpPr>
          <p:nvPr>
            <p:ph sz="half" idx="2"/>
          </p:nvPr>
        </p:nvSpPr>
        <p:spPr>
          <a:xfrm>
            <a:off x="1343378" y="942109"/>
            <a:ext cx="10010422" cy="5234854"/>
          </a:xfrm>
        </p:spPr>
        <p:txBody>
          <a:bodyPr>
            <a:normAutofit/>
          </a:bodyPr>
          <a:lstStyle/>
          <a:p>
            <a:pPr marL="0" indent="0">
              <a:lnSpc>
                <a:spcPct val="120000"/>
              </a:lnSpc>
              <a:buNone/>
            </a:pPr>
            <a:r>
              <a:rPr lang="it-IT" sz="2300" dirty="0">
                <a:latin typeface="Arial" panose="020B0604020202020204" pitchFamily="34" charset="0"/>
                <a:cs typeface="Arial" panose="020B0604020202020204" pitchFamily="34" charset="0"/>
              </a:rPr>
              <a:t>Nella seconda metà del Settecento l</a:t>
            </a:r>
            <a:r>
              <a:rPr lang="it-IT" sz="2300" dirty="0">
                <a:effectLst/>
                <a:latin typeface="Arial" panose="020B0604020202020204" pitchFamily="34" charset="0"/>
                <a:cs typeface="Arial" panose="020B0604020202020204" pitchFamily="34" charset="0"/>
              </a:rPr>
              <a:t>'idea di creare a Milano una scuola capace di diffondere il nuovo stile neoclassico, migliorando la situazione artistica e artigianale della città, rientra nel vasto piano del </a:t>
            </a:r>
            <a:r>
              <a:rPr lang="it-IT" sz="2300" dirty="0" err="1">
                <a:effectLst/>
                <a:latin typeface="Arial" panose="020B0604020202020204" pitchFamily="34" charset="0"/>
                <a:cs typeface="Arial" panose="020B0604020202020204" pitchFamily="34" charset="0"/>
              </a:rPr>
              <a:t>Kaunitz</a:t>
            </a:r>
            <a:r>
              <a:rPr lang="it-IT" sz="2300" dirty="0">
                <a:effectLst/>
                <a:latin typeface="Arial" panose="020B0604020202020204" pitchFamily="34" charset="0"/>
                <a:cs typeface="Arial" panose="020B0604020202020204" pitchFamily="34" charset="0"/>
              </a:rPr>
              <a:t> orientato a sviluppare l'economia della Lombardia austriaca. </a:t>
            </a:r>
          </a:p>
          <a:p>
            <a:pPr marL="0" indent="0">
              <a:lnSpc>
                <a:spcPct val="120000"/>
              </a:lnSpc>
              <a:buNone/>
            </a:pPr>
            <a:r>
              <a:rPr lang="it-IT" sz="2300" dirty="0">
                <a:effectLst/>
                <a:latin typeface="Arial" panose="020B0604020202020204" pitchFamily="34" charset="0"/>
                <a:cs typeface="Arial" panose="020B0604020202020204" pitchFamily="34" charset="0"/>
              </a:rPr>
              <a:t>Lo scioglimento della Compagnia di Gesù (1773) e la chiusura del Collegio offre l'occasione per la fondazione della nuova scuola. </a:t>
            </a:r>
          </a:p>
          <a:p>
            <a:pPr marL="0" indent="0">
              <a:lnSpc>
                <a:spcPct val="120000"/>
              </a:lnSpc>
              <a:buNone/>
            </a:pPr>
            <a:r>
              <a:rPr lang="it-IT" sz="2300" dirty="0">
                <a:effectLst/>
                <a:latin typeface="Arial" panose="020B0604020202020204" pitchFamily="34" charset="0"/>
                <a:cs typeface="Arial" panose="020B0604020202020204" pitchFamily="34" charset="0"/>
              </a:rPr>
              <a:t>Sarà il Piermarini ad occuparsi di tutto, dai lavori di sistemazione del palazzo di Brera all'organizzazione della scuola. </a:t>
            </a:r>
          </a:p>
          <a:p>
            <a:endParaRPr lang="it-IT" dirty="0"/>
          </a:p>
        </p:txBody>
      </p:sp>
    </p:spTree>
    <p:extLst>
      <p:ext uri="{BB962C8B-B14F-4D97-AF65-F5344CB8AC3E}">
        <p14:creationId xmlns:p14="http://schemas.microsoft.com/office/powerpoint/2010/main" val="1715069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8DC6AE2-78D1-F145-916F-A71962C4F921}"/>
              </a:ext>
            </a:extLst>
          </p:cNvPr>
          <p:cNvSpPr>
            <a:spLocks noGrp="1"/>
          </p:cNvSpPr>
          <p:nvPr>
            <p:ph sz="half" idx="2"/>
          </p:nvPr>
        </p:nvSpPr>
        <p:spPr>
          <a:xfrm>
            <a:off x="1092530" y="4395663"/>
            <a:ext cx="10261270" cy="1781299"/>
          </a:xfrm>
        </p:spPr>
        <p:txBody>
          <a:bodyPr>
            <a:normAutofit/>
          </a:bodyPr>
          <a:lstStyle/>
          <a:p>
            <a:pPr marL="0" indent="0">
              <a:buNone/>
            </a:pPr>
            <a:endParaRPr lang="it-IT" sz="2000" dirty="0"/>
          </a:p>
          <a:p>
            <a:endParaRPr lang="it-IT" dirty="0"/>
          </a:p>
        </p:txBody>
      </p:sp>
      <p:sp>
        <p:nvSpPr>
          <p:cNvPr id="5" name="CasellaDiTesto 4">
            <a:extLst>
              <a:ext uri="{FF2B5EF4-FFF2-40B4-BE49-F238E27FC236}">
                <a16:creationId xmlns:a16="http://schemas.microsoft.com/office/drawing/2014/main" id="{880DC568-5F90-9C69-A19D-4E3BD11678AE}"/>
              </a:ext>
            </a:extLst>
          </p:cNvPr>
          <p:cNvSpPr txBox="1"/>
          <p:nvPr/>
        </p:nvSpPr>
        <p:spPr>
          <a:xfrm>
            <a:off x="2144350" y="968422"/>
            <a:ext cx="4558143" cy="646331"/>
          </a:xfrm>
          <a:prstGeom prst="rect">
            <a:avLst/>
          </a:prstGeom>
          <a:noFill/>
        </p:spPr>
        <p:txBody>
          <a:bodyPr wrap="square" rtlCol="0">
            <a:spAutoFit/>
          </a:bodyPr>
          <a:lstStyle/>
          <a:p>
            <a:r>
              <a:rPr lang="it-IT" dirty="0"/>
              <a:t>A </a:t>
            </a:r>
            <a:r>
              <a:rPr lang="it-IT" i="1" dirty="0"/>
              <a:t> </a:t>
            </a:r>
            <a:r>
              <a:rPr lang="it-IT" dirty="0">
                <a:latin typeface="Arial" panose="020B0604020202020204" pitchFamily="34" charset="0"/>
                <a:cs typeface="Arial" panose="020B0604020202020204" pitchFamily="34" charset="0"/>
              </a:rPr>
              <a:t>Giuseppe Piermarini </a:t>
            </a:r>
            <a:r>
              <a:rPr lang="it-IT" dirty="0"/>
              <a:t>si deve il solenne portale di ingresso su via Brera</a:t>
            </a:r>
          </a:p>
        </p:txBody>
      </p:sp>
      <p:sp>
        <p:nvSpPr>
          <p:cNvPr id="6" name="Segnaposto contenuto 2">
            <a:extLst>
              <a:ext uri="{FF2B5EF4-FFF2-40B4-BE49-F238E27FC236}">
                <a16:creationId xmlns:a16="http://schemas.microsoft.com/office/drawing/2014/main" id="{B5872100-647C-D673-99BB-4BBF381E6E7F}"/>
              </a:ext>
            </a:extLst>
          </p:cNvPr>
          <p:cNvSpPr txBox="1">
            <a:spLocks/>
          </p:cNvSpPr>
          <p:nvPr/>
        </p:nvSpPr>
        <p:spPr>
          <a:xfrm>
            <a:off x="2102556" y="2290854"/>
            <a:ext cx="8418688" cy="35987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it-IT" sz="2400" i="1" dirty="0">
                <a:latin typeface="Goudy Old Style" panose="02020502050305020303" pitchFamily="18" charset="77"/>
                <a:cs typeface="APPLE CHANCERY" panose="03020702040506060504" pitchFamily="66" charset="-79"/>
              </a:rPr>
              <a:t>Il </a:t>
            </a:r>
            <a:r>
              <a:rPr lang="it-IT" sz="2400" i="1" dirty="0" err="1">
                <a:latin typeface="Goudy Old Style" panose="02020502050305020303" pitchFamily="18" charset="77"/>
                <a:cs typeface="APPLE CHANCERY" panose="03020702040506060504" pitchFamily="66" charset="-79"/>
              </a:rPr>
              <a:t>grandioſo</a:t>
            </a:r>
            <a:r>
              <a:rPr lang="it-IT" sz="2400" i="1" dirty="0">
                <a:latin typeface="Goudy Old Style" panose="02020502050305020303" pitchFamily="18" charset="77"/>
                <a:cs typeface="APPLE CHANCERY" panose="03020702040506060504" pitchFamily="66" charset="-79"/>
              </a:rPr>
              <a:t> indicato Edifizio …Venne poi terminato interamente dal </a:t>
            </a:r>
            <a:r>
              <a:rPr lang="it-IT" sz="2400" i="1" dirty="0" err="1">
                <a:latin typeface="Goudy Old Style" panose="02020502050305020303" pitchFamily="18" charset="77"/>
                <a:cs typeface="APPLE CHANCERY" panose="03020702040506060504" pitchFamily="66" charset="-79"/>
              </a:rPr>
              <a:t>R</a:t>
            </a:r>
            <a:r>
              <a:rPr lang="it-IT" sz="2400" i="1" dirty="0">
                <a:latin typeface="Goudy Old Style" panose="02020502050305020303" pitchFamily="18" charset="77"/>
                <a:cs typeface="APPLE CHANCERY" panose="03020702040506060504" pitchFamily="66" charset="-79"/>
              </a:rPr>
              <a:t>. Governo otto anni dopo la loro </a:t>
            </a:r>
            <a:r>
              <a:rPr lang="it-IT" sz="2400" i="1" dirty="0" err="1">
                <a:latin typeface="Goudy Old Style" panose="02020502050305020303" pitchFamily="18" charset="77"/>
                <a:cs typeface="APPLE CHANCERY" panose="03020702040506060504" pitchFamily="66" charset="-79"/>
              </a:rPr>
              <a:t>foppreffione</a:t>
            </a:r>
            <a:r>
              <a:rPr lang="it-IT" sz="2400" i="1" dirty="0">
                <a:latin typeface="Goudy Old Style" panose="02020502050305020303" pitchFamily="18" charset="77"/>
                <a:cs typeface="APPLE CHANCERY" panose="03020702040506060504" pitchFamily="66" charset="-79"/>
              </a:rPr>
              <a:t> , </a:t>
            </a:r>
            <a:r>
              <a:rPr lang="it-IT" sz="2400" i="1" dirty="0" err="1">
                <a:latin typeface="Goudy Old Style" panose="02020502050305020303" pitchFamily="18" charset="77"/>
                <a:cs typeface="APPLE CHANCERY" panose="03020702040506060504" pitchFamily="66" charset="-79"/>
              </a:rPr>
              <a:t>ſecondo</a:t>
            </a:r>
            <a:r>
              <a:rPr lang="it-IT" sz="2400" i="1" dirty="0">
                <a:latin typeface="Goudy Old Style" panose="02020502050305020303" pitchFamily="18" charset="77"/>
                <a:cs typeface="APPLE CHANCERY" panose="03020702040506060504" pitchFamily="66" charset="-79"/>
              </a:rPr>
              <a:t> l'antico </a:t>
            </a:r>
            <a:r>
              <a:rPr lang="it-IT" sz="2400" i="1" dirty="0" err="1">
                <a:latin typeface="Goudy Old Style" panose="02020502050305020303" pitchFamily="18" charset="77"/>
                <a:cs typeface="APPLE CHANCERY" panose="03020702040506060504" pitchFamily="66" charset="-79"/>
              </a:rPr>
              <a:t>diſegno</a:t>
            </a:r>
            <a:r>
              <a:rPr lang="it-IT" sz="2400" i="1" dirty="0">
                <a:latin typeface="Goudy Old Style" panose="02020502050305020303" pitchFamily="18" charset="77"/>
                <a:cs typeface="APPLE CHANCERY" panose="03020702040506060504" pitchFamily="66" charset="-79"/>
              </a:rPr>
              <a:t> , fuori della gran porta , e delle due perpendicolari </a:t>
            </a:r>
            <a:r>
              <a:rPr lang="it-IT" sz="2400" i="1" dirty="0" err="1">
                <a:latin typeface="Goudy Old Style" panose="02020502050305020303" pitchFamily="18" charset="77"/>
                <a:cs typeface="APPLE CHANCERY" panose="03020702040506060504" pitchFamily="66" charset="-79"/>
              </a:rPr>
              <a:t>fafcie</a:t>
            </a:r>
            <a:r>
              <a:rPr lang="it-IT" sz="2400" i="1" dirty="0">
                <a:latin typeface="Goudy Old Style" panose="02020502050305020303" pitchFamily="18" charset="77"/>
                <a:cs typeface="APPLE CHANCERY" panose="03020702040506060504" pitchFamily="66" charset="-79"/>
              </a:rPr>
              <a:t> bugnate vicine alla </a:t>
            </a:r>
            <a:r>
              <a:rPr lang="it-IT" sz="2400" i="1" dirty="0" err="1">
                <a:latin typeface="Goudy Old Style" panose="02020502050305020303" pitchFamily="18" charset="77"/>
                <a:cs typeface="APPLE CHANCERY" panose="03020702040506060504" pitchFamily="66" charset="-79"/>
              </a:rPr>
              <a:t>medefima</a:t>
            </a:r>
            <a:r>
              <a:rPr lang="it-IT" sz="2400" i="1" dirty="0">
                <a:latin typeface="Goudy Old Style" panose="02020502050305020303" pitchFamily="18" charset="77"/>
                <a:cs typeface="APPLE CHANCERY" panose="03020702040506060504" pitchFamily="66" charset="-79"/>
              </a:rPr>
              <a:t> , volute </a:t>
            </a:r>
            <a:r>
              <a:rPr lang="it-IT" sz="2400" i="1" dirty="0" err="1">
                <a:latin typeface="Goudy Old Style" panose="02020502050305020303" pitchFamily="18" charset="77"/>
                <a:cs typeface="APPLE CHANCERY" panose="03020702040506060504" pitchFamily="66" charset="-79"/>
              </a:rPr>
              <a:t>dall</a:t>
            </a:r>
            <a:r>
              <a:rPr lang="it-IT" sz="2400" i="1" dirty="0">
                <a:latin typeface="Goudy Old Style" panose="02020502050305020303" pitchFamily="18" charset="77"/>
                <a:cs typeface="APPLE CHANCERY" panose="03020702040506060504" pitchFamily="66" charset="-79"/>
              </a:rPr>
              <a:t> Regio Architetto Piermarini a </a:t>
            </a:r>
            <a:r>
              <a:rPr lang="it-IT" sz="2400" i="1" dirty="0" err="1">
                <a:latin typeface="Goudy Old Style" panose="02020502050305020303" pitchFamily="18" charset="77"/>
                <a:cs typeface="APPLE CHANCERY" panose="03020702040506060504" pitchFamily="66" charset="-79"/>
              </a:rPr>
              <a:t>riſſalto</a:t>
            </a:r>
            <a:r>
              <a:rPr lang="it-IT" sz="2400" i="1" dirty="0">
                <a:latin typeface="Goudy Old Style" panose="02020502050305020303" pitchFamily="18" charset="77"/>
                <a:cs typeface="APPLE CHANCERY" panose="03020702040506060504" pitchFamily="66" charset="-79"/>
              </a:rPr>
              <a:t> maggiore . </a:t>
            </a:r>
          </a:p>
          <a:p>
            <a:pPr marL="0" indent="0">
              <a:buFont typeface="Arial" panose="020B0604020202020204" pitchFamily="34" charset="0"/>
              <a:buNone/>
            </a:pPr>
            <a:endParaRPr lang="it-IT" sz="2400" i="1" dirty="0">
              <a:latin typeface="Goudy Old Style" panose="02020502050305020303" pitchFamily="18" charset="77"/>
              <a:cs typeface="APPLE CHANCERY" panose="03020702040506060504" pitchFamily="66" charset="-79"/>
            </a:endParaRPr>
          </a:p>
          <a:p>
            <a:pPr marL="0" indent="0" algn="r">
              <a:buFont typeface="Arial" panose="020B0604020202020204" pitchFamily="34" charset="0"/>
              <a:buNone/>
            </a:pPr>
            <a:r>
              <a:rPr lang="it-IT" sz="1500" dirty="0">
                <a:latin typeface="Arial" panose="020B0604020202020204" pitchFamily="34" charset="0"/>
                <a:cs typeface="Arial" panose="020B0604020202020204" pitchFamily="34" charset="0"/>
              </a:rPr>
              <a:t>Carlo Bianconi "</a:t>
            </a:r>
            <a:r>
              <a:rPr lang="it-IT" sz="1500" i="1" dirty="0">
                <a:latin typeface="Arial" panose="020B0604020202020204" pitchFamily="34" charset="0"/>
                <a:cs typeface="Arial" panose="020B0604020202020204" pitchFamily="34" charset="0"/>
              </a:rPr>
              <a:t>Nuova Guida di Milano per gli Amanti delle Belle Arti e delle Sacre, e Profane Antichità milanesi</a:t>
            </a:r>
            <a:r>
              <a:rPr lang="it-IT" sz="1500" dirty="0">
                <a:latin typeface="Arial" panose="020B0604020202020204" pitchFamily="34" charset="0"/>
                <a:cs typeface="Arial" panose="020B0604020202020204" pitchFamily="34" charset="0"/>
              </a:rPr>
              <a:t>", Milano, 1783</a:t>
            </a:r>
          </a:p>
        </p:txBody>
      </p:sp>
    </p:spTree>
    <p:extLst>
      <p:ext uri="{BB962C8B-B14F-4D97-AF65-F5344CB8AC3E}">
        <p14:creationId xmlns:p14="http://schemas.microsoft.com/office/powerpoint/2010/main" val="2703665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ECCD9DF-71E4-854C-A2DA-796938331BCF}"/>
              </a:ext>
            </a:extLst>
          </p:cNvPr>
          <p:cNvSpPr>
            <a:spLocks noGrp="1"/>
          </p:cNvSpPr>
          <p:nvPr>
            <p:ph sz="half" idx="2"/>
          </p:nvPr>
        </p:nvSpPr>
        <p:spPr>
          <a:xfrm>
            <a:off x="1806221" y="2280356"/>
            <a:ext cx="9223023" cy="4322325"/>
          </a:xfrm>
        </p:spPr>
        <p:txBody>
          <a:bodyPr>
            <a:normAutofit/>
          </a:bodyPr>
          <a:lstStyle/>
          <a:p>
            <a:pPr marL="0" indent="0">
              <a:lnSpc>
                <a:spcPct val="100000"/>
              </a:lnSpc>
              <a:buNone/>
            </a:pPr>
            <a:r>
              <a:rPr lang="it-IT" sz="1800" dirty="0">
                <a:latin typeface="Arial" panose="020B0604020202020204" pitchFamily="34" charset="0"/>
                <a:cs typeface="Arial" panose="020B0604020202020204" pitchFamily="34" charset="0"/>
              </a:rPr>
              <a:t>Negli anni Settanta del Settecento il palazzo di Brera divenne un importante centro culturale polivalente: fu riaperto il Ginnasio, vi si trasferirono le Scuole Palatine; divenne sede della Società Patriottica, la Biblioteca Braidense aprì al pubblico nel 1786. </a:t>
            </a:r>
            <a:r>
              <a:rPr lang="it-IT" sz="1800" dirty="0">
                <a:effectLst/>
                <a:latin typeface="Arial" panose="020B0604020202020204" pitchFamily="34" charset="0"/>
                <a:cs typeface="Arial" panose="020B0604020202020204" pitchFamily="34" charset="0"/>
              </a:rPr>
              <a:t>I</a:t>
            </a:r>
            <a:r>
              <a:rPr lang="it-IT" sz="1800" dirty="0">
                <a:latin typeface="Arial" panose="020B0604020202020204" pitchFamily="34" charset="0"/>
                <a:cs typeface="Arial" panose="020B0604020202020204" pitchFamily="34" charset="0"/>
              </a:rPr>
              <a:t>l giardino venne istituito come Orto Botanico di Brera, l’</a:t>
            </a:r>
            <a:r>
              <a:rPr lang="it-IT" sz="1800" dirty="0">
                <a:effectLst/>
                <a:latin typeface="Arial" panose="020B0604020202020204" pitchFamily="34" charset="0"/>
                <a:cs typeface="Arial" panose="020B0604020202020204" pitchFamily="34" charset="0"/>
              </a:rPr>
              <a:t>Osservatorio astronomico continuò la sua attività e il 22 gennaio 1776 viene solennemente inaugurata la nuova Accademia di Belle Arti.</a:t>
            </a:r>
            <a:r>
              <a:rPr lang="it-IT" sz="1800" dirty="0">
                <a:latin typeface="Arial" panose="020B0604020202020204" pitchFamily="34" charset="0"/>
                <a:cs typeface="Arial" panose="020B0604020202020204" pitchFamily="34" charset="0"/>
              </a:rPr>
              <a:t> </a:t>
            </a:r>
          </a:p>
          <a:p>
            <a:pPr marL="0" indent="0">
              <a:buNone/>
            </a:pPr>
            <a:endParaRPr lang="it-IT" dirty="0"/>
          </a:p>
          <a:p>
            <a:pPr marL="0" indent="0">
              <a:buNone/>
            </a:pPr>
            <a:r>
              <a:rPr lang="it-IT" dirty="0"/>
              <a:t>. </a:t>
            </a:r>
          </a:p>
          <a:p>
            <a:endParaRPr lang="it-IT" dirty="0"/>
          </a:p>
        </p:txBody>
      </p:sp>
    </p:spTree>
    <p:extLst>
      <p:ext uri="{BB962C8B-B14F-4D97-AF65-F5344CB8AC3E}">
        <p14:creationId xmlns:p14="http://schemas.microsoft.com/office/powerpoint/2010/main" val="3059552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8D0E4D-556E-3A6E-65E8-6BE7FF2F4A8D}"/>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7ED9B5C-BE22-87DD-AA27-10DD4FBE2D29}"/>
              </a:ext>
            </a:extLst>
          </p:cNvPr>
          <p:cNvSpPr>
            <a:spLocks noGrp="1"/>
          </p:cNvSpPr>
          <p:nvPr>
            <p:ph sz="half" idx="2"/>
          </p:nvPr>
        </p:nvSpPr>
        <p:spPr>
          <a:xfrm>
            <a:off x="821314" y="2833511"/>
            <a:ext cx="10532485" cy="3769170"/>
          </a:xfrm>
        </p:spPr>
        <p:txBody>
          <a:bodyPr>
            <a:normAutofit/>
          </a:bodyPr>
          <a:lstStyle/>
          <a:p>
            <a:pPr marL="0" indent="0">
              <a:buNone/>
            </a:pPr>
            <a:r>
              <a:rPr lang="it-IT" sz="1800" dirty="0">
                <a:latin typeface="Arial" panose="020B0604020202020204" pitchFamily="34" charset="0"/>
                <a:cs typeface="Arial" panose="020B0604020202020204" pitchFamily="34" charset="0"/>
              </a:rPr>
              <a:t>L'Osservatorio Astronomico </a:t>
            </a:r>
            <a:r>
              <a:rPr lang="it-IT" sz="1800" b="1" dirty="0">
                <a:latin typeface="Arial" panose="020B0604020202020204" pitchFamily="34" charset="0"/>
                <a:cs typeface="Arial" panose="020B0604020202020204" pitchFamily="34" charset="0"/>
              </a:rPr>
              <a:t>f</a:t>
            </a:r>
            <a:r>
              <a:rPr lang="it-IT" sz="1800" dirty="0">
                <a:latin typeface="Arial" panose="020B0604020202020204" pitchFamily="34" charset="0"/>
                <a:cs typeface="Arial" panose="020B0604020202020204" pitchFamily="34" charset="0"/>
              </a:rPr>
              <a:t>u istituito negli anni 1763-65 all'interno del Collegio di Brera.</a:t>
            </a:r>
          </a:p>
          <a:p>
            <a:pPr marL="0" indent="0">
              <a:buNone/>
            </a:pPr>
            <a:r>
              <a:rPr lang="it-IT" sz="1800" dirty="0">
                <a:latin typeface="Arial" panose="020B0604020202020204" pitchFamily="34" charset="0"/>
                <a:cs typeface="Arial" panose="020B0604020202020204" pitchFamily="34" charset="0"/>
              </a:rPr>
              <a:t> I fondatori furono padre Louis Lagrange, astronomo proveniente da Marsiglia, e padre Ruggiero Boscovich, scienziato eclettico che, grazie alle proprie competenze di architettura, progettò anche la nuova torretta per le osservazioni costruita sui tetti del palazzo. </a:t>
            </a:r>
          </a:p>
          <a:p>
            <a:pPr marL="0" indent="0">
              <a:buNone/>
            </a:pPr>
            <a:r>
              <a:rPr lang="it-IT" sz="1800" dirty="0">
                <a:latin typeface="Arial" panose="020B0604020202020204" pitchFamily="34" charset="0"/>
                <a:cs typeface="Arial" panose="020B0604020202020204" pitchFamily="34" charset="0"/>
              </a:rPr>
              <a:t>Dopo il 1773  l’Osservatorio passò sotto il diretto controllo del governo austriaco di Milano.</a:t>
            </a:r>
          </a:p>
          <a:p>
            <a:pPr marL="0" indent="0">
              <a:buNone/>
            </a:pPr>
            <a:r>
              <a:rPr lang="it-IT" dirty="0"/>
              <a:t>. </a:t>
            </a:r>
          </a:p>
          <a:p>
            <a:endParaRPr lang="it-IT" dirty="0"/>
          </a:p>
        </p:txBody>
      </p:sp>
      <p:sp>
        <p:nvSpPr>
          <p:cNvPr id="7" name="CasellaDiTesto 6">
            <a:extLst>
              <a:ext uri="{FF2B5EF4-FFF2-40B4-BE49-F238E27FC236}">
                <a16:creationId xmlns:a16="http://schemas.microsoft.com/office/drawing/2014/main" id="{212B7B8E-1403-4F3B-9562-E120AFFE9EC2}"/>
              </a:ext>
            </a:extLst>
          </p:cNvPr>
          <p:cNvSpPr txBox="1"/>
          <p:nvPr/>
        </p:nvSpPr>
        <p:spPr>
          <a:xfrm>
            <a:off x="821314" y="423144"/>
            <a:ext cx="4706649" cy="461665"/>
          </a:xfrm>
          <a:prstGeom prst="rect">
            <a:avLst/>
          </a:prstGeom>
          <a:noFill/>
        </p:spPr>
        <p:txBody>
          <a:bodyPr wrap="square" rtlCol="0">
            <a:spAutoFit/>
          </a:bodyPr>
          <a:lstStyle/>
          <a:p>
            <a:r>
              <a:rPr lang="it-IT" sz="2400" dirty="0">
                <a:latin typeface="Arial" panose="020B0604020202020204" pitchFamily="34" charset="0"/>
                <a:cs typeface="Arial" panose="020B0604020202020204" pitchFamily="34" charset="0"/>
              </a:rPr>
              <a:t>L'Osservatorio Astronomico</a:t>
            </a:r>
            <a:endParaRPr lang="it-IT" sz="2400" dirty="0"/>
          </a:p>
        </p:txBody>
      </p:sp>
    </p:spTree>
    <p:extLst>
      <p:ext uri="{BB962C8B-B14F-4D97-AF65-F5344CB8AC3E}">
        <p14:creationId xmlns:p14="http://schemas.microsoft.com/office/powerpoint/2010/main" val="420566536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1884</TotalTime>
  <Words>1817</Words>
  <Application>Microsoft Macintosh PowerPoint</Application>
  <PresentationFormat>Widescreen</PresentationFormat>
  <Paragraphs>69</Paragraphs>
  <Slides>19</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19</vt:i4>
      </vt:variant>
    </vt:vector>
  </HeadingPairs>
  <TitlesOfParts>
    <vt:vector size="27" baseType="lpstr">
      <vt:lpstr>Aptos</vt:lpstr>
      <vt:lpstr>Aptos Display</vt:lpstr>
      <vt:lpstr>Arial</vt:lpstr>
      <vt:lpstr>Goudy Old Style</vt:lpstr>
      <vt:lpstr>Helvetica</vt:lpstr>
      <vt:lpstr>Helvetica Neue</vt:lpstr>
      <vt:lpstr>Oriya MN</vt:lpstr>
      <vt:lpstr>Tema di Office</vt:lpstr>
      <vt:lpstr>18 L’Accademia di Brera</vt:lpstr>
      <vt:lpstr>I Gesuiti e Le scuole di san Fedele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Orto botanico</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Anna Salvini</dc:creator>
  <cp:lastModifiedBy>Anna Salvini</cp:lastModifiedBy>
  <cp:revision>16</cp:revision>
  <dcterms:created xsi:type="dcterms:W3CDTF">2024-11-03T13:15:46Z</dcterms:created>
  <dcterms:modified xsi:type="dcterms:W3CDTF">2025-03-17T23:57:35Z</dcterms:modified>
</cp:coreProperties>
</file>