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3"/>
  </p:notesMasterIdLst>
  <p:sldIdLst>
    <p:sldId id="2640" r:id="rId2"/>
    <p:sldId id="2765" r:id="rId3"/>
    <p:sldId id="2762" r:id="rId4"/>
    <p:sldId id="2722" r:id="rId5"/>
    <p:sldId id="2367" r:id="rId6"/>
    <p:sldId id="479" r:id="rId7"/>
    <p:sldId id="2767" r:id="rId8"/>
    <p:sldId id="2726" r:id="rId9"/>
    <p:sldId id="1875" r:id="rId10"/>
    <p:sldId id="2768" r:id="rId11"/>
    <p:sldId id="895" r:id="rId12"/>
    <p:sldId id="2483" r:id="rId13"/>
    <p:sldId id="2478" r:id="rId14"/>
    <p:sldId id="2739" r:id="rId15"/>
    <p:sldId id="2727" r:id="rId16"/>
    <p:sldId id="2769" r:id="rId17"/>
    <p:sldId id="2746" r:id="rId18"/>
    <p:sldId id="2494" r:id="rId19"/>
    <p:sldId id="2771" r:id="rId20"/>
    <p:sldId id="2770" r:id="rId21"/>
    <p:sldId id="2772" r:id="rId22"/>
    <p:sldId id="2773" r:id="rId23"/>
    <p:sldId id="2774" r:id="rId24"/>
    <p:sldId id="2775" r:id="rId25"/>
    <p:sldId id="2776" r:id="rId26"/>
    <p:sldId id="2720" r:id="rId27"/>
    <p:sldId id="2787" r:id="rId28"/>
    <p:sldId id="2719" r:id="rId29"/>
    <p:sldId id="2788" r:id="rId30"/>
    <p:sldId id="2744" r:id="rId31"/>
    <p:sldId id="2789" r:id="rId32"/>
    <p:sldId id="2790" r:id="rId33"/>
    <p:sldId id="2791" r:id="rId34"/>
    <p:sldId id="2792" r:id="rId35"/>
    <p:sldId id="2580" r:id="rId36"/>
    <p:sldId id="2793" r:id="rId37"/>
    <p:sldId id="2794" r:id="rId38"/>
    <p:sldId id="2795" r:id="rId39"/>
    <p:sldId id="2796" r:id="rId40"/>
    <p:sldId id="2797" r:id="rId41"/>
    <p:sldId id="2799" r:id="rId4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59"/>
    <p:restoredTop sz="96327"/>
  </p:normalViewPr>
  <p:slideViewPr>
    <p:cSldViewPr snapToGrid="0">
      <p:cViewPr varScale="1">
        <p:scale>
          <a:sx n="113" d="100"/>
          <a:sy n="113" d="100"/>
        </p:scale>
        <p:origin x="384" y="488"/>
      </p:cViewPr>
      <p:guideLst/>
    </p:cSldViewPr>
  </p:slideViewPr>
  <p:notesTextViewPr>
    <p:cViewPr>
      <p:scale>
        <a:sx n="1" d="1"/>
        <a:sy n="1" d="1"/>
      </p:scale>
      <p:origin x="0" y="0"/>
    </p:cViewPr>
  </p:notesTextViewPr>
  <p:notesViewPr>
    <p:cSldViewPr snapToGrid="0">
      <p:cViewPr varScale="1">
        <p:scale>
          <a:sx n="96" d="100"/>
          <a:sy n="96" d="100"/>
        </p:scale>
        <p:origin x="3808" y="17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2E3F7-A64D-614C-8995-370FA7F5D5A3}" type="datetimeFigureOut">
              <a:rPr lang="it-IT" smtClean="0"/>
              <a:t>18/03/25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769F42-5331-9545-8CDD-EAA24DCB76E6}" type="slidenum">
              <a:rPr lang="it-IT" smtClean="0"/>
              <a:t>‹N›</a:t>
            </a:fld>
            <a:endParaRPr lang="it-IT"/>
          </a:p>
        </p:txBody>
      </p:sp>
    </p:spTree>
    <p:extLst>
      <p:ext uri="{BB962C8B-B14F-4D97-AF65-F5344CB8AC3E}">
        <p14:creationId xmlns:p14="http://schemas.microsoft.com/office/powerpoint/2010/main" val="3685034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it.wikipedia.org/wiki/Chiesa_dei_Santi_Cosma_e_Damiano_alla_Scala%23cite_note-1" TargetMode="External"/><Relationship Id="rId13" Type="http://schemas.openxmlformats.org/officeDocument/2006/relationships/hyperlink" Target="https://it.wikipedia.org/w/index.php?title=Carlo_Antonio_Maffezzone&amp;action=edit&amp;redlink=1" TargetMode="External"/><Relationship Id="rId18" Type="http://schemas.openxmlformats.org/officeDocument/2006/relationships/hyperlink" Target="https://it.wikipedia.org/wiki/Chiesa_dei_Santi_Cosma_e_Damiano_alla_Scala%23cite_note-4" TargetMode="External"/><Relationship Id="rId3" Type="http://schemas.openxmlformats.org/officeDocument/2006/relationships/hyperlink" Target="https://it.wikipedia.org/wiki/1796" TargetMode="External"/><Relationship Id="rId21" Type="http://schemas.openxmlformats.org/officeDocument/2006/relationships/hyperlink" Target="https://it.wikipedia.org/wiki/Pala_d'altare" TargetMode="External"/><Relationship Id="rId7" Type="http://schemas.openxmlformats.org/officeDocument/2006/relationships/hyperlink" Target="https://it.wikipedia.org/wiki/1381" TargetMode="External"/><Relationship Id="rId12" Type="http://schemas.openxmlformats.org/officeDocument/2006/relationships/hyperlink" Target="https://it.wikipedia.org/wiki/Giovanni_Ruggeri_(architetto)" TargetMode="External"/><Relationship Id="rId17" Type="http://schemas.openxmlformats.org/officeDocument/2006/relationships/hyperlink" Target="https://it.wikipedia.org/wiki/San_Carlo_Borromeo" TargetMode="External"/><Relationship Id="rId25" Type="http://schemas.openxmlformats.org/officeDocument/2006/relationships/hyperlink" Target="https://it.wikipedia.org/wiki/Pinacoteca_di_Brera" TargetMode="External"/><Relationship Id="rId2" Type="http://schemas.openxmlformats.org/officeDocument/2006/relationships/slide" Target="../slides/slide6.xml"/><Relationship Id="rId16" Type="http://schemas.openxmlformats.org/officeDocument/2006/relationships/hyperlink" Target="https://it.wikipedia.org/wiki/Chiesa_dei_Santi_Cosma_e_Damiano_alla_Scala%23cite_note-3" TargetMode="External"/><Relationship Id="rId20" Type="http://schemas.openxmlformats.org/officeDocument/2006/relationships/hyperlink" Target="https://it.wikipedia.org/wiki/Panfilo_Nuvolone" TargetMode="External"/><Relationship Id="rId1" Type="http://schemas.openxmlformats.org/officeDocument/2006/relationships/notesMaster" Target="../notesMasters/notesMaster1.xml"/><Relationship Id="rId6" Type="http://schemas.openxmlformats.org/officeDocument/2006/relationships/hyperlink" Target="https://it.wikipedia.org/wiki/881" TargetMode="External"/><Relationship Id="rId11" Type="http://schemas.openxmlformats.org/officeDocument/2006/relationships/hyperlink" Target="https://it.wikipedia.org/wiki/Francesco_Maria_Richini" TargetMode="External"/><Relationship Id="rId24" Type="http://schemas.openxmlformats.org/officeDocument/2006/relationships/hyperlink" Target="https://it.wikipedia.org/wiki/Pompeo_Batoni" TargetMode="External"/><Relationship Id="rId5" Type="http://schemas.openxmlformats.org/officeDocument/2006/relationships/hyperlink" Target="https://it.wikipedia.org/wiki/1798" TargetMode="External"/><Relationship Id="rId15" Type="http://schemas.openxmlformats.org/officeDocument/2006/relationships/hyperlink" Target="https://it.wikipedia.org/wiki/1800" TargetMode="External"/><Relationship Id="rId23" Type="http://schemas.openxmlformats.org/officeDocument/2006/relationships/hyperlink" Target="https://it.wikipedia.org/wiki/Pierre_Subleyras" TargetMode="External"/><Relationship Id="rId10" Type="http://schemas.openxmlformats.org/officeDocument/2006/relationships/hyperlink" Target="https://it.wikipedia.org/wiki/1660" TargetMode="External"/><Relationship Id="rId19" Type="http://schemas.openxmlformats.org/officeDocument/2006/relationships/hyperlink" Target="https://it.wikipedia.org/wiki/Chiesa_dei_Santi_Cosma_e_Damiano_alla_Scala%23cite_note-5" TargetMode="External"/><Relationship Id="rId4" Type="http://schemas.openxmlformats.org/officeDocument/2006/relationships/hyperlink" Target="https://it.wikipedia.org/wiki/Teatro_dei_Filodrammatici_(Milano)" TargetMode="External"/><Relationship Id="rId9" Type="http://schemas.openxmlformats.org/officeDocument/2006/relationships/hyperlink" Target="https://it.wikipedia.org/wiki/XVI_secolo" TargetMode="External"/><Relationship Id="rId14" Type="http://schemas.openxmlformats.org/officeDocument/2006/relationships/hyperlink" Target="https://it.wikipedia.org/wiki/Chiesa_dei_Santi_Cosma_e_Damiano_alla_Scala%23cite_note-CC10-2" TargetMode="External"/><Relationship Id="rId22" Type="http://schemas.openxmlformats.org/officeDocument/2006/relationships/hyperlink" Target="https://it.wikipedia.org/wiki/Legnanino" TargetMode="External"/></Relationships>
</file>

<file path=ppt/notesSlides/_rels/notesSlide2.xml.rels><?xml version="1.0" encoding="UTF-8" standalone="yes"?>
<Relationships xmlns="http://schemas.openxmlformats.org/package/2006/relationships"><Relationship Id="rId13" Type="http://schemas.openxmlformats.org/officeDocument/2006/relationships/hyperlink" Target="https://it.wikipedia.org/wiki/Peste" TargetMode="External"/><Relationship Id="rId18" Type="http://schemas.openxmlformats.org/officeDocument/2006/relationships/hyperlink" Target="https://it.wikipedia.org/wiki/Chiesa_russa_ortodossa_di_San_Nicola" TargetMode="External"/><Relationship Id="rId26" Type="http://schemas.openxmlformats.org/officeDocument/2006/relationships/hyperlink" Target="https://it.wikipedia.org/wiki/San_Gregorio" TargetMode="External"/><Relationship Id="rId39" Type="http://schemas.openxmlformats.org/officeDocument/2006/relationships/hyperlink" Target="https://it.wikipedia.org/wiki/1632" TargetMode="External"/><Relationship Id="rId21" Type="http://schemas.openxmlformats.org/officeDocument/2006/relationships/hyperlink" Target="https://it.wikipedia.org/w/index.php?title=Bartolomeo_Cozzi&amp;action=edit&amp;redlink=1" TargetMode="External"/><Relationship Id="rId34" Type="http://schemas.openxmlformats.org/officeDocument/2006/relationships/hyperlink" Target="https://it.wikipedia.org/wiki/Peste_del_1630" TargetMode="External"/><Relationship Id="rId7" Type="http://schemas.openxmlformats.org/officeDocument/2006/relationships/hyperlink" Target="https://it.wikipedia.org/wiki/Milano" TargetMode="External"/><Relationship Id="rId12" Type="http://schemas.openxmlformats.org/officeDocument/2006/relationships/hyperlink" Target="https://it.wikipedia.org/wiki/Ludovico_il_Moro" TargetMode="External"/><Relationship Id="rId17" Type="http://schemas.openxmlformats.org/officeDocument/2006/relationships/hyperlink" Target="https://it.wikipedia.org/wiki/Varedo" TargetMode="External"/><Relationship Id="rId25" Type="http://schemas.openxmlformats.org/officeDocument/2006/relationships/hyperlink" Target="https://it.wikipedia.org/wiki/San_Carlo_Borromeo" TargetMode="External"/><Relationship Id="rId33" Type="http://schemas.openxmlformats.org/officeDocument/2006/relationships/hyperlink" Target="https://it.wikipedia.org/wiki/1629" TargetMode="External"/><Relationship Id="rId38" Type="http://schemas.openxmlformats.org/officeDocument/2006/relationships/hyperlink" Target="https://it.wikipedia.org/wiki/1630" TargetMode="External"/><Relationship Id="rId2" Type="http://schemas.openxmlformats.org/officeDocument/2006/relationships/slide" Target="../slides/slide11.xml"/><Relationship Id="rId16" Type="http://schemas.openxmlformats.org/officeDocument/2006/relationships/hyperlink" Target="https://it.wikipedia.org/wiki/Villa_Bagatti_Valsecchi" TargetMode="External"/><Relationship Id="rId20" Type="http://schemas.openxmlformats.org/officeDocument/2006/relationships/hyperlink" Target="https://it.wikipedia.org/wiki/1507" TargetMode="External"/><Relationship Id="rId29" Type="http://schemas.openxmlformats.org/officeDocument/2006/relationships/hyperlink" Target="https://it.wikipedia.org/wiki/Napoleone_Bonaparte" TargetMode="External"/><Relationship Id="rId1" Type="http://schemas.openxmlformats.org/officeDocument/2006/relationships/notesMaster" Target="../notesMasters/notesMaster1.xml"/><Relationship Id="rId6" Type="http://schemas.openxmlformats.org/officeDocument/2006/relationships/hyperlink" Target="https://it.wikipedia.org/wiki/Redefossi" TargetMode="External"/><Relationship Id="rId11" Type="http://schemas.openxmlformats.org/officeDocument/2006/relationships/hyperlink" Target="https://it.wikipedia.org/wiki/Filarete" TargetMode="External"/><Relationship Id="rId24" Type="http://schemas.openxmlformats.org/officeDocument/2006/relationships/hyperlink" Target="https://it.wikipedia.org/wiki/Chiesa_di_San_Carlo_al_Lazzaretto" TargetMode="External"/><Relationship Id="rId32" Type="http://schemas.openxmlformats.org/officeDocument/2006/relationships/hyperlink" Target="https://it.wikipedia.org/wiki/Peste_di_San_Carlo" TargetMode="External"/><Relationship Id="rId37" Type="http://schemas.openxmlformats.org/officeDocument/2006/relationships/hyperlink" Target="https://it.wikipedia.org/wiki/1578" TargetMode="External"/><Relationship Id="rId5" Type="http://schemas.openxmlformats.org/officeDocument/2006/relationships/hyperlink" Target="https://it.wikipedia.org/wiki/Porta_Venezia_(Milano)" TargetMode="External"/><Relationship Id="rId15" Type="http://schemas.openxmlformats.org/officeDocument/2006/relationships/hyperlink" Target="https://it.wikipedia.org/wiki/1890" TargetMode="External"/><Relationship Id="rId23" Type="http://schemas.openxmlformats.org/officeDocument/2006/relationships/hyperlink" Target="https://it.wikipedia.org/wiki/1585" TargetMode="External"/><Relationship Id="rId28" Type="http://schemas.openxmlformats.org/officeDocument/2006/relationships/hyperlink" Target="https://it.wikipedia.org/wiki/1796" TargetMode="External"/><Relationship Id="rId36" Type="http://schemas.openxmlformats.org/officeDocument/2006/relationships/hyperlink" Target="https://it.wikipedia.org/wiki/Alessandro_Manzoni" TargetMode="External"/><Relationship Id="rId10" Type="http://schemas.openxmlformats.org/officeDocument/2006/relationships/hyperlink" Target="https://it.wikipedia.org/w/index.php?title=Lazzaro_Palazzi&amp;action=edit&amp;redlink=1" TargetMode="External"/><Relationship Id="rId19" Type="http://schemas.openxmlformats.org/officeDocument/2006/relationships/hyperlink" Target="https://it.wikipedia.org/wiki/1509" TargetMode="External"/><Relationship Id="rId31" Type="http://schemas.openxmlformats.org/officeDocument/2006/relationships/hyperlink" Target="https://it.wikipedia.org/w/index.php?title=Peste_di_Carlo_V&amp;action=edit&amp;redlink=1" TargetMode="External"/><Relationship Id="rId4" Type="http://schemas.openxmlformats.org/officeDocument/2006/relationships/hyperlink" Target="https://it.wikipedia.org/w/index.php?title=Lazzaro_Cairati&amp;action=edit&amp;redlink=1" TargetMode="External"/><Relationship Id="rId9" Type="http://schemas.openxmlformats.org/officeDocument/2006/relationships/hyperlink" Target="https://it.wikipedia.org/wiki/1489" TargetMode="External"/><Relationship Id="rId14" Type="http://schemas.openxmlformats.org/officeDocument/2006/relationships/hyperlink" Target="https://it.wikipedia.org/wiki/1882" TargetMode="External"/><Relationship Id="rId22" Type="http://schemas.openxmlformats.org/officeDocument/2006/relationships/hyperlink" Target="https://it.wikipedia.org/wiki/1576" TargetMode="External"/><Relationship Id="rId27" Type="http://schemas.openxmlformats.org/officeDocument/2006/relationships/hyperlink" Target="https://it.wikipedia.org/wiki/Pellegrino_Tibaldi" TargetMode="External"/><Relationship Id="rId30" Type="http://schemas.openxmlformats.org/officeDocument/2006/relationships/hyperlink" Target="https://it.wikipedia.org/wiki/1524" TargetMode="External"/><Relationship Id="rId35" Type="http://schemas.openxmlformats.org/officeDocument/2006/relationships/hyperlink" Target="https://it.wikipedia.org/wiki/I_promessi_sposi" TargetMode="External"/><Relationship Id="rId8" Type="http://schemas.openxmlformats.org/officeDocument/2006/relationships/hyperlink" Target="https://it.wikipedia.org/wiki/Lazzaretto_di_Milano%23cite_note-1" TargetMode="External"/><Relationship Id="rId3" Type="http://schemas.openxmlformats.org/officeDocument/2006/relationships/hyperlink" Target="https://it.wikipedia.org/wiki/Ospedale_Maggiore_di_Milano"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70000" lnSpcReduction="20000"/>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a:t>Nel 1489 venne concessa ai frati provenienti dal convento di San Giacomo di Castellazzo (documentati dal 1401) una chiesa in Milano, precisamente quella intitolata ai Santi Cosma e Damiano. </a:t>
            </a:r>
            <a:br>
              <a:rPr lang="it-IT"/>
            </a:br>
            <a:r>
              <a:rPr lang="it-IT"/>
              <a:t>L'ente fu soppresso nel 1796.</a:t>
            </a:r>
          </a:p>
          <a:p>
            <a:r>
              <a:rPr lang="it-IT"/>
              <a:t>La </a:t>
            </a:r>
            <a:r>
              <a:rPr lang="it-IT" b="1"/>
              <a:t>chiesa dei Santi Cosma e Damiano alla Scala</a:t>
            </a:r>
            <a:r>
              <a:rPr lang="it-IT"/>
              <a:t>, indicata nei documenti più antichi come </a:t>
            </a:r>
            <a:r>
              <a:rPr lang="it-IT" b="1"/>
              <a:t>Santi Cosma e Damiano dei Romani</a:t>
            </a:r>
            <a:r>
              <a:rPr lang="it-IT"/>
              <a:t>, era situata all'angolo delle attuali vie Filodrammatici e via San Dalmazio, fu sconsacrata nel </a:t>
            </a:r>
            <a:r>
              <a:rPr lang="it-IT">
                <a:hlinkClick r:id="rId3" tooltip="1796"/>
              </a:rPr>
              <a:t>1796</a:t>
            </a:r>
            <a:r>
              <a:rPr lang="it-IT"/>
              <a:t> e le sue mura riutilizzate per ospitare il </a:t>
            </a:r>
            <a:r>
              <a:rPr lang="it-IT">
                <a:hlinkClick r:id="rId4" tooltip="Teatro dei Filodrammatici (Milano)"/>
              </a:rPr>
              <a:t>Teatro dei Filodrammatici</a:t>
            </a:r>
            <a:r>
              <a:rPr lang="it-IT"/>
              <a:t> dal </a:t>
            </a:r>
            <a:r>
              <a:rPr lang="it-IT">
                <a:hlinkClick r:id="rId5" tooltip="1798"/>
              </a:rPr>
              <a:t>1798</a:t>
            </a:r>
            <a:r>
              <a:rPr lang="it-IT"/>
              <a:t>.</a:t>
            </a:r>
          </a:p>
          <a:p>
            <a:r>
              <a:rPr lang="it-IT"/>
              <a:t>La chiesa viene citata per la prima volta in una lettera risalente all'</a:t>
            </a:r>
            <a:r>
              <a:rPr lang="it-IT">
                <a:hlinkClick r:id="rId6" tooltip="881"/>
              </a:rPr>
              <a:t>881</a:t>
            </a:r>
            <a:r>
              <a:rPr lang="it-IT"/>
              <a:t>, in cui viene indicata come "chiesa dei Santi Cosma e Damiano dei Romani", posizionata a fianco di un piccolo ospedale. Citata in vari documenti, nel </a:t>
            </a:r>
            <a:r>
              <a:rPr lang="it-IT">
                <a:hlinkClick r:id="rId7" tooltip="1381"/>
              </a:rPr>
              <a:t>1381</a:t>
            </a:r>
            <a:r>
              <a:rPr lang="it-IT"/>
              <a:t> la chiesa figurava come titolare dell'omonima parrocchia</a:t>
            </a:r>
            <a:r>
              <a:rPr lang="it-IT" baseline="30000">
                <a:hlinkClick r:id="rId8"/>
              </a:rPr>
              <a:t>[1]</a:t>
            </a:r>
            <a:r>
              <a:rPr lang="it-IT"/>
              <a:t>. L'edificio, piccolo e malandato già nel </a:t>
            </a:r>
            <a:r>
              <a:rPr lang="it-IT">
                <a:hlinkClick r:id="rId9" tooltip="XVI secolo"/>
              </a:rPr>
              <a:t>XVI secolo</a:t>
            </a:r>
            <a:r>
              <a:rPr lang="it-IT"/>
              <a:t> fu quasi completamente rifatto a ampliato a partire dal </a:t>
            </a:r>
            <a:r>
              <a:rPr lang="it-IT">
                <a:hlinkClick r:id="rId10" tooltip="1660"/>
              </a:rPr>
              <a:t>1660</a:t>
            </a:r>
            <a:r>
              <a:rPr lang="it-IT"/>
              <a:t>: la paternità è stata attribuita a </a:t>
            </a:r>
            <a:r>
              <a:rPr lang="it-IT">
                <a:hlinkClick r:id="rId11" tooltip="Francesco Maria Richini"/>
              </a:rPr>
              <a:t>Francesco Maria Richini</a:t>
            </a:r>
            <a:r>
              <a:rPr lang="it-IT"/>
              <a:t>, tuttavia sono conservati progetti per la chiesa di </a:t>
            </a:r>
            <a:r>
              <a:rPr lang="it-IT">
                <a:hlinkClick r:id="rId12" tooltip="Giovanni Ruggeri (architetto)"/>
              </a:rPr>
              <a:t>Giovanni Ruggeri</a:t>
            </a:r>
            <a:r>
              <a:rPr lang="it-IT"/>
              <a:t> e di </a:t>
            </a:r>
            <a:r>
              <a:rPr lang="it-IT">
                <a:hlinkClick r:id="rId13" tooltip="Carlo Antonio Maffezzone (la pagina non esiste)"/>
              </a:rPr>
              <a:t>Carlo Antonio Maffezzone</a:t>
            </a:r>
            <a:r>
              <a:rPr lang="it-IT"/>
              <a:t>. La facciata tuttavia non fu mai realizzata</a:t>
            </a:r>
            <a:r>
              <a:rPr lang="it-IT" baseline="30000">
                <a:hlinkClick r:id="rId14"/>
              </a:rPr>
              <a:t>[2]</a:t>
            </a:r>
            <a:r>
              <a:rPr lang="it-IT"/>
              <a:t>.</a:t>
            </a:r>
          </a:p>
          <a:p>
            <a:r>
              <a:rPr lang="it-IT"/>
              <a:t>La chiesa fu sconsacrata nel </a:t>
            </a:r>
            <a:r>
              <a:rPr lang="it-IT">
                <a:hlinkClick r:id="rId3" tooltip="1796"/>
              </a:rPr>
              <a:t>1796</a:t>
            </a:r>
            <a:r>
              <a:rPr lang="it-IT"/>
              <a:t> e due anni dopo concessa alla "Società del Teatro Patriottico" che trasformò la chiesa nel </a:t>
            </a:r>
            <a:r>
              <a:rPr lang="it-IT">
                <a:hlinkClick r:id="rId4" tooltip="Teatro dei Filodrammatici (Milano)"/>
              </a:rPr>
              <a:t>teatro dei Filodrammatici</a:t>
            </a:r>
            <a:r>
              <a:rPr lang="it-IT"/>
              <a:t>, inaugurato ufficialmente nel </a:t>
            </a:r>
            <a:r>
              <a:rPr lang="it-IT">
                <a:hlinkClick r:id="rId15" tooltip="1800"/>
              </a:rPr>
              <a:t>1800</a:t>
            </a:r>
            <a:r>
              <a:rPr lang="it-IT"/>
              <a:t>, ma che per circa cent'anni continuò a conservare la facciata non realizzata della chiesa</a:t>
            </a:r>
            <a:r>
              <a:rPr lang="it-IT" baseline="30000">
                <a:hlinkClick r:id="rId16"/>
              </a:rPr>
              <a:t>[3]</a:t>
            </a:r>
            <a:r>
              <a:rPr lang="it-IT"/>
              <a:t>.</a:t>
            </a:r>
          </a:p>
          <a:p>
            <a:endParaRPr lang="it-IT"/>
          </a:p>
          <a:p>
            <a:pPr marL="0" marR="0" indent="0" algn="l" defTabSz="457200" rtl="0" eaLnBrk="1" fontAlgn="auto" latinLnBrk="0" hangingPunct="1">
              <a:lnSpc>
                <a:spcPct val="100000"/>
              </a:lnSpc>
              <a:spcBef>
                <a:spcPts val="0"/>
              </a:spcBef>
              <a:spcAft>
                <a:spcPts val="0"/>
              </a:spcAft>
              <a:buClrTx/>
              <a:buSzTx/>
              <a:buFontTx/>
              <a:buNone/>
              <a:tabLst/>
              <a:defRPr/>
            </a:pPr>
            <a:r>
              <a:rPr lang="it-IT"/>
              <a:t>La chiesa fu sconsacrata nel </a:t>
            </a:r>
            <a:r>
              <a:rPr lang="it-IT">
                <a:hlinkClick r:id="rId3" tooltip="1796"/>
              </a:rPr>
              <a:t>1796</a:t>
            </a:r>
            <a:r>
              <a:rPr lang="it-IT"/>
              <a:t> e due anni dopo concessa alla "Società del Teatro Patriottico" che trasformò la chiesa nel </a:t>
            </a:r>
            <a:r>
              <a:rPr lang="it-IT">
                <a:hlinkClick r:id="rId4" tooltip="Teatro dei Filodrammatici (Milano)"/>
              </a:rPr>
              <a:t>teatro dei Filodrammatici</a:t>
            </a:r>
            <a:r>
              <a:rPr lang="it-IT"/>
              <a:t>, inaugurato ufficialmente nel </a:t>
            </a:r>
            <a:r>
              <a:rPr lang="it-IT">
                <a:hlinkClick r:id="rId15" tooltip="1800"/>
              </a:rPr>
              <a:t>1800</a:t>
            </a:r>
            <a:r>
              <a:rPr lang="it-IT"/>
              <a:t>, ma che per circa cent'anni continuò a conservare la facciata non realizzata della chiesa</a:t>
            </a:r>
            <a:r>
              <a:rPr lang="it-IT" baseline="30000">
                <a:hlinkClick r:id="rId16"/>
              </a:rPr>
              <a:t>[3]</a:t>
            </a:r>
            <a:r>
              <a:rPr lang="it-IT"/>
              <a:t>. Come emerge dai documenti della visita di </a:t>
            </a:r>
            <a:r>
              <a:rPr lang="it-IT">
                <a:hlinkClick r:id="rId17" tooltip="San Carlo Borromeo"/>
              </a:rPr>
              <a:t>San Carlo Borromeo</a:t>
            </a:r>
            <a:r>
              <a:rPr lang="it-IT"/>
              <a:t>, l'edificio originario avere un'aula aveva un'unica navata lunga 17 metri e larga 7 e terminava in un abside poligonale a sette lati: la chiesa aveva un orientamento opposto a quello che avrebbe avuto dopo i lavori di rifacimento, ovvero l'abside stava al posto dell'attuale facciata del teatro dei Filodrammatici</a:t>
            </a:r>
            <a:r>
              <a:rPr lang="it-IT" baseline="30000">
                <a:hlinkClick r:id="rId14"/>
              </a:rPr>
              <a:t>[2]</a:t>
            </a:r>
            <a:r>
              <a:rPr lang="it-IT"/>
              <a:t>. Dopo i restauri la chiesa si presentava ingrandita, sempre ad unica navata, con orientamento invertito rispetto a quello originario, con cinque cappelle</a:t>
            </a:r>
            <a:r>
              <a:rPr lang="it-IT" baseline="30000">
                <a:hlinkClick r:id="rId18"/>
              </a:rPr>
              <a:t>[4]</a:t>
            </a:r>
            <a:r>
              <a:rPr lang="it-IT"/>
              <a:t>.</a:t>
            </a:r>
          </a:p>
          <a:p>
            <a:pPr marL="0" marR="0" indent="0" algn="l" defTabSz="457200" rtl="0" eaLnBrk="1" fontAlgn="auto" latinLnBrk="0" hangingPunct="1">
              <a:lnSpc>
                <a:spcPct val="100000"/>
              </a:lnSpc>
              <a:spcBef>
                <a:spcPts val="0"/>
              </a:spcBef>
              <a:spcAft>
                <a:spcPts val="0"/>
              </a:spcAft>
              <a:buClrTx/>
              <a:buSzTx/>
              <a:buFontTx/>
              <a:buNone/>
              <a:tabLst/>
              <a:defRPr/>
            </a:pPr>
            <a:endParaRPr lang="it-IT"/>
          </a:p>
          <a:p>
            <a:r>
              <a:rPr lang="it-IT"/>
              <a:t>Tra le maggiori opere presenti nella chiesa e requisite dopo la secolarizzazione si possono citare</a:t>
            </a:r>
            <a:r>
              <a:rPr lang="it-IT" baseline="30000">
                <a:hlinkClick r:id="rId19"/>
              </a:rPr>
              <a:t>[5]</a:t>
            </a:r>
            <a:r>
              <a:rPr lang="it-IT"/>
              <a:t>:</a:t>
            </a:r>
          </a:p>
          <a:p>
            <a:r>
              <a:rPr lang="it-IT" i="1"/>
              <a:t>Santa Paola romana in partenza per la Terrasanta</a:t>
            </a:r>
            <a:r>
              <a:rPr lang="it-IT"/>
              <a:t>, olio su tela di </a:t>
            </a:r>
            <a:r>
              <a:rPr lang="it-IT">
                <a:hlinkClick r:id="rId20" tooltip="Panfilo Nuvolone"/>
              </a:rPr>
              <a:t>Panfilo Nuvolone</a:t>
            </a:r>
            <a:endParaRPr lang="it-IT"/>
          </a:p>
          <a:p>
            <a:r>
              <a:rPr lang="it-IT" i="1"/>
              <a:t>La natività di San Gerolamo</a:t>
            </a:r>
            <a:r>
              <a:rPr lang="it-IT"/>
              <a:t> e </a:t>
            </a:r>
            <a:r>
              <a:rPr lang="it-IT" i="1"/>
              <a:t>San Gerolamo in atto di tradurre le sacre scritture alla presenza di Davide, Mosè ed Aronne</a:t>
            </a:r>
            <a:r>
              <a:rPr lang="it-IT"/>
              <a:t>, </a:t>
            </a:r>
            <a:r>
              <a:rPr lang="it-IT">
                <a:hlinkClick r:id="rId21" tooltip="Pala d'altare"/>
              </a:rPr>
              <a:t>pale d'altare</a:t>
            </a:r>
            <a:r>
              <a:rPr lang="it-IT"/>
              <a:t> del </a:t>
            </a:r>
            <a:r>
              <a:rPr lang="it-IT">
                <a:hlinkClick r:id="rId22" tooltip="Legnanino"/>
              </a:rPr>
              <a:t>Legnanino</a:t>
            </a:r>
            <a:endParaRPr lang="it-IT"/>
          </a:p>
          <a:p>
            <a:r>
              <a:rPr lang="it-IT" i="1"/>
              <a:t>San Gerolamo</a:t>
            </a:r>
            <a:r>
              <a:rPr lang="it-IT"/>
              <a:t>, olio su tela di </a:t>
            </a:r>
            <a:r>
              <a:rPr lang="it-IT">
                <a:hlinkClick r:id="rId23" tooltip="Pierre Subleyras"/>
              </a:rPr>
              <a:t>Pierre Subleyras</a:t>
            </a:r>
            <a:endParaRPr lang="it-IT"/>
          </a:p>
          <a:p>
            <a:r>
              <a:rPr lang="it-IT" i="1"/>
              <a:t>Sacra famiglia con i Santi Elisabetta, Zaccaria e San Giovanni Battista fanciullo</a:t>
            </a:r>
            <a:r>
              <a:rPr lang="it-IT"/>
              <a:t>, olio su tela di </a:t>
            </a:r>
            <a:r>
              <a:rPr lang="it-IT">
                <a:hlinkClick r:id="rId24" tooltip="Pompeo Batoni"/>
              </a:rPr>
              <a:t>Pompeo Batoni</a:t>
            </a:r>
            <a:r>
              <a:rPr lang="it-IT"/>
              <a:t>, oggi conservato alla </a:t>
            </a:r>
            <a:r>
              <a:rPr lang="it-IT">
                <a:hlinkClick r:id="rId25" tooltip="Pinacoteca di Brera"/>
              </a:rPr>
              <a:t>Pinacoteca di Brera</a:t>
            </a:r>
            <a:endParaRPr lang="it-IT"/>
          </a:p>
          <a:p>
            <a:endParaRPr lang="it-IT"/>
          </a:p>
          <a:p>
            <a:r>
              <a:rPr lang="it-IT" i="0"/>
              <a:t>Mario Cacciagli, Jacqueline Ceresoli, </a:t>
            </a:r>
            <a:r>
              <a:rPr lang="it-IT" i="1"/>
              <a:t>Milano, le chiese scomparse</a:t>
            </a:r>
            <a:r>
              <a:rPr lang="it-IT" i="0"/>
              <a:t>, vol. 3, Milano, Civica biblioteca d'arte, 1999</a:t>
            </a:r>
            <a:endParaRPr lang="it-IT"/>
          </a:p>
          <a:p>
            <a:pPr marL="0" marR="0" indent="0" algn="l" defTabSz="457200" rtl="0" eaLnBrk="1" fontAlgn="auto" latinLnBrk="0" hangingPunct="1">
              <a:lnSpc>
                <a:spcPct val="100000"/>
              </a:lnSpc>
              <a:spcBef>
                <a:spcPts val="0"/>
              </a:spcBef>
              <a:spcAft>
                <a:spcPts val="0"/>
              </a:spcAft>
              <a:buClrTx/>
              <a:buSzTx/>
              <a:buFontTx/>
              <a:buNone/>
              <a:tabLst/>
              <a:defRPr/>
            </a:pPr>
            <a:endParaRPr lang="it-IT"/>
          </a:p>
          <a:p>
            <a:endParaRPr lang="it-IT"/>
          </a:p>
          <a:p>
            <a:pPr marL="0" marR="0" indent="0" algn="l" defTabSz="457200" rtl="0" eaLnBrk="1" fontAlgn="auto" latinLnBrk="0" hangingPunct="1">
              <a:lnSpc>
                <a:spcPct val="100000"/>
              </a:lnSpc>
              <a:spcBef>
                <a:spcPts val="0"/>
              </a:spcBef>
              <a:spcAft>
                <a:spcPts val="0"/>
              </a:spcAft>
              <a:buClrTx/>
              <a:buSzTx/>
              <a:buFontTx/>
              <a:buNone/>
              <a:tabLst/>
              <a:defRPr/>
            </a:pPr>
            <a:endParaRPr lang="it-IT"/>
          </a:p>
          <a:p>
            <a:endParaRPr lang="it-IT"/>
          </a:p>
        </p:txBody>
      </p:sp>
      <p:sp>
        <p:nvSpPr>
          <p:cNvPr id="4" name="Segnaposto numero diapositiva 3"/>
          <p:cNvSpPr>
            <a:spLocks noGrp="1"/>
          </p:cNvSpPr>
          <p:nvPr>
            <p:ph type="sldNum" sz="quarter" idx="10"/>
          </p:nvPr>
        </p:nvSpPr>
        <p:spPr/>
        <p:txBody>
          <a:bodyPr/>
          <a:lstStyle/>
          <a:p>
            <a:fld id="{2ED876CD-770E-124D-933E-83D7BA417B11}" type="slidenum">
              <a:rPr lang="it-IT"/>
              <a:pPr/>
              <a:t>6</a:t>
            </a:fld>
            <a:endParaRPr lang="it-IT"/>
          </a:p>
        </p:txBody>
      </p:sp>
    </p:spTree>
    <p:extLst>
      <p:ext uri="{BB962C8B-B14F-4D97-AF65-F5344CB8AC3E}">
        <p14:creationId xmlns:p14="http://schemas.microsoft.com/office/powerpoint/2010/main" val="2919711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55000" lnSpcReduction="20000"/>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dirty="0"/>
              <a:t>volta venne incaricato dall'</a:t>
            </a:r>
            <a:r>
              <a:rPr lang="it-IT" dirty="0">
                <a:hlinkClick r:id="rId3" tooltip="Ospedale Maggiore di Milano"/>
              </a:rPr>
              <a:t>Ospedale Maggiore</a:t>
            </a:r>
            <a:r>
              <a:rPr lang="it-IT" dirty="0"/>
              <a:t> </a:t>
            </a:r>
            <a:r>
              <a:rPr lang="it-IT" dirty="0">
                <a:hlinkClick r:id="rId4" tooltip="Lazzaro Cairati (la pagina non esiste)"/>
              </a:rPr>
              <a:t>Lazzaro Cairati</a:t>
            </a:r>
            <a:r>
              <a:rPr lang="it-IT" dirty="0"/>
              <a:t> affinché individuasse nel più breve tempo possibile un'area idonea su cui poter erigere la struttura. La scelta ricadde su un'area fuori da </a:t>
            </a:r>
            <a:r>
              <a:rPr lang="it-IT" dirty="0">
                <a:hlinkClick r:id="rId5" tooltip="Porta Venezia (Milano)"/>
              </a:rPr>
              <a:t>Porta Orientale</a:t>
            </a:r>
            <a:r>
              <a:rPr lang="it-IT" dirty="0"/>
              <a:t>, </a:t>
            </a:r>
            <a:r>
              <a:rPr lang="it-IT" i="1" dirty="0"/>
              <a:t>in loco</a:t>
            </a:r>
            <a:endParaRPr lang="it-IT" dirty="0"/>
          </a:p>
          <a:p>
            <a:r>
              <a:rPr lang="it-IT" i="1" dirty="0" err="1"/>
              <a:t>Sancti</a:t>
            </a:r>
            <a:r>
              <a:rPr lang="it-IT" i="1" dirty="0"/>
              <a:t> </a:t>
            </a:r>
            <a:r>
              <a:rPr lang="it-IT" i="1" dirty="0" err="1"/>
              <a:t>Gregorii</a:t>
            </a:r>
            <a:r>
              <a:rPr lang="it-IT" dirty="0"/>
              <a:t>, al di là del </a:t>
            </a:r>
            <a:r>
              <a:rPr lang="it-IT" dirty="0">
                <a:hlinkClick r:id="rId6" tooltip="Redefossi"/>
              </a:rPr>
              <a:t>Redefossi</a:t>
            </a:r>
            <a:r>
              <a:rPr lang="it-IT" dirty="0"/>
              <a:t>, in modo che i venti dominanti (che da </a:t>
            </a:r>
            <a:r>
              <a:rPr lang="it-IT" dirty="0">
                <a:hlinkClick r:id="rId7" tooltip="Milano"/>
              </a:rPr>
              <a:t>Milano</a:t>
            </a:r>
            <a:r>
              <a:rPr lang="it-IT" dirty="0"/>
              <a:t> soffiavano da ovest) portassero l'aria "corrotta" dai malati verso i sani.</a:t>
            </a:r>
            <a:r>
              <a:rPr lang="it-IT" baseline="30000" dirty="0">
                <a:hlinkClick r:id="rId8"/>
              </a:rPr>
              <a:t>[1]</a:t>
            </a:r>
            <a:r>
              <a:rPr lang="it-IT" dirty="0"/>
              <a:t> La scelta venne ritenuta valida dalla commissione sanitaria e il 27 giugno </a:t>
            </a:r>
            <a:r>
              <a:rPr lang="it-IT" dirty="0">
                <a:hlinkClick r:id="rId9" tooltip="1489"/>
              </a:rPr>
              <a:t>1489</a:t>
            </a:r>
            <a:r>
              <a:rPr lang="it-IT" dirty="0"/>
              <a:t> venne affidata la direzione dei lavori a </a:t>
            </a:r>
            <a:r>
              <a:rPr lang="it-IT" dirty="0">
                <a:hlinkClick r:id="rId10" tooltip="Lazzaro Palazzi (la pagina non esiste)"/>
              </a:rPr>
              <a:t>Lazzaro Palazzi</a:t>
            </a:r>
            <a:r>
              <a:rPr lang="it-IT" dirty="0"/>
              <a:t>. Per quanto egli sia comunemente considerato il vero e proprio architetto del Lazzaretto, una più attenta ricostruzione storica ha sollevato diverse perplessità riguardo alla sua figura: l'estrema raffinatezza e complessità del progetto risultano difficilmente attribuibili alla sua figura, peraltro anche analfabeta secondo alcuni documenti del tempo. Pertanto egli potrebbe essere considerato il semplice depositario dell'appalto per l'edificazione, per la cui realizzazione concreta sarebbe stato invece chiamato ancora una volta in causa </a:t>
            </a:r>
            <a:r>
              <a:rPr lang="it-IT" dirty="0">
                <a:hlinkClick r:id="rId4" tooltip="Lazzaro Cairati (la pagina non esiste)"/>
              </a:rPr>
              <a:t>Lazzaro Cairati</a:t>
            </a:r>
            <a:r>
              <a:rPr lang="it-IT" dirty="0"/>
              <a:t>, che avrebbe atteso al difficile compito applicando i disegni del </a:t>
            </a:r>
            <a:r>
              <a:rPr lang="it-IT" dirty="0">
                <a:hlinkClick r:id="rId11" tooltip="Filarete"/>
              </a:rPr>
              <a:t>Filarete</a:t>
            </a:r>
            <a:r>
              <a:rPr lang="it-IT" dirty="0"/>
              <a:t> nella definizione della forma della struttura e dei suoi particolari.</a:t>
            </a:r>
          </a:p>
          <a:p>
            <a:r>
              <a:rPr lang="it-IT" dirty="0"/>
              <a:t>Il Lazzaretto, quando ancora era abitato.</a:t>
            </a:r>
          </a:p>
          <a:p>
            <a:r>
              <a:rPr lang="it-IT" dirty="0"/>
              <a:t>Dopo le lunghe discussioni sul dove collocare la struttura (alle quali partecipò anche </a:t>
            </a:r>
            <a:r>
              <a:rPr lang="it-IT" dirty="0">
                <a:hlinkClick r:id="rId12" tooltip="Ludovico il Moro"/>
              </a:rPr>
              <a:t>Ludovico il Moro</a:t>
            </a:r>
            <a:r>
              <a:rPr lang="it-IT" dirty="0"/>
              <a:t>), il riaffiorare del </a:t>
            </a:r>
            <a:r>
              <a:rPr lang="it-IT" dirty="0">
                <a:hlinkClick r:id="rId13" tooltip="Peste"/>
              </a:rPr>
              <a:t>morbo</a:t>
            </a:r>
            <a:r>
              <a:rPr lang="it-IT" dirty="0"/>
              <a:t> in città spinse le autorità cittadine nel </a:t>
            </a:r>
            <a:r>
              <a:rPr lang="it-IT" dirty="0">
                <a:hlinkClick r:id="rId9" tooltip="1489"/>
              </a:rPr>
              <a:t>1489</a:t>
            </a:r>
            <a:r>
              <a:rPr lang="it-IT" dirty="0"/>
              <a:t> a una risoluzione veloce del problema. Ancora una Il Lazzaretto, durante le fasi di demolizione (</a:t>
            </a:r>
            <a:r>
              <a:rPr lang="it-IT" dirty="0">
                <a:hlinkClick r:id="rId14" tooltip="1882"/>
              </a:rPr>
              <a:t>1882</a:t>
            </a:r>
            <a:r>
              <a:rPr lang="it-IT" dirty="0"/>
              <a:t>-</a:t>
            </a:r>
            <a:r>
              <a:rPr lang="it-IT" dirty="0">
                <a:hlinkClick r:id="rId15" tooltip="1890"/>
              </a:rPr>
              <a:t>1890</a:t>
            </a:r>
            <a:r>
              <a:rPr lang="it-IT" dirty="0"/>
              <a:t>).</a:t>
            </a:r>
          </a:p>
          <a:p>
            <a:r>
              <a:rPr lang="it-IT" dirty="0"/>
              <a:t>Resti della Porta di San Gregorio del lazzaretto di Milano a </a:t>
            </a:r>
            <a:r>
              <a:rPr lang="it-IT" dirty="0">
                <a:hlinkClick r:id="rId16" tooltip="Villa Bagatti Valsecchi"/>
              </a:rPr>
              <a:t>Villa Bagatti Valsecchi</a:t>
            </a:r>
            <a:r>
              <a:rPr lang="it-IT" dirty="0"/>
              <a:t> di </a:t>
            </a:r>
            <a:r>
              <a:rPr lang="it-IT" dirty="0">
                <a:hlinkClick r:id="rId17" tooltip="Varedo"/>
              </a:rPr>
              <a:t>Varedo</a:t>
            </a:r>
            <a:endParaRPr lang="it-IT" dirty="0"/>
          </a:p>
          <a:p>
            <a:r>
              <a:rPr lang="it-IT" dirty="0"/>
              <a:t>Porzione superstite del Lazzaretto di Milano, dove al n.5 di via San Gregorio ha sede la </a:t>
            </a:r>
            <a:r>
              <a:rPr lang="it-IT" dirty="0">
                <a:hlinkClick r:id="rId18" tooltip="Chiesa russa ortodossa di San Nicola"/>
              </a:rPr>
              <a:t>Chiesa russa ortodossa di San Nicola</a:t>
            </a:r>
            <a:r>
              <a:rPr lang="it-IT" dirty="0"/>
              <a:t>.</a:t>
            </a:r>
          </a:p>
          <a:p>
            <a:r>
              <a:rPr lang="it-IT" dirty="0"/>
              <a:t>Il Lazzaretto venne realizzato fra il </a:t>
            </a:r>
            <a:r>
              <a:rPr lang="it-IT" dirty="0">
                <a:hlinkClick r:id="rId9" tooltip="1489"/>
              </a:rPr>
              <a:t>1489</a:t>
            </a:r>
            <a:r>
              <a:rPr lang="it-IT" dirty="0"/>
              <a:t> e il </a:t>
            </a:r>
            <a:r>
              <a:rPr lang="it-IT" dirty="0">
                <a:hlinkClick r:id="rId19" tooltip="1509"/>
              </a:rPr>
              <a:t>1509</a:t>
            </a:r>
            <a:r>
              <a:rPr lang="it-IT" dirty="0"/>
              <a:t>, il quale venne inizialmente battezzato come </a:t>
            </a:r>
            <a:r>
              <a:rPr lang="it-IT" i="1" dirty="0"/>
              <a:t>Edificio di Santa Maria della Sanità</a:t>
            </a:r>
            <a:r>
              <a:rPr lang="it-IT" dirty="0"/>
              <a:t>; questi presentava una muratura in mattoni con decorazioni in terracotta, finestrelle timpanate delle cellette ed un'architettura che rispecchiava quella dell'</a:t>
            </a:r>
            <a:r>
              <a:rPr lang="it-IT" dirty="0">
                <a:hlinkClick r:id="rId3" tooltip="Ospedale Maggiore di Milano"/>
              </a:rPr>
              <a:t>Ospedale Maggiore</a:t>
            </a:r>
            <a:r>
              <a:rPr lang="it-IT" dirty="0"/>
              <a:t> . Alla morte di </a:t>
            </a:r>
            <a:r>
              <a:rPr lang="it-IT" dirty="0">
                <a:hlinkClick r:id="rId10" tooltip="Lazzaro Palazzi (la pagina non esiste)"/>
              </a:rPr>
              <a:t>Lazzaro Palazzi</a:t>
            </a:r>
            <a:r>
              <a:rPr lang="it-IT" dirty="0"/>
              <a:t> avvenuta nel </a:t>
            </a:r>
            <a:r>
              <a:rPr lang="it-IT" dirty="0">
                <a:hlinkClick r:id="rId20" tooltip="1507"/>
              </a:rPr>
              <a:t>1507</a:t>
            </a:r>
            <a:r>
              <a:rPr lang="it-IT" dirty="0"/>
              <a:t> subentrò nella direzione dei lavori </a:t>
            </a:r>
            <a:r>
              <a:rPr lang="it-IT" dirty="0">
                <a:hlinkClick r:id="rId21" tooltip="Bartolomeo Cozzi (la pagina non esiste)"/>
              </a:rPr>
              <a:t>Bartolomeo Cozzi</a:t>
            </a:r>
            <a:r>
              <a:rPr lang="it-IT" dirty="0"/>
              <a:t> fino al </a:t>
            </a:r>
            <a:r>
              <a:rPr lang="it-IT" dirty="0">
                <a:hlinkClick r:id="rId19" tooltip="1509"/>
              </a:rPr>
              <a:t>1509</a:t>
            </a:r>
            <a:r>
              <a:rPr lang="it-IT" dirty="0"/>
              <a:t>. La struttura, che venne presa a paradigma per successive realizzazioni in altre città, si costituiva di un vastissimo recinto quadrato ad ingresso unico, presidiato da soldati. Tutt'attorno era circondato da un fossato riempito d'acqua, chiamato </a:t>
            </a:r>
            <a:r>
              <a:rPr lang="it-IT" i="1" dirty="0"/>
              <a:t>Fontanile della Sanità</a:t>
            </a:r>
            <a:r>
              <a:rPr lang="it-IT" dirty="0"/>
              <a:t>, che ne accresceva l'idea di isolamento ed estraneità dalla vicina </a:t>
            </a:r>
            <a:r>
              <a:rPr lang="it-IT" dirty="0">
                <a:hlinkClick r:id="rId7" tooltip="Milano"/>
              </a:rPr>
              <a:t>Milano</a:t>
            </a:r>
            <a:r>
              <a:rPr lang="it-IT" dirty="0"/>
              <a:t>. Il perimetro interno era costituito da 504 arcate, sulle quali si affacciavano 288 cellette per gli appestati (280 erano prettamente per l'internamento dei malati, mentre le restanti 4 agli angoli e 4 agli ingressi erano destinate ai servizi); ciascuna celletta aveva un'area di circa venti metri quadri, con due finestre, un camino, una latrina e pagliericci sui quali gli ammalati dormivano. Al centro del complesso sorgeva una cappella in pieno cortile, nella quale venivano officiate le celebrazioni; ogni lato della cappella era aperto (oggi sono murati) in modo che tutti gli appestati potessero assistervi anche senza uscire dalla propria celletta. La cappella, inizialmente dedicata a </a:t>
            </a:r>
            <a:r>
              <a:rPr lang="it-IT" i="1" dirty="0"/>
              <a:t>Santa Maria della Sanità</a:t>
            </a:r>
            <a:r>
              <a:rPr lang="it-IT" dirty="0"/>
              <a:t>, venne demolita nel </a:t>
            </a:r>
            <a:r>
              <a:rPr lang="it-IT" dirty="0">
                <a:hlinkClick r:id="rId22" tooltip="1576"/>
              </a:rPr>
              <a:t>1576</a:t>
            </a:r>
            <a:r>
              <a:rPr lang="it-IT" dirty="0"/>
              <a:t> e sostituita nel </a:t>
            </a:r>
            <a:r>
              <a:rPr lang="it-IT" dirty="0">
                <a:hlinkClick r:id="rId23" tooltip="1585"/>
              </a:rPr>
              <a:t>1585</a:t>
            </a:r>
            <a:r>
              <a:rPr lang="it-IT" dirty="0"/>
              <a:t> dalla </a:t>
            </a:r>
            <a:r>
              <a:rPr lang="it-IT" dirty="0">
                <a:hlinkClick r:id="rId24" tooltip="Chiesa di San Carlo al Lazzaretto"/>
              </a:rPr>
              <a:t>Chiesa di San Carlo</a:t>
            </a:r>
            <a:r>
              <a:rPr lang="it-IT" dirty="0"/>
              <a:t> (voluta da </a:t>
            </a:r>
            <a:r>
              <a:rPr lang="it-IT" dirty="0">
                <a:hlinkClick r:id="rId25" tooltip="San Carlo Borromeo"/>
              </a:rPr>
              <a:t>San Carlo Borromeo</a:t>
            </a:r>
            <a:r>
              <a:rPr lang="it-IT" dirty="0"/>
              <a:t> ed intitolata in un primo momento a </a:t>
            </a:r>
            <a:r>
              <a:rPr lang="it-IT" dirty="0">
                <a:hlinkClick r:id="rId26" tooltip="San Gregorio"/>
              </a:rPr>
              <a:t>San Gregorio</a:t>
            </a:r>
            <a:r>
              <a:rPr lang="it-IT" dirty="0"/>
              <a:t>), dalla pianta ottagonale per simboleggiare il doppio dei lati del Lazzaretto e per ricordare la resurrezione di Cristo avvenuta appunto l'ottavo giorno, progettata da </a:t>
            </a:r>
            <a:r>
              <a:rPr lang="it-IT" dirty="0">
                <a:hlinkClick r:id="rId27" tooltip="Pellegrino Tibaldi"/>
              </a:rPr>
              <a:t>Pellegrino Tibaldi</a:t>
            </a:r>
            <a:r>
              <a:rPr lang="it-IT" dirty="0"/>
              <a:t> e tuttora esistente. Nel </a:t>
            </a:r>
            <a:r>
              <a:rPr lang="it-IT" dirty="0">
                <a:hlinkClick r:id="rId28" tooltip="1796"/>
              </a:rPr>
              <a:t>1796</a:t>
            </a:r>
            <a:r>
              <a:rPr lang="it-IT" dirty="0"/>
              <a:t>, con l'arrivo di </a:t>
            </a:r>
            <a:r>
              <a:rPr lang="it-IT" dirty="0">
                <a:hlinkClick r:id="rId29" tooltip="Napoleone Bonaparte"/>
              </a:rPr>
              <a:t>Napoleone</a:t>
            </a:r>
            <a:r>
              <a:rPr lang="it-IT" dirty="0"/>
              <a:t>, la chiesa fu adibita al culto pagano.</a:t>
            </a:r>
          </a:p>
          <a:p>
            <a:r>
              <a:rPr lang="it-IT" b="1" dirty="0"/>
              <a:t>Le grandi pestilenze</a:t>
            </a:r>
          </a:p>
          <a:p>
            <a:r>
              <a:rPr lang="it-IT" dirty="0"/>
              <a:t>Già nel </a:t>
            </a:r>
            <a:r>
              <a:rPr lang="it-IT" dirty="0">
                <a:hlinkClick r:id="rId30" tooltip="1524"/>
              </a:rPr>
              <a:t>1524</a:t>
            </a:r>
            <a:r>
              <a:rPr lang="it-IT" dirty="0"/>
              <a:t> </a:t>
            </a:r>
            <a:r>
              <a:rPr lang="it-IT" dirty="0">
                <a:hlinkClick r:id="rId7" tooltip="Milano"/>
              </a:rPr>
              <a:t>Milano</a:t>
            </a:r>
            <a:r>
              <a:rPr lang="it-IT" dirty="0"/>
              <a:t> venne colpita da una grande epidemia, conosciuta come la </a:t>
            </a:r>
            <a:r>
              <a:rPr lang="it-IT" dirty="0">
                <a:hlinkClick r:id="rId31" tooltip="Peste di Carlo V (la pagina non esiste)"/>
              </a:rPr>
              <a:t>peste di Carlo V</a:t>
            </a:r>
            <a:r>
              <a:rPr lang="it-IT" dirty="0"/>
              <a:t>. Successivamente si ebbero altre due grosse epidemie, nel </a:t>
            </a:r>
            <a:r>
              <a:rPr lang="it-IT" dirty="0">
                <a:hlinkClick r:id="rId22" tooltip="1576"/>
              </a:rPr>
              <a:t>1576</a:t>
            </a:r>
            <a:r>
              <a:rPr lang="it-IT" dirty="0"/>
              <a:t> (conosciuta come </a:t>
            </a:r>
            <a:r>
              <a:rPr lang="it-IT" dirty="0">
                <a:hlinkClick r:id="rId32" tooltip="Peste di San Carlo"/>
              </a:rPr>
              <a:t>peste di San Carlo</a:t>
            </a:r>
            <a:r>
              <a:rPr lang="it-IT" dirty="0"/>
              <a:t>) e nel </a:t>
            </a:r>
            <a:r>
              <a:rPr lang="it-IT" dirty="0">
                <a:hlinkClick r:id="rId33" tooltip="1629"/>
              </a:rPr>
              <a:t>1629</a:t>
            </a:r>
            <a:r>
              <a:rPr lang="it-IT" dirty="0"/>
              <a:t> (passata alla storia come la </a:t>
            </a:r>
            <a:r>
              <a:rPr lang="it-IT" dirty="0">
                <a:hlinkClick r:id="rId34" tooltip="Peste del 1630"/>
              </a:rPr>
              <a:t>Peste del 1630</a:t>
            </a:r>
            <a:r>
              <a:rPr lang="it-IT" dirty="0"/>
              <a:t> narrata ne </a:t>
            </a:r>
            <a:r>
              <a:rPr lang="it-IT" dirty="0">
                <a:hlinkClick r:id="rId35" tooltip="I promessi sposi"/>
              </a:rPr>
              <a:t>I promessi sposi</a:t>
            </a:r>
            <a:r>
              <a:rPr lang="it-IT" dirty="0"/>
              <a:t> da </a:t>
            </a:r>
            <a:r>
              <a:rPr lang="it-IT" dirty="0">
                <a:hlinkClick r:id="rId36" tooltip="Alessandro Manzoni"/>
              </a:rPr>
              <a:t>Alessandro Manzoni</a:t>
            </a:r>
            <a:r>
              <a:rPr lang="it-IT" dirty="0"/>
              <a:t>). Per tutte e tre la presenza del Lazzaretto fu abbastanza provvidenziale, per quanto tuttavia insufficiente a far fronte all'elevatissimo numero di contagi. Complessivamente le pesti che colpirono </a:t>
            </a:r>
            <a:r>
              <a:rPr lang="it-IT" dirty="0">
                <a:hlinkClick r:id="rId7" tooltip="Milano"/>
              </a:rPr>
              <a:t>Milano</a:t>
            </a:r>
            <a:r>
              <a:rPr lang="it-IT" dirty="0"/>
              <a:t> negli anni </a:t>
            </a:r>
            <a:r>
              <a:rPr lang="it-IT" dirty="0">
                <a:hlinkClick r:id="rId22" tooltip="1576"/>
              </a:rPr>
              <a:t>1576</a:t>
            </a:r>
            <a:r>
              <a:rPr lang="it-IT" dirty="0"/>
              <a:t>-</a:t>
            </a:r>
            <a:r>
              <a:rPr lang="it-IT" dirty="0">
                <a:hlinkClick r:id="rId37" tooltip="1578"/>
              </a:rPr>
              <a:t>78</a:t>
            </a:r>
            <a:r>
              <a:rPr lang="it-IT" dirty="0"/>
              <a:t> e </a:t>
            </a:r>
            <a:r>
              <a:rPr lang="it-IT" dirty="0">
                <a:hlinkClick r:id="rId38" tooltip="1630"/>
              </a:rPr>
              <a:t>1630</a:t>
            </a:r>
            <a:r>
              <a:rPr lang="it-IT" dirty="0"/>
              <a:t>-</a:t>
            </a:r>
            <a:r>
              <a:rPr lang="it-IT" dirty="0">
                <a:hlinkClick r:id="rId39" tooltip="1632"/>
              </a:rPr>
              <a:t>32</a:t>
            </a:r>
            <a:r>
              <a:rPr lang="it-IT" dirty="0"/>
              <a:t> provocarono la morte di oltre 50.000 persone, la metà degli abitanti della città.</a:t>
            </a:r>
          </a:p>
          <a:p>
            <a:endParaRPr lang="it-IT" dirty="0"/>
          </a:p>
        </p:txBody>
      </p:sp>
      <p:sp>
        <p:nvSpPr>
          <p:cNvPr id="4" name="Segnaposto numero diapositiva 3"/>
          <p:cNvSpPr>
            <a:spLocks noGrp="1"/>
          </p:cNvSpPr>
          <p:nvPr>
            <p:ph type="sldNum" sz="quarter" idx="10"/>
          </p:nvPr>
        </p:nvSpPr>
        <p:spPr/>
        <p:txBody>
          <a:bodyPr/>
          <a:lstStyle/>
          <a:p>
            <a:fld id="{582FBEAC-AF94-D24A-835C-B1933CFC6F93}" type="slidenum">
              <a:rPr lang="it-IT"/>
              <a:pPr/>
              <a:t>11</a:t>
            </a:fld>
            <a:endParaRPr lang="it-IT"/>
          </a:p>
        </p:txBody>
      </p:sp>
    </p:spTree>
    <p:extLst>
      <p:ext uri="{BB962C8B-B14F-4D97-AF65-F5344CB8AC3E}">
        <p14:creationId xmlns:p14="http://schemas.microsoft.com/office/powerpoint/2010/main" val="4288303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br>
              <a:rPr lang="it-IT" dirty="0"/>
            </a:br>
            <a:r>
              <a:rPr lang="it-IT" dirty="0"/>
              <a:t>La pulitura dell’opera è stata eseguita con una tecnologia laser che, al contrario delle metodologie tradizionali, consente di affrontare problematiche conservative complesse. La gradualità e la potenzialità di discriminazione del laser costituiscono un valore aggiunto significativo in quanto garantiscono l’eliminazione di depositi polverosi e di ossidazioni, senza intaccare i materiali costitutivi dell’opera. È stata eseguita un’accurata rimozione del deposito di polvere dalla superficie del velluto e</a:t>
            </a:r>
            <a:br>
              <a:rPr lang="it-IT" dirty="0"/>
            </a:br>
            <a:r>
              <a:rPr lang="it-IT" dirty="0"/>
              <a:t>dal ricamo, con aspiratori a potenza variabile muniti di micro-bocchette. Il girocollo è stato rinforzato attraverso la cucitura con sottili filati in seta. Il bordo in seta, ormai perduto, è stato sostituito da un nuovo nastro realizzato in </a:t>
            </a:r>
            <a:r>
              <a:rPr lang="it-IT" dirty="0" err="1"/>
              <a:t>crepeline</a:t>
            </a:r>
            <a:r>
              <a:rPr lang="it-IT" dirty="0"/>
              <a:t> di seta e appositamente tinto. Il nastro di legatura è stato consolidato coprendolo con un velo di </a:t>
            </a:r>
            <a:r>
              <a:rPr lang="it-IT" dirty="0" err="1"/>
              <a:t>crepeline</a:t>
            </a:r>
            <a:r>
              <a:rPr lang="it-IT" dirty="0"/>
              <a:t> dello stesso colore. Infine sono state restaurate a cucito tutte le parti del ricamo e del tessuto che risultavano scucite. Le parti metalliche sono state</a:t>
            </a:r>
            <a:br>
              <a:rPr lang="it-IT" dirty="0"/>
            </a:br>
            <a:r>
              <a:rPr lang="it-IT" dirty="0"/>
              <a:t>inumidite con </a:t>
            </a:r>
            <a:r>
              <a:rPr lang="it-IT" dirty="0" err="1"/>
              <a:t>tamponcini</a:t>
            </a:r>
            <a:r>
              <a:rPr lang="it-IT" dirty="0"/>
              <a:t> di ovatta e acqua deionizzata per ottenere un effetto di ablazione secondaria. In seguito è stata applicata l’esportazione delle ossidazioni metalliche con tecnologia laser (</a:t>
            </a:r>
            <a:r>
              <a:rPr lang="it-IT" dirty="0" err="1"/>
              <a:t>N:Yag</a:t>
            </a:r>
            <a:r>
              <a:rPr lang="it-IT" dirty="0"/>
              <a:t>). Per concludere, la rimozione degli ultimi depositi è stata eseguita con l’applicazione a tampone di soluzione azeotropica (alcool/acetone 1:1).</a:t>
            </a:r>
          </a:p>
          <a:p>
            <a:endParaRPr lang="it-IT" dirty="0"/>
          </a:p>
        </p:txBody>
      </p:sp>
      <p:sp>
        <p:nvSpPr>
          <p:cNvPr id="4" name="Segnaposto numero diapositiva 3"/>
          <p:cNvSpPr>
            <a:spLocks noGrp="1"/>
          </p:cNvSpPr>
          <p:nvPr>
            <p:ph type="sldNum" sz="quarter" idx="5"/>
          </p:nvPr>
        </p:nvSpPr>
        <p:spPr/>
        <p:txBody>
          <a:bodyPr/>
          <a:lstStyle/>
          <a:p>
            <a:fld id="{94769F42-5331-9545-8CDD-EAA24DCB76E6}" type="slidenum">
              <a:rPr lang="it-IT" smtClean="0"/>
              <a:t>24</a:t>
            </a:fld>
            <a:endParaRPr lang="it-IT"/>
          </a:p>
        </p:txBody>
      </p:sp>
    </p:spTree>
    <p:extLst>
      <p:ext uri="{BB962C8B-B14F-4D97-AF65-F5344CB8AC3E}">
        <p14:creationId xmlns:p14="http://schemas.microsoft.com/office/powerpoint/2010/main" val="1065206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6162D6-CDE2-3AA6-1FBC-23BBACA65CB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4033C16-075A-BC47-E605-B68CE29AEA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3C2AC01-38ED-A81D-E127-2D4AD7601A7C}"/>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5" name="Segnaposto piè di pagina 4">
            <a:extLst>
              <a:ext uri="{FF2B5EF4-FFF2-40B4-BE49-F238E27FC236}">
                <a16:creationId xmlns:a16="http://schemas.microsoft.com/office/drawing/2014/main" id="{F2EF41A5-5A53-E26E-96EA-99DE14EF199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3E8A80F-FBBE-25B2-99AC-7041922169DD}"/>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300496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644260-F5B5-FE50-4B4F-30B08A35341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36F1604-319E-0908-51E2-5CD4EA89953D}"/>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6F81BFC-289E-3C55-CABB-07D0BE0B09A9}"/>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5" name="Segnaposto piè di pagina 4">
            <a:extLst>
              <a:ext uri="{FF2B5EF4-FFF2-40B4-BE49-F238E27FC236}">
                <a16:creationId xmlns:a16="http://schemas.microsoft.com/office/drawing/2014/main" id="{ADE0FA7C-4BCA-C3DD-F867-787AF841697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98B51A6-6677-0136-F369-FBE1A20C7F3D}"/>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4239344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3F45419B-BF26-3A68-066D-09989736E0B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036EB66-E14B-0D4D-05B6-B0A75375226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3518206-1FFE-9958-35B3-45D89F5497C9}"/>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5" name="Segnaposto piè di pagina 4">
            <a:extLst>
              <a:ext uri="{FF2B5EF4-FFF2-40B4-BE49-F238E27FC236}">
                <a16:creationId xmlns:a16="http://schemas.microsoft.com/office/drawing/2014/main" id="{A7FC846B-A204-9097-A047-07BC58A6FD7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A1B73C4-AA29-B233-412F-5528957E2AAF}"/>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1103922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880A99-A6E0-3675-43AF-F7BDF5C6E91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8EE42B1-5BF9-7230-F896-607A674EC36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38D5DB1-96C0-0F54-C736-50EB94EB7199}"/>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5" name="Segnaposto piè di pagina 4">
            <a:extLst>
              <a:ext uri="{FF2B5EF4-FFF2-40B4-BE49-F238E27FC236}">
                <a16:creationId xmlns:a16="http://schemas.microsoft.com/office/drawing/2014/main" id="{1BBCF2C1-1B42-A497-111F-7DCB1D27DCF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0186A6C-46F2-EE3E-232D-B71723CBA86A}"/>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1398922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956D9A-44EA-510F-F291-96990B0B576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C190CAD-AF99-FCEE-E2A7-C4D483200E1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0460DBD7-8BE4-FA99-561F-6A5B272281C1}"/>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5" name="Segnaposto piè di pagina 4">
            <a:extLst>
              <a:ext uri="{FF2B5EF4-FFF2-40B4-BE49-F238E27FC236}">
                <a16:creationId xmlns:a16="http://schemas.microsoft.com/office/drawing/2014/main" id="{E193BF18-8E03-B780-2A9C-3B1CF69D613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BEEA50F-B9DA-CF7F-5813-47FCB3A2F3DC}"/>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1770364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277C70-DA1D-16F9-A1F5-93B30F8C5B9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AD93B98-4C75-4280-6D7F-B8445EE501B9}"/>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78E86483-B8E1-FF03-66D0-4E25ED61E109}"/>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8537AA3-7D1C-C893-1BEE-9547D5B1080C}"/>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6" name="Segnaposto piè di pagina 5">
            <a:extLst>
              <a:ext uri="{FF2B5EF4-FFF2-40B4-BE49-F238E27FC236}">
                <a16:creationId xmlns:a16="http://schemas.microsoft.com/office/drawing/2014/main" id="{56E5F2E9-06A2-44A2-9752-181EB79F7B5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B32235F-CAEE-77E6-5F94-BD153A64F378}"/>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134825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72E442-F02C-805E-336E-E15963ADD3B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50CCEEB-0C3A-8CAD-09EB-629892B7B9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1A4528B5-C14D-C8CA-B83B-AFB681C8F58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8B4840B-6D81-17A4-ECB0-79038BF5AD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C411B73D-6587-90FC-9F96-0B76E9C864DB}"/>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E782E29-FBA7-A06F-63FC-15E076D83493}"/>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8" name="Segnaposto piè di pagina 7">
            <a:extLst>
              <a:ext uri="{FF2B5EF4-FFF2-40B4-BE49-F238E27FC236}">
                <a16:creationId xmlns:a16="http://schemas.microsoft.com/office/drawing/2014/main" id="{2B373D4A-68C5-D559-FB2B-9F3EAD5B55B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FD1343F-7854-941C-0B47-C6A1BD5565CF}"/>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4142689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67FD24-17D5-C037-2B11-377C3F42ACE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EEE5A8EB-8728-9ED8-3EE5-B6B4428ADE0C}"/>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4" name="Segnaposto piè di pagina 3">
            <a:extLst>
              <a:ext uri="{FF2B5EF4-FFF2-40B4-BE49-F238E27FC236}">
                <a16:creationId xmlns:a16="http://schemas.microsoft.com/office/drawing/2014/main" id="{26DB98A2-E320-77E9-A027-2719864D3F9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8F6FAD2-4E8C-C033-EA5B-8B04DED106CB}"/>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3185586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39E7F04C-2F10-1B07-4C9B-36705E5FFDF0}"/>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3" name="Segnaposto piè di pagina 2">
            <a:extLst>
              <a:ext uri="{FF2B5EF4-FFF2-40B4-BE49-F238E27FC236}">
                <a16:creationId xmlns:a16="http://schemas.microsoft.com/office/drawing/2014/main" id="{0D00CB61-D20D-8372-7A3B-B15E6AAE88F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31329356-4FA0-4E5E-6178-EBD515B7834C}"/>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2038911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A295B3-F8B2-91EF-DDF4-2B6049F7DC1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79679E3-01F6-E6EC-279F-5183206A14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DA36038-C033-AEBA-B7BE-D4215DE2F1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5E72629-BE41-07C7-F14C-DE164BC613D2}"/>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6" name="Segnaposto piè di pagina 5">
            <a:extLst>
              <a:ext uri="{FF2B5EF4-FFF2-40B4-BE49-F238E27FC236}">
                <a16:creationId xmlns:a16="http://schemas.microsoft.com/office/drawing/2014/main" id="{F6637CE3-995E-13ED-EE26-109B8F4E31A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4564F7E-8112-0BB4-470E-1509359DCC99}"/>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3428923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211D11-FBCA-7564-8640-065E75C99F7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5ABAA82-DD94-3097-7143-A5D9508F56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99B148F-0A8B-D0AB-0364-413E46176E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5379225-BECA-77F6-2DDE-35402E261F12}"/>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6" name="Segnaposto piè di pagina 5">
            <a:extLst>
              <a:ext uri="{FF2B5EF4-FFF2-40B4-BE49-F238E27FC236}">
                <a16:creationId xmlns:a16="http://schemas.microsoft.com/office/drawing/2014/main" id="{ED83091C-BD8F-BB90-818D-4B451C7EDEB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F3BA104-4609-1299-A4A5-02FC99213B6F}"/>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3082749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B4BC66F-EC74-44BB-E36C-460ACCEEEE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11522F-7B18-651C-8860-D6595A94F5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5DD57A8-CE45-FA0B-252B-6819547AD7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9BC927E-0324-B949-88DE-9C9F853478EC}" type="datetimeFigureOut">
              <a:rPr lang="it-IT" smtClean="0"/>
              <a:t>18/03/25</a:t>
            </a:fld>
            <a:endParaRPr lang="it-IT"/>
          </a:p>
        </p:txBody>
      </p:sp>
      <p:sp>
        <p:nvSpPr>
          <p:cNvPr id="5" name="Segnaposto piè di pagina 4">
            <a:extLst>
              <a:ext uri="{FF2B5EF4-FFF2-40B4-BE49-F238E27FC236}">
                <a16:creationId xmlns:a16="http://schemas.microsoft.com/office/drawing/2014/main" id="{076B8B66-CD06-838D-1C36-1E5BA30652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BD63519F-BDEE-E38B-F89A-31DEE5B5AA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8DD3F43-7FB5-0A44-A835-5A280873A073}" type="slidenum">
              <a:rPr lang="it-IT" smtClean="0"/>
              <a:t>‹N›</a:t>
            </a:fld>
            <a:endParaRPr lang="it-IT"/>
          </a:p>
        </p:txBody>
      </p:sp>
    </p:spTree>
    <p:extLst>
      <p:ext uri="{BB962C8B-B14F-4D97-AF65-F5344CB8AC3E}">
        <p14:creationId xmlns:p14="http://schemas.microsoft.com/office/powerpoint/2010/main" val="3744533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B88833AD-748D-2FCB-8698-1A3C39CDC5B9}"/>
              </a:ext>
            </a:extLst>
          </p:cNvPr>
          <p:cNvSpPr>
            <a:spLocks noGrp="1"/>
          </p:cNvSpPr>
          <p:nvPr>
            <p:ph type="title"/>
          </p:nvPr>
        </p:nvSpPr>
        <p:spPr/>
        <p:txBody>
          <a:bodyPr>
            <a:normAutofit/>
          </a:bodyPr>
          <a:lstStyle/>
          <a:p>
            <a:r>
              <a:rPr lang="it-IT" sz="5400" dirty="0"/>
              <a:t>19 Milano e Brera in età napoleonica</a:t>
            </a:r>
          </a:p>
        </p:txBody>
      </p:sp>
      <p:sp>
        <p:nvSpPr>
          <p:cNvPr id="5" name="Segnaposto testo 4">
            <a:extLst>
              <a:ext uri="{FF2B5EF4-FFF2-40B4-BE49-F238E27FC236}">
                <a16:creationId xmlns:a16="http://schemas.microsoft.com/office/drawing/2014/main" id="{4E136E7C-4C79-96A2-BF1D-82DB538FD8A9}"/>
              </a:ext>
            </a:extLst>
          </p:cNvPr>
          <p:cNvSpPr>
            <a:spLocks noGrp="1"/>
          </p:cNvSpPr>
          <p:nvPr>
            <p:ph type="body" idx="1"/>
          </p:nvPr>
        </p:nvSpPr>
        <p:spPr/>
        <p:txBody>
          <a:bodyPr/>
          <a:lstStyle/>
          <a:p>
            <a:endParaRPr lang="it-IT"/>
          </a:p>
        </p:txBody>
      </p:sp>
    </p:spTree>
    <p:extLst>
      <p:ext uri="{BB962C8B-B14F-4D97-AF65-F5344CB8AC3E}">
        <p14:creationId xmlns:p14="http://schemas.microsoft.com/office/powerpoint/2010/main" val="2966089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6637BE-6DD8-E2E6-E875-8D2267A8DC41}"/>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D6E91791-EDE5-9950-4D81-D4B8EC6C6C12}"/>
              </a:ext>
            </a:extLst>
          </p:cNvPr>
          <p:cNvSpPr txBox="1"/>
          <p:nvPr/>
        </p:nvSpPr>
        <p:spPr>
          <a:xfrm>
            <a:off x="723332" y="1575896"/>
            <a:ext cx="10813912" cy="4678204"/>
          </a:xfrm>
          <a:prstGeom prst="rect">
            <a:avLst/>
          </a:prstGeom>
          <a:noFill/>
        </p:spPr>
        <p:txBody>
          <a:bodyPr wrap="square" rtlCol="0">
            <a:spAutoFit/>
          </a:bodyPr>
          <a:lstStyle/>
          <a:p>
            <a:r>
              <a:rPr lang="it-IT" i="1" dirty="0">
                <a:effectLst/>
                <a:latin typeface="Arial" panose="020B0604020202020204" pitchFamily="34" charset="0"/>
                <a:cs typeface="Arial" panose="020B0604020202020204" pitchFamily="34" charset="0"/>
              </a:rPr>
              <a:t>L’architetto Luigi Canonica svolse nel 1796-1797 la sua attività di soprintendente all’illuminazione</a:t>
            </a:r>
            <a:r>
              <a:rPr lang="it-IT" dirty="0">
                <a:latin typeface="Arial" panose="020B0604020202020204" pitchFamily="34" charset="0"/>
                <a:cs typeface="Arial" panose="020B0604020202020204" pitchFamily="34" charset="0"/>
              </a:rPr>
              <a:t> </a:t>
            </a:r>
            <a:r>
              <a:rPr lang="it-IT" i="1" dirty="0">
                <a:effectLst/>
                <a:latin typeface="Arial" panose="020B0604020202020204" pitchFamily="34" charset="0"/>
                <a:cs typeface="Arial" panose="020B0604020202020204" pitchFamily="34" charset="0"/>
              </a:rPr>
              <a:t>notturna che, assunse coi Francesi un’accelerazione inedita per la diretta implicazione nell’organizzazione</a:t>
            </a:r>
            <a:r>
              <a:rPr lang="it-IT" dirty="0">
                <a:latin typeface="Arial" panose="020B0604020202020204" pitchFamily="34" charset="0"/>
                <a:cs typeface="Arial" panose="020B0604020202020204" pitchFamily="34" charset="0"/>
              </a:rPr>
              <a:t> </a:t>
            </a:r>
            <a:r>
              <a:rPr lang="it-IT" i="1" dirty="0">
                <a:effectLst/>
                <a:latin typeface="Arial" panose="020B0604020202020204" pitchFamily="34" charset="0"/>
                <a:cs typeface="Arial" panose="020B0604020202020204" pitchFamily="34" charset="0"/>
              </a:rPr>
              <a:t>delle numerose cerimonie e feste che caratterizzarono da subito il</a:t>
            </a:r>
            <a:r>
              <a:rPr lang="it-IT" dirty="0">
                <a:latin typeface="Arial" panose="020B0604020202020204" pitchFamily="34" charset="0"/>
                <a:cs typeface="Arial" panose="020B0604020202020204" pitchFamily="34" charset="0"/>
              </a:rPr>
              <a:t> </a:t>
            </a:r>
            <a:r>
              <a:rPr lang="it-IT" i="1" dirty="0">
                <a:effectLst/>
                <a:latin typeface="Arial" panose="020B0604020202020204" pitchFamily="34" charset="0"/>
                <a:cs typeface="Arial" panose="020B0604020202020204" pitchFamily="34" charset="0"/>
              </a:rPr>
              <a:t>nuovo governo: le feste consistevano, sul modello francese, in parate militari con balli e giochi, diurni e notturni e necessitavano quindi di abbondanti</a:t>
            </a:r>
            <a:r>
              <a:rPr lang="it-IT" dirty="0">
                <a:latin typeface="Arial" panose="020B0604020202020204" pitchFamily="34" charset="0"/>
                <a:cs typeface="Arial" panose="020B0604020202020204" pitchFamily="34" charset="0"/>
              </a:rPr>
              <a:t> </a:t>
            </a:r>
            <a:r>
              <a:rPr lang="it-IT" i="1" dirty="0">
                <a:effectLst/>
                <a:latin typeface="Arial" panose="020B0604020202020204" pitchFamily="34" charset="0"/>
                <a:cs typeface="Arial" panose="020B0604020202020204" pitchFamily="34" charset="0"/>
              </a:rPr>
              <a:t>illuminazioni</a:t>
            </a:r>
            <a:r>
              <a:rPr lang="it-IT" i="1" dirty="0">
                <a:latin typeface="Arial" panose="020B0604020202020204" pitchFamily="34" charset="0"/>
                <a:cs typeface="Arial" panose="020B0604020202020204" pitchFamily="34" charset="0"/>
              </a:rPr>
              <a:t>..</a:t>
            </a:r>
            <a:r>
              <a:rPr lang="it-IT" i="1" dirty="0">
                <a:effectLst/>
                <a:latin typeface="Arial" panose="020B0604020202020204" pitchFamily="34" charset="0"/>
                <a:cs typeface="Arial" panose="020B0604020202020204" pitchFamily="34" charset="0"/>
              </a:rPr>
              <a:t>. il nome dell’architetto compare, unitamente a quello del pittore Appiani, in occasione</a:t>
            </a:r>
            <a:r>
              <a:rPr lang="it-IT" dirty="0">
                <a:latin typeface="Arial" panose="020B0604020202020204" pitchFamily="34" charset="0"/>
                <a:cs typeface="Arial" panose="020B0604020202020204" pitchFamily="34" charset="0"/>
              </a:rPr>
              <a:t> d</a:t>
            </a:r>
            <a:r>
              <a:rPr lang="it-IT" i="1" dirty="0">
                <a:effectLst/>
                <a:latin typeface="Arial" panose="020B0604020202020204" pitchFamily="34" charset="0"/>
                <a:cs typeface="Arial" panose="020B0604020202020204" pitchFamily="34" charset="0"/>
              </a:rPr>
              <a:t>ella festa per le ultime vittorie riportate dai Francesi del 16-17 febbraio</a:t>
            </a:r>
            <a:r>
              <a:rPr lang="it-IT" dirty="0">
                <a:latin typeface="Arial" panose="020B0604020202020204" pitchFamily="34" charset="0"/>
                <a:cs typeface="Arial" panose="020B0604020202020204" pitchFamily="34" charset="0"/>
              </a:rPr>
              <a:t> </a:t>
            </a:r>
            <a:r>
              <a:rPr lang="it-IT" i="1" dirty="0">
                <a:effectLst/>
                <a:latin typeface="Arial" panose="020B0604020202020204" pitchFamily="34" charset="0"/>
                <a:cs typeface="Arial" panose="020B0604020202020204" pitchFamily="34" charset="0"/>
              </a:rPr>
              <a:t>1797, e in quella per l’anniversario della morte di Maria Antonietta del 16 ottobre dello stesso anno.</a:t>
            </a:r>
          </a:p>
          <a:p>
            <a:r>
              <a:rPr lang="it-IT" i="1" dirty="0">
                <a:latin typeface="Arial" panose="020B0604020202020204" pitchFamily="34" charset="0"/>
                <a:cs typeface="Arial" panose="020B0604020202020204" pitchFamily="34" charset="0"/>
              </a:rPr>
              <a:t>L</a:t>
            </a:r>
            <a:r>
              <a:rPr lang="it-IT" i="1" dirty="0">
                <a:effectLst/>
                <a:latin typeface="Arial" panose="020B0604020202020204" pitchFamily="34" charset="0"/>
                <a:cs typeface="Arial" panose="020B0604020202020204" pitchFamily="34" charset="0"/>
              </a:rPr>
              <a:t>a sua presenza risulta implicita nell’ illuminazione di feste e balli al Teatro alla Scala, alla </a:t>
            </a:r>
            <a:r>
              <a:rPr lang="it-IT" i="1" dirty="0" err="1">
                <a:effectLst/>
                <a:latin typeface="Arial" panose="020B0604020202020204" pitchFamily="34" charset="0"/>
                <a:cs typeface="Arial" panose="020B0604020202020204" pitchFamily="34" charset="0"/>
              </a:rPr>
              <a:t>Canobbiana</a:t>
            </a:r>
            <a:r>
              <a:rPr lang="it-IT" i="1" dirty="0">
                <a:effectLst/>
                <a:latin typeface="Arial" panose="020B0604020202020204" pitchFamily="34" charset="0"/>
                <a:cs typeface="Arial" panose="020B0604020202020204" pitchFamily="34" charset="0"/>
              </a:rPr>
              <a:t>, al Palazzo</a:t>
            </a:r>
            <a:r>
              <a:rPr lang="it-IT" dirty="0">
                <a:latin typeface="Arial" panose="020B0604020202020204" pitchFamily="34" charset="0"/>
                <a:cs typeface="Arial" panose="020B0604020202020204" pitchFamily="34" charset="0"/>
              </a:rPr>
              <a:t> </a:t>
            </a:r>
            <a:r>
              <a:rPr lang="it-IT" i="1" dirty="0">
                <a:effectLst/>
                <a:latin typeface="Arial" panose="020B0604020202020204" pitchFamily="34" charset="0"/>
                <a:cs typeface="Arial" panose="020B0604020202020204" pitchFamily="34" charset="0"/>
              </a:rPr>
              <a:t>Nazionale, al Campo della Federazione (ex Lazzaretto). </a:t>
            </a:r>
          </a:p>
          <a:p>
            <a:endParaRPr lang="it-IT" i="1" dirty="0">
              <a:latin typeface="Arial" panose="020B0604020202020204" pitchFamily="34" charset="0"/>
              <a:cs typeface="Arial" panose="020B0604020202020204" pitchFamily="34" charset="0"/>
            </a:endParaRPr>
          </a:p>
          <a:p>
            <a:pPr algn="r"/>
            <a:r>
              <a:rPr lang="it-IT" sz="1400" dirty="0">
                <a:effectLst/>
                <a:latin typeface="Arial" panose="020B0604020202020204" pitchFamily="34" charset="0"/>
                <a:cs typeface="Arial" panose="020B0604020202020204" pitchFamily="34" charset="0"/>
              </a:rPr>
              <a:t>Aurora Scotti Tosini, </a:t>
            </a:r>
            <a:r>
              <a:rPr lang="it-IT" sz="1400" i="1" dirty="0">
                <a:effectLst/>
                <a:latin typeface="Arial" panose="020B0604020202020204" pitchFamily="34" charset="0"/>
                <a:cs typeface="Arial" panose="020B0604020202020204" pitchFamily="34" charset="0"/>
              </a:rPr>
              <a:t>La costruzione di una brillante carriera di funzionario tra Repubblica Cisalpina e Regno d’Italia, in Luigi Canonica</a:t>
            </a:r>
            <a:r>
              <a:rPr lang="it-IT" sz="1400" i="1" dirty="0">
                <a:latin typeface="Arial" panose="020B0604020202020204" pitchFamily="34" charset="0"/>
                <a:cs typeface="Arial" panose="020B0604020202020204" pitchFamily="34" charset="0"/>
              </a:rPr>
              <a:t> </a:t>
            </a:r>
            <a:r>
              <a:rPr lang="it-IT" sz="1400" i="1" dirty="0">
                <a:effectLst/>
                <a:latin typeface="Arial" panose="020B0604020202020204" pitchFamily="34" charset="0"/>
                <a:cs typeface="Arial" panose="020B0604020202020204" pitchFamily="34" charset="0"/>
              </a:rPr>
              <a:t>1764–1844</a:t>
            </a:r>
            <a:r>
              <a:rPr lang="it-IT" sz="1400" i="1" dirty="0">
                <a:latin typeface="Arial" panose="020B0604020202020204" pitchFamily="34" charset="0"/>
                <a:cs typeface="Arial" panose="020B0604020202020204" pitchFamily="34" charset="0"/>
              </a:rPr>
              <a:t> </a:t>
            </a:r>
            <a:r>
              <a:rPr lang="it-IT" sz="1400" i="1" dirty="0">
                <a:effectLst/>
                <a:latin typeface="Arial" panose="020B0604020202020204" pitchFamily="34" charset="0"/>
                <a:cs typeface="Arial" panose="020B0604020202020204" pitchFamily="34" charset="0"/>
              </a:rPr>
              <a:t>Architetto di utilità pubblica</a:t>
            </a:r>
            <a:r>
              <a:rPr lang="it-IT" sz="1400" i="1" dirty="0">
                <a:latin typeface="Arial" panose="020B0604020202020204" pitchFamily="34" charset="0"/>
                <a:cs typeface="Arial" panose="020B0604020202020204" pitchFamily="34" charset="0"/>
              </a:rPr>
              <a:t> </a:t>
            </a:r>
            <a:r>
              <a:rPr lang="it-IT" sz="1400" i="1" dirty="0">
                <a:effectLst/>
                <a:latin typeface="Arial" panose="020B0604020202020204" pitchFamily="34" charset="0"/>
                <a:cs typeface="Arial" panose="020B0604020202020204" pitchFamily="34" charset="0"/>
              </a:rPr>
              <a:t>e privata,  </a:t>
            </a:r>
            <a:r>
              <a:rPr lang="it-IT" sz="1400" dirty="0">
                <a:effectLst/>
                <a:latin typeface="Arial" panose="020B0604020202020204" pitchFamily="34" charset="0"/>
                <a:cs typeface="Arial" panose="020B0604020202020204" pitchFamily="34" charset="0"/>
              </a:rPr>
              <a:t>2011 Fondazione Archivio del Moderno, Mendrisio</a:t>
            </a:r>
            <a:endParaRPr lang="it-IT" sz="1400" dirty="0">
              <a:latin typeface="Arial" panose="020B0604020202020204" pitchFamily="34" charset="0"/>
              <a:cs typeface="Arial" panose="020B0604020202020204" pitchFamily="34" charset="0"/>
            </a:endParaRPr>
          </a:p>
          <a:p>
            <a:endParaRPr lang="it-IT" i="1" dirty="0">
              <a:latin typeface="Arial" panose="020B0604020202020204" pitchFamily="34" charset="0"/>
              <a:cs typeface="Arial" panose="020B0604020202020204" pitchFamily="34" charset="0"/>
            </a:endParaRPr>
          </a:p>
          <a:p>
            <a:r>
              <a:rPr lang="it-IT" i="1" dirty="0">
                <a:effectLst/>
                <a:latin typeface="Arial" panose="020B0604020202020204" pitchFamily="34" charset="0"/>
                <a:cs typeface="Arial" panose="020B0604020202020204" pitchFamily="34" charset="0"/>
              </a:rPr>
              <a:t>  </a:t>
            </a:r>
            <a:br>
              <a:rPr lang="it-IT" sz="1800" i="1" dirty="0">
                <a:effectLst/>
                <a:latin typeface="Times"/>
              </a:rPr>
            </a:br>
            <a:br>
              <a:rPr lang="it-IT" sz="1800" dirty="0">
                <a:effectLst/>
                <a:latin typeface="Times"/>
              </a:rPr>
            </a:br>
            <a:br>
              <a:rPr lang="it-IT" sz="1800" dirty="0">
                <a:effectLst/>
                <a:latin typeface="Times"/>
              </a:rPr>
            </a:br>
            <a:endParaRPr lang="it-IT" dirty="0">
              <a:effectLst/>
              <a:latin typeface="Helvetica" pitchFamily="2" charset="0"/>
            </a:endParaRPr>
          </a:p>
        </p:txBody>
      </p:sp>
    </p:spTree>
    <p:extLst>
      <p:ext uri="{BB962C8B-B14F-4D97-AF65-F5344CB8AC3E}">
        <p14:creationId xmlns:p14="http://schemas.microsoft.com/office/powerpoint/2010/main" val="2710157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E756F3B0-A559-F34D-937B-26AC68878073}"/>
              </a:ext>
            </a:extLst>
          </p:cNvPr>
          <p:cNvSpPr>
            <a:spLocks noGrp="1"/>
          </p:cNvSpPr>
          <p:nvPr>
            <p:ph type="body" sz="half" idx="2"/>
          </p:nvPr>
        </p:nvSpPr>
        <p:spPr>
          <a:xfrm>
            <a:off x="1806221" y="1965279"/>
            <a:ext cx="8827911" cy="4498725"/>
          </a:xfrm>
        </p:spPr>
        <p:txBody>
          <a:bodyPr>
            <a:noAutofit/>
          </a:bodyPr>
          <a:lstStyle/>
          <a:p>
            <a:r>
              <a:rPr lang="it-IT" sz="1800" dirty="0">
                <a:latin typeface="Arial" panose="020B0604020202020204" pitchFamily="34" charset="0"/>
              </a:rPr>
              <a:t>Molte camere del Lazzaretto vengono demolite per aprire ulteriori varchi sui quattro lati. </a:t>
            </a:r>
          </a:p>
          <a:p>
            <a:r>
              <a:rPr lang="it-IT" sz="1800" dirty="0">
                <a:latin typeface="Arial" panose="020B0604020202020204" pitchFamily="34" charset="0"/>
              </a:rPr>
              <a:t>Gli edifici servivano da alloggio per la cavalleria. Gian Galeazzo Serbelloni pronuncia il discorso ufficiale. </a:t>
            </a:r>
          </a:p>
          <a:p>
            <a:r>
              <a:rPr lang="it-IT" sz="1800" dirty="0">
                <a:latin typeface="Arial" panose="020B0604020202020204" pitchFamily="34" charset="0"/>
              </a:rPr>
              <a:t>Prima della festa è inaugurata la statua di </a:t>
            </a:r>
            <a:r>
              <a:rPr lang="it-IT" sz="1800" i="1" dirty="0">
                <a:latin typeface="Arial" panose="020B0604020202020204" pitchFamily="34" charset="0"/>
              </a:rPr>
              <a:t>Bruto</a:t>
            </a:r>
            <a:r>
              <a:rPr lang="it-IT" sz="1800" dirty="0">
                <a:latin typeface="Arial" panose="020B0604020202020204" pitchFamily="34" charset="0"/>
              </a:rPr>
              <a:t> a palazzo dei Giureconsulti,  incorporato nei beni nazionali, con la seguente iscrizione: </a:t>
            </a:r>
          </a:p>
          <a:p>
            <a:r>
              <a:rPr lang="it-IT" sz="1800" i="1" dirty="0">
                <a:latin typeface="Arial" panose="020B0604020202020204" pitchFamily="34" charset="0"/>
              </a:rPr>
              <a:t>"Alla ipocrisia coronata di Filippo Secondo succeda la virtù di Marco Bruto. Cittadini, specchiatevi nell'antico nostro proconsole. Anno V repubblicano, 21 messidoro, giorno 1 della Repubblica Cisalpina»</a:t>
            </a:r>
            <a:endParaRPr lang="it-IT" sz="1800" i="1" dirty="0"/>
          </a:p>
        </p:txBody>
      </p:sp>
    </p:spTree>
    <p:extLst>
      <p:ext uri="{BB962C8B-B14F-4D97-AF65-F5344CB8AC3E}">
        <p14:creationId xmlns:p14="http://schemas.microsoft.com/office/powerpoint/2010/main" val="3771626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4FE2290D-F5D5-744F-B360-8FAD1564132F}"/>
              </a:ext>
            </a:extLst>
          </p:cNvPr>
          <p:cNvSpPr>
            <a:spLocks noGrp="1"/>
          </p:cNvSpPr>
          <p:nvPr>
            <p:ph type="body" idx="1"/>
          </p:nvPr>
        </p:nvSpPr>
        <p:spPr>
          <a:xfrm>
            <a:off x="1727199" y="2280356"/>
            <a:ext cx="8827911" cy="4470068"/>
          </a:xfrm>
        </p:spPr>
        <p:txBody>
          <a:bodyPr>
            <a:normAutofit/>
          </a:bodyPr>
          <a:lstStyle/>
          <a:p>
            <a:endParaRPr lang="it-IT" sz="1800" dirty="0">
              <a:solidFill>
                <a:schemeClr val="tx1"/>
              </a:solidFill>
              <a:latin typeface="Arial" panose="020B0604020202020204" pitchFamily="34" charset="0"/>
              <a:cs typeface="Arial" panose="020B0604020202020204" pitchFamily="34" charset="0"/>
            </a:endParaRPr>
          </a:p>
          <a:p>
            <a:endParaRPr lang="it-IT" sz="1800" dirty="0">
              <a:solidFill>
                <a:schemeClr val="tx1"/>
              </a:solidFill>
              <a:latin typeface="Arial" panose="020B0604020202020204" pitchFamily="34" charset="0"/>
              <a:cs typeface="Arial" panose="020B0604020202020204" pitchFamily="34" charset="0"/>
            </a:endParaRPr>
          </a:p>
          <a:p>
            <a:r>
              <a:rPr lang="it-IT" sz="1800" dirty="0">
                <a:solidFill>
                  <a:schemeClr val="tx1"/>
                </a:solidFill>
                <a:latin typeface="Arial" panose="020B0604020202020204" pitchFamily="34" charset="0"/>
                <a:cs typeface="Arial" panose="020B0604020202020204" pitchFamily="34" charset="0"/>
              </a:rPr>
              <a:t>Negli anni successivi,  per le feste della Libertà, l’entrata del Borgo venne decorata con trofei, emblemi, apparati provvisori, ma rimase il giardino pubblico, con i Boschetti, il luogo privilegiato per le celebrazioni come documenta l’incisione del 26 giugno  Andrea Appiani</a:t>
            </a:r>
          </a:p>
          <a:p>
            <a:r>
              <a:rPr lang="it-IT" sz="1800" dirty="0">
                <a:solidFill>
                  <a:schemeClr val="tx1"/>
                </a:solidFill>
                <a:latin typeface="Arial" panose="020B0604020202020204" pitchFamily="34" charset="0"/>
                <a:cs typeface="Arial" panose="020B0604020202020204" pitchFamily="34" charset="0"/>
              </a:rPr>
              <a:t>. </a:t>
            </a:r>
          </a:p>
          <a:p>
            <a:r>
              <a:rPr lang="it-IT" sz="1800" dirty="0">
                <a:solidFill>
                  <a:schemeClr val="tx1"/>
                </a:solidFill>
                <a:latin typeface="Arial" panose="020B0604020202020204" pitchFamily="34" charset="0"/>
                <a:cs typeface="Arial" panose="020B0604020202020204" pitchFamily="34" charset="0"/>
              </a:rPr>
              <a:t>Dal 25 febbraio i798 </a:t>
            </a:r>
            <a:r>
              <a:rPr lang="it-IT" sz="1800" dirty="0">
                <a:solidFill>
                  <a:schemeClr val="tx1"/>
                </a:solidFill>
                <a:latin typeface="Arial" panose="020B0604020202020204" pitchFamily="34" charset="0"/>
              </a:rPr>
              <a:t>Porta Orientale diventa </a:t>
            </a:r>
            <a:r>
              <a:rPr lang="it-IT" sz="1800" i="1" dirty="0">
                <a:solidFill>
                  <a:schemeClr val="tx1"/>
                </a:solidFill>
                <a:latin typeface="Arial" panose="020B0604020202020204" pitchFamily="34" charset="0"/>
              </a:rPr>
              <a:t>Porta della Riconoscenza, </a:t>
            </a:r>
            <a:r>
              <a:rPr lang="it-IT" sz="1800" dirty="0">
                <a:solidFill>
                  <a:schemeClr val="tx1"/>
                </a:solidFill>
                <a:latin typeface="Arial" panose="020B0604020202020204" pitchFamily="34" charset="0"/>
              </a:rPr>
              <a:t>anche il corso prende lo stesso nome. </a:t>
            </a:r>
            <a:endParaRPr lang="it-IT" sz="1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9549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7C25EB-8202-0902-FF63-19C592BD9300}"/>
              </a:ext>
            </a:extLst>
          </p:cNvPr>
          <p:cNvSpPr>
            <a:spLocks noGrp="1"/>
          </p:cNvSpPr>
          <p:nvPr>
            <p:ph sz="half" idx="1"/>
          </p:nvPr>
        </p:nvSpPr>
        <p:spPr>
          <a:xfrm>
            <a:off x="872835" y="342900"/>
            <a:ext cx="7164853" cy="6421582"/>
          </a:xfrm>
        </p:spPr>
        <p:txBody>
          <a:bodyPr vert="horz" lIns="91440" tIns="45720" rIns="91440" bIns="45720" rtlCol="0">
            <a:normAutofit fontScale="77500" lnSpcReduction="20000"/>
          </a:bodyPr>
          <a:lstStyle/>
          <a:p>
            <a:pPr marL="0" indent="0">
              <a:lnSpc>
                <a:spcPct val="120000"/>
              </a:lnSpc>
              <a:buNone/>
            </a:pPr>
            <a:r>
              <a:rPr lang="en-US" sz="2300" dirty="0">
                <a:effectLst/>
                <a:latin typeface="Arial" panose="020B0604020202020204" pitchFamily="34" charset="0"/>
                <a:cs typeface="Arial" panose="020B0604020202020204" pitchFamily="34" charset="0"/>
              </a:rPr>
              <a:t>Durante la Repubblica </a:t>
            </a:r>
            <a:r>
              <a:rPr lang="en-US" sz="2300" dirty="0" err="1">
                <a:effectLst/>
                <a:latin typeface="Arial" panose="020B0604020202020204" pitchFamily="34" charset="0"/>
                <a:cs typeface="Arial" panose="020B0604020202020204" pitchFamily="34" charset="0"/>
              </a:rPr>
              <a:t>cisalpina</a:t>
            </a:r>
            <a:r>
              <a:rPr lang="en-US" sz="2300" dirty="0">
                <a:effectLst/>
                <a:latin typeface="Arial" panose="020B0604020202020204" pitchFamily="34" charset="0"/>
                <a:cs typeface="Arial" panose="020B0604020202020204" pitchFamily="34" charset="0"/>
              </a:rPr>
              <a:t>, per far </a:t>
            </a:r>
            <a:r>
              <a:rPr lang="en-US" sz="2300" dirty="0" err="1">
                <a:effectLst/>
                <a:latin typeface="Arial" panose="020B0604020202020204" pitchFamily="34" charset="0"/>
                <a:cs typeface="Arial" panose="020B0604020202020204" pitchFamily="34" charset="0"/>
              </a:rPr>
              <a:t>fronte</a:t>
            </a:r>
            <a:r>
              <a:rPr lang="en-US" sz="2300" dirty="0">
                <a:effectLst/>
                <a:latin typeface="Arial" panose="020B0604020202020204" pitchFamily="34" charset="0"/>
                <a:cs typeface="Arial" panose="020B0604020202020204" pitchFamily="34" charset="0"/>
              </a:rPr>
              <a:t> alle </a:t>
            </a:r>
            <a:r>
              <a:rPr lang="en-US" sz="2300" dirty="0" err="1">
                <a:effectLst/>
                <a:latin typeface="Arial" panose="020B0604020202020204" pitchFamily="34" charset="0"/>
                <a:cs typeface="Arial" panose="020B0604020202020204" pitchFamily="34" charset="0"/>
              </a:rPr>
              <a:t>contribuzioni</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forzose</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imposte</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dai</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francesi</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furono</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soppresse</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trecentotrenta</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corporazioni</a:t>
            </a:r>
            <a:r>
              <a:rPr lang="en-US" sz="2300" dirty="0">
                <a:effectLst/>
                <a:latin typeface="Arial" panose="020B0604020202020204" pitchFamily="34" charset="0"/>
                <a:cs typeface="Arial" panose="020B0604020202020204" pitchFamily="34" charset="0"/>
              </a:rPr>
              <a:t> religiose, tutte le </a:t>
            </a:r>
            <a:r>
              <a:rPr lang="en-US" sz="2300" dirty="0" err="1">
                <a:effectLst/>
                <a:latin typeface="Arial" panose="020B0604020202020204" pitchFamily="34" charset="0"/>
                <a:cs typeface="Arial" panose="020B0604020202020204" pitchFamily="34" charset="0"/>
              </a:rPr>
              <a:t>abbazie</a:t>
            </a:r>
            <a:r>
              <a:rPr lang="en-US" sz="2300" dirty="0">
                <a:effectLst/>
                <a:latin typeface="Arial" panose="020B0604020202020204" pitchFamily="34" charset="0"/>
                <a:cs typeface="Arial" panose="020B0604020202020204" pitchFamily="34" charset="0"/>
              </a:rPr>
              <a:t> e tutte le </a:t>
            </a:r>
            <a:r>
              <a:rPr lang="en-US" sz="2300" dirty="0" err="1">
                <a:effectLst/>
                <a:latin typeface="Arial" panose="020B0604020202020204" pitchFamily="34" charset="0"/>
                <a:cs typeface="Arial" panose="020B0604020202020204" pitchFamily="34" charset="0"/>
              </a:rPr>
              <a:t>confraternite</a:t>
            </a:r>
            <a:r>
              <a:rPr lang="en-US" sz="2300" dirty="0">
                <a:effectLst/>
                <a:latin typeface="Arial" panose="020B0604020202020204" pitchFamily="34" charset="0"/>
                <a:cs typeface="Arial" panose="020B0604020202020204" pitchFamily="34" charset="0"/>
              </a:rPr>
              <a:t>. </a:t>
            </a:r>
          </a:p>
          <a:p>
            <a:pPr marL="0" indent="0">
              <a:lnSpc>
                <a:spcPct val="120000"/>
              </a:lnSpc>
              <a:buNone/>
            </a:pPr>
            <a:r>
              <a:rPr lang="en-US" sz="2300" dirty="0">
                <a:effectLst/>
                <a:latin typeface="Arial" panose="020B0604020202020204" pitchFamily="34" charset="0"/>
                <a:cs typeface="Arial" panose="020B0604020202020204" pitchFamily="34" charset="0"/>
              </a:rPr>
              <a:t>La </a:t>
            </a:r>
            <a:r>
              <a:rPr lang="en-US" sz="2300" dirty="0" err="1">
                <a:effectLst/>
                <a:latin typeface="Arial" panose="020B0604020202020204" pitchFamily="34" charset="0"/>
                <a:cs typeface="Arial" panose="020B0604020202020204" pitchFamily="34" charset="0"/>
              </a:rPr>
              <a:t>globalità</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delle</a:t>
            </a:r>
            <a:r>
              <a:rPr lang="en-US" sz="2300" dirty="0">
                <a:effectLst/>
                <a:latin typeface="Arial" panose="020B0604020202020204" pitchFamily="34" charset="0"/>
                <a:cs typeface="Arial" panose="020B0604020202020204" pitchFamily="34" charset="0"/>
              </a:rPr>
              <a:t> opere </a:t>
            </a:r>
            <a:r>
              <a:rPr lang="en-US" sz="2300" dirty="0" err="1">
                <a:effectLst/>
                <a:latin typeface="Arial" panose="020B0604020202020204" pitchFamily="34" charset="0"/>
                <a:cs typeface="Arial" panose="020B0604020202020204" pitchFamily="34" charset="0"/>
              </a:rPr>
              <a:t>d’arte</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presenti</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negli</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immobili</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degli</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enti</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religiosi</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soppressi</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divennero</a:t>
            </a:r>
            <a:r>
              <a:rPr lang="en-US" sz="2300" dirty="0">
                <a:effectLst/>
                <a:latin typeface="Arial" panose="020B0604020202020204" pitchFamily="34" charset="0"/>
                <a:cs typeface="Arial" panose="020B0604020202020204" pitchFamily="34" charset="0"/>
              </a:rPr>
              <a:t> di </a:t>
            </a:r>
            <a:r>
              <a:rPr lang="en-US" sz="2300" dirty="0" err="1">
                <a:effectLst/>
                <a:latin typeface="Arial" panose="020B0604020202020204" pitchFamily="34" charset="0"/>
                <a:cs typeface="Arial" panose="020B0604020202020204" pitchFamily="34" charset="0"/>
              </a:rPr>
              <a:t>competenza</a:t>
            </a:r>
            <a:r>
              <a:rPr lang="en-US" sz="2300" dirty="0">
                <a:effectLst/>
                <a:latin typeface="Arial" panose="020B0604020202020204" pitchFamily="34" charset="0"/>
                <a:cs typeface="Arial" panose="020B0604020202020204" pitchFamily="34" charset="0"/>
              </a:rPr>
              <a:t> del </a:t>
            </a:r>
            <a:r>
              <a:rPr lang="en-US" sz="2300" dirty="0" err="1">
                <a:effectLst/>
                <a:latin typeface="Arial" panose="020B0604020202020204" pitchFamily="34" charset="0"/>
                <a:cs typeface="Arial" panose="020B0604020202020204" pitchFamily="34" charset="0"/>
              </a:rPr>
              <a:t>Demanio</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statale</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che</a:t>
            </a:r>
            <a:r>
              <a:rPr lang="en-US" sz="2300" dirty="0">
                <a:effectLst/>
                <a:latin typeface="Arial" panose="020B0604020202020204" pitchFamily="34" charset="0"/>
                <a:cs typeface="Arial" panose="020B0604020202020204" pitchFamily="34" charset="0"/>
              </a:rPr>
              <a:t> era </a:t>
            </a:r>
            <a:r>
              <a:rPr lang="en-US" sz="2300" dirty="0" err="1">
                <a:effectLst/>
                <a:latin typeface="Arial" panose="020B0604020202020204" pitchFamily="34" charset="0"/>
                <a:cs typeface="Arial" panose="020B0604020202020204" pitchFamily="34" charset="0"/>
              </a:rPr>
              <a:t>incaricato</a:t>
            </a:r>
            <a:r>
              <a:rPr lang="en-US" sz="2300" dirty="0">
                <a:effectLst/>
                <a:latin typeface="Arial" panose="020B0604020202020204" pitchFamily="34" charset="0"/>
                <a:cs typeface="Arial" panose="020B0604020202020204" pitchFamily="34" charset="0"/>
              </a:rPr>
              <a:t> di </a:t>
            </a:r>
            <a:r>
              <a:rPr lang="en-US" sz="2300" dirty="0" err="1">
                <a:effectLst/>
                <a:latin typeface="Arial" panose="020B0604020202020204" pitchFamily="34" charset="0"/>
                <a:cs typeface="Arial" panose="020B0604020202020204" pitchFamily="34" charset="0"/>
              </a:rPr>
              <a:t>depositarle</a:t>
            </a:r>
            <a:r>
              <a:rPr lang="en-US" sz="2300" dirty="0">
                <a:effectLst/>
                <a:latin typeface="Arial" panose="020B0604020202020204" pitchFamily="34" charset="0"/>
                <a:cs typeface="Arial" panose="020B0604020202020204" pitchFamily="34" charset="0"/>
              </a:rPr>
              <a:t> in </a:t>
            </a:r>
            <a:r>
              <a:rPr lang="en-US" sz="2300" dirty="0" err="1">
                <a:effectLst/>
                <a:latin typeface="Arial" panose="020B0604020202020204" pitchFamily="34" charset="0"/>
                <a:cs typeface="Arial" panose="020B0604020202020204" pitchFamily="34" charset="0"/>
              </a:rPr>
              <a:t>musei</a:t>
            </a:r>
            <a:r>
              <a:rPr lang="en-US" sz="2300" dirty="0">
                <a:effectLst/>
                <a:latin typeface="Arial" panose="020B0604020202020204" pitchFamily="34" charset="0"/>
                <a:cs typeface="Arial" panose="020B0604020202020204" pitchFamily="34" charset="0"/>
              </a:rPr>
              <a:t>, o di </a:t>
            </a:r>
            <a:r>
              <a:rPr lang="en-US" sz="2300" dirty="0" err="1">
                <a:effectLst/>
                <a:latin typeface="Arial" panose="020B0604020202020204" pitchFamily="34" charset="0"/>
                <a:cs typeface="Arial" panose="020B0604020202020204" pitchFamily="34" charset="0"/>
              </a:rPr>
              <a:t>alienarle</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tramite</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aste</a:t>
            </a:r>
            <a:r>
              <a:rPr lang="en-US" sz="2300" dirty="0">
                <a:effectLst/>
                <a:latin typeface="Arial" panose="020B0604020202020204" pitchFamily="34" charset="0"/>
                <a:cs typeface="Arial" panose="020B0604020202020204" pitchFamily="34" charset="0"/>
              </a:rPr>
              <a:t> </a:t>
            </a:r>
            <a:r>
              <a:rPr lang="en-US" sz="2300" dirty="0" err="1">
                <a:effectLst/>
                <a:latin typeface="Arial" panose="020B0604020202020204" pitchFamily="34" charset="0"/>
                <a:cs typeface="Arial" panose="020B0604020202020204" pitchFamily="34" charset="0"/>
              </a:rPr>
              <a:t>pubbliche</a:t>
            </a:r>
            <a:r>
              <a:rPr lang="en-US" sz="2300" dirty="0">
                <a:effectLst/>
                <a:latin typeface="Arial" panose="020B0604020202020204" pitchFamily="34" charset="0"/>
                <a:cs typeface="Arial" panose="020B0604020202020204" pitchFamily="34" charset="0"/>
              </a:rPr>
              <a:t>. </a:t>
            </a:r>
          </a:p>
          <a:p>
            <a:pPr marL="0" indent="0">
              <a:lnSpc>
                <a:spcPct val="120000"/>
              </a:lnSpc>
              <a:buNone/>
            </a:pPr>
            <a:r>
              <a:rPr lang="en-US" sz="1900" dirty="0">
                <a:latin typeface="Arial" panose="020B0604020202020204" pitchFamily="34" charset="0"/>
                <a:cs typeface="Arial" panose="020B0604020202020204" pitchFamily="34" charset="0"/>
              </a:rPr>
              <a:t>La chiesa di S. Celso </a:t>
            </a:r>
            <a:r>
              <a:rPr lang="en-US" sz="1900" dirty="0" err="1">
                <a:latin typeface="Arial" panose="020B0604020202020204" pitchFamily="34" charset="0"/>
                <a:cs typeface="Arial" panose="020B0604020202020204" pitchFamily="34" charset="0"/>
              </a:rPr>
              <a:t>diventa</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magazzino</a:t>
            </a:r>
            <a:r>
              <a:rPr lang="en-US" sz="1900" dirty="0">
                <a:latin typeface="Arial" panose="020B0604020202020204" pitchFamily="34" charset="0"/>
                <a:cs typeface="Arial" panose="020B0604020202020204" pitchFamily="34" charset="0"/>
              </a:rPr>
              <a:t> per </a:t>
            </a:r>
            <a:r>
              <a:rPr lang="en-US" sz="1900" dirty="0" err="1">
                <a:latin typeface="Arial" panose="020B0604020202020204" pitchFamily="34" charset="0"/>
                <a:cs typeface="Arial" panose="020B0604020202020204" pitchFamily="34" charset="0"/>
              </a:rPr>
              <a:t>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foraggi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Nell'ex</a:t>
            </a:r>
            <a:r>
              <a:rPr lang="en-US" sz="1900" dirty="0">
                <a:latin typeface="Arial" panose="020B0604020202020204" pitchFamily="34" charset="0"/>
                <a:cs typeface="Arial" panose="020B0604020202020204" pitchFamily="34" charset="0"/>
              </a:rPr>
              <a:t> chiesa di S. </a:t>
            </a:r>
            <a:r>
              <a:rPr lang="en-US" sz="1900" dirty="0" err="1">
                <a:latin typeface="Arial" panose="020B0604020202020204" pitchFamily="34" charset="0"/>
                <a:cs typeface="Arial" panose="020B0604020202020204" pitchFamily="34" charset="0"/>
              </a:rPr>
              <a:t>Zenone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è</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attrezzata</a:t>
            </a:r>
            <a:r>
              <a:rPr lang="en-US" sz="1900" dirty="0">
                <a:latin typeface="Arial" panose="020B0604020202020204" pitchFamily="34" charset="0"/>
                <a:cs typeface="Arial" panose="020B0604020202020204" pitchFamily="34" charset="0"/>
              </a:rPr>
              <a:t> un </a:t>
            </a:r>
            <a:r>
              <a:rPr lang="en-US" sz="1900" dirty="0" err="1">
                <a:latin typeface="Arial" panose="020B0604020202020204" pitchFamily="34" charset="0"/>
                <a:cs typeface="Arial" panose="020B0604020202020204" pitchFamily="34" charset="0"/>
              </a:rPr>
              <a:t>tipografia</a:t>
            </a:r>
            <a:r>
              <a:rPr lang="en-US" sz="1900" dirty="0">
                <a:latin typeface="Arial" panose="020B0604020202020204" pitchFamily="34" charset="0"/>
                <a:cs typeface="Arial" panose="020B0604020202020204" pitchFamily="34" charset="0"/>
              </a:rPr>
              <a:t> di </a:t>
            </a:r>
            <a:r>
              <a:rPr lang="en-US" sz="1900" dirty="0" err="1">
                <a:latin typeface="Arial" panose="020B0604020202020204" pitchFamily="34" charset="0"/>
                <a:cs typeface="Arial" panose="020B0604020202020204" pitchFamily="34" charset="0"/>
              </a:rPr>
              <a:t>Stato</a:t>
            </a:r>
            <a:r>
              <a:rPr lang="en-US" sz="1900" dirty="0">
                <a:latin typeface="Arial" panose="020B0604020202020204" pitchFamily="34" charset="0"/>
                <a:cs typeface="Arial" panose="020B0604020202020204" pitchFamily="34" charset="0"/>
              </a:rPr>
              <a:t>. Il </a:t>
            </a:r>
            <a:r>
              <a:rPr lang="en-US" sz="1900" dirty="0" err="1">
                <a:latin typeface="Arial" panose="020B0604020202020204" pitchFamily="34" charset="0"/>
                <a:cs typeface="Arial" panose="020B0604020202020204" pitchFamily="34" charset="0"/>
              </a:rPr>
              <a:t>monastero</a:t>
            </a:r>
            <a:r>
              <a:rPr lang="en-US" sz="1900" dirty="0">
                <a:latin typeface="Arial" panose="020B0604020202020204" pitchFamily="34" charset="0"/>
                <a:cs typeface="Arial" panose="020B0604020202020204" pitchFamily="34" charset="0"/>
              </a:rPr>
              <a:t> di S. Vittore </a:t>
            </a:r>
            <a:r>
              <a:rPr lang="en-US" sz="1900" dirty="0" err="1">
                <a:latin typeface="Arial" panose="020B0604020202020204" pitchFamily="34" charset="0"/>
                <a:cs typeface="Arial" panose="020B0604020202020204" pitchFamily="34" charset="0"/>
              </a:rPr>
              <a:t>diventa</a:t>
            </a:r>
            <a:r>
              <a:rPr lang="en-US" sz="1900" dirty="0">
                <a:latin typeface="Arial" panose="020B0604020202020204" pitchFamily="34" charset="0"/>
                <a:cs typeface="Arial" panose="020B0604020202020204" pitchFamily="34" charset="0"/>
              </a:rPr>
              <a:t> un </a:t>
            </a:r>
            <a:r>
              <a:rPr lang="en-US" sz="1900" dirty="0" err="1">
                <a:latin typeface="Arial" panose="020B0604020202020204" pitchFamily="34" charset="0"/>
                <a:cs typeface="Arial" panose="020B0604020202020204" pitchFamily="34" charset="0"/>
              </a:rPr>
              <a:t>ospedale</a:t>
            </a:r>
            <a:r>
              <a:rPr lang="en-US" sz="1900" dirty="0">
                <a:latin typeface="Arial" panose="020B0604020202020204" pitchFamily="34" charset="0"/>
                <a:cs typeface="Arial" panose="020B0604020202020204" pitchFamily="34" charset="0"/>
              </a:rPr>
              <a:t>.</a:t>
            </a:r>
          </a:p>
          <a:p>
            <a:pPr marL="0" indent="0">
              <a:lnSpc>
                <a:spcPct val="120000"/>
              </a:lnSpc>
              <a:buNone/>
            </a:pPr>
            <a:r>
              <a:rPr lang="en-US" sz="1900" dirty="0">
                <a:latin typeface="Arial" panose="020B0604020202020204" pitchFamily="34" charset="0"/>
                <a:cs typeface="Arial" panose="020B0604020202020204" pitchFamily="34" charset="0"/>
              </a:rPr>
              <a:t>Per </a:t>
            </a:r>
            <a:r>
              <a:rPr lang="en-US" sz="1900" dirty="0" err="1">
                <a:latin typeface="Arial" panose="020B0604020202020204" pitchFamily="34" charset="0"/>
                <a:cs typeface="Arial" panose="020B0604020202020204" pitchFamily="34" charset="0"/>
              </a:rPr>
              <a:t>necessità</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militari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è</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tolto</a:t>
            </a:r>
            <a:r>
              <a:rPr lang="en-US" sz="1900" dirty="0">
                <a:latin typeface="Arial" panose="020B0604020202020204" pitchFamily="34" charset="0"/>
                <a:cs typeface="Arial" panose="020B0604020202020204" pitchFamily="34" charset="0"/>
              </a:rPr>
              <a:t> il </a:t>
            </a:r>
            <a:r>
              <a:rPr lang="en-US" sz="1900" dirty="0" err="1">
                <a:latin typeface="Arial" panose="020B0604020202020204" pitchFamily="34" charset="0"/>
                <a:cs typeface="Arial" panose="020B0604020202020204" pitchFamily="34" charset="0"/>
              </a:rPr>
              <a:t>piombo</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dalle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coperture</a:t>
            </a:r>
            <a:r>
              <a:rPr lang="en-US" sz="1900" dirty="0">
                <a:latin typeface="Arial" panose="020B0604020202020204" pitchFamily="34" charset="0"/>
                <a:cs typeface="Arial" panose="020B0604020202020204" pitchFamily="34" charset="0"/>
              </a:rPr>
              <a:t> di </a:t>
            </a:r>
            <a:r>
              <a:rPr lang="en-US" sz="1900" dirty="0" err="1">
                <a:latin typeface="Arial" panose="020B0604020202020204" pitchFamily="34" charset="0"/>
                <a:cs typeface="Arial" panose="020B0604020202020204" pitchFamily="34" charset="0"/>
              </a:rPr>
              <a:t>numerosi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edifici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religiosi</a:t>
            </a:r>
            <a:r>
              <a:rPr lang="en-US" sz="1900" dirty="0">
                <a:latin typeface="Arial" panose="020B0604020202020204" pitchFamily="34" charset="0"/>
                <a:cs typeface="Arial" panose="020B0604020202020204" pitchFamily="34" charset="0"/>
              </a:rPr>
              <a:t>: S. Fedele, S. Nazaro, S. Ambrogio, S. Lorenzo ed </a:t>
            </a:r>
            <a:r>
              <a:rPr lang="en-US" sz="1900" dirty="0" err="1">
                <a:latin typeface="Arial" panose="020B0604020202020204" pitchFamily="34" charset="0"/>
                <a:cs typeface="Arial" panose="020B0604020202020204" pitchFamily="34" charset="0"/>
              </a:rPr>
              <a:t>altri</a:t>
            </a:r>
            <a:r>
              <a:rPr lang="en-US" sz="1900" dirty="0">
                <a:latin typeface="Arial" panose="020B0604020202020204" pitchFamily="34" charset="0"/>
                <a:cs typeface="Arial" panose="020B0604020202020204" pitchFamily="34" charset="0"/>
              </a:rPr>
              <a:t>.</a:t>
            </a:r>
          </a:p>
          <a:p>
            <a:pPr marL="0" indent="0">
              <a:lnSpc>
                <a:spcPct val="120000"/>
              </a:lnSpc>
              <a:buNone/>
            </a:pPr>
            <a:r>
              <a:rPr lang="en-US" sz="1900" dirty="0" err="1">
                <a:latin typeface="Arial" panose="020B0604020202020204" pitchFamily="34" charset="0"/>
                <a:cs typeface="Arial" panose="020B0604020202020204" pitchFamily="34" charset="0"/>
              </a:rPr>
              <a:t>Saccheggio</a:t>
            </a:r>
            <a:r>
              <a:rPr lang="en-US" sz="1900" dirty="0">
                <a:latin typeface="Arial" panose="020B0604020202020204" pitchFamily="34" charset="0"/>
                <a:cs typeface="Arial" panose="020B0604020202020204" pitchFamily="34" charset="0"/>
              </a:rPr>
              <a:t> e </a:t>
            </a:r>
            <a:r>
              <a:rPr lang="en-US" sz="1900" dirty="0" err="1">
                <a:latin typeface="Arial" panose="020B0604020202020204" pitchFamily="34" charset="0"/>
                <a:cs typeface="Arial" panose="020B0604020202020204" pitchFamily="34" charset="0"/>
              </a:rPr>
              <a:t>soppressione</a:t>
            </a:r>
            <a:r>
              <a:rPr lang="en-US" sz="1900" dirty="0">
                <a:latin typeface="Arial" panose="020B0604020202020204" pitchFamily="34" charset="0"/>
                <a:cs typeface="Arial" panose="020B0604020202020204" pitchFamily="34" charset="0"/>
              </a:rPr>
              <a:t> del </a:t>
            </a:r>
            <a:r>
              <a:rPr lang="en-US" sz="1900" dirty="0" err="1">
                <a:latin typeface="Arial" panose="020B0604020202020204" pitchFamily="34" charset="0"/>
                <a:cs typeface="Arial" panose="020B0604020202020204" pitchFamily="34" charset="0"/>
              </a:rPr>
              <a:t>convento</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degli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Agostiniani</a:t>
            </a:r>
            <a:r>
              <a:rPr lang="en-US" sz="1900" dirty="0">
                <a:latin typeface="Arial" panose="020B0604020202020204" pitchFamily="34" charset="0"/>
                <a:cs typeface="Arial" panose="020B0604020202020204" pitchFamily="34" charset="0"/>
              </a:rPr>
              <a:t> in S. Marco, </a:t>
            </a:r>
            <a:r>
              <a:rPr lang="en-US" sz="1900" dirty="0" err="1">
                <a:latin typeface="Arial" panose="020B0604020202020204" pitchFamily="34" charset="0"/>
                <a:cs typeface="Arial" panose="020B0604020202020204" pitchFamily="34" charset="0"/>
              </a:rPr>
              <a:t>che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diventa</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caserma</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della</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cavalleria</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fino</a:t>
            </a:r>
            <a:r>
              <a:rPr lang="en-US" sz="1900" dirty="0">
                <a:latin typeface="Arial" panose="020B0604020202020204" pitchFamily="34" charset="0"/>
                <a:cs typeface="Arial" panose="020B0604020202020204" pitchFamily="34" charset="0"/>
              </a:rPr>
              <a:t> al 1815, </a:t>
            </a:r>
            <a:r>
              <a:rPr lang="en-US" sz="1900" dirty="0" err="1">
                <a:latin typeface="Arial" panose="020B0604020202020204" pitchFamily="34" charset="0"/>
                <a:cs typeface="Arial" panose="020B0604020202020204" pitchFamily="34" charset="0"/>
              </a:rPr>
              <a:t>quando</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viene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occupato</a:t>
            </a:r>
            <a:r>
              <a:rPr lang="en-US" sz="1900" dirty="0">
                <a:latin typeface="Arial" panose="020B0604020202020204" pitchFamily="34" charset="0"/>
                <a:cs typeface="Arial" panose="020B0604020202020204" pitchFamily="34" charset="0"/>
              </a:rPr>
              <a:t> da </a:t>
            </a:r>
            <a:r>
              <a:rPr lang="en-US" sz="1900" dirty="0" err="1">
                <a:latin typeface="Arial" panose="020B0604020202020204" pitchFamily="34" charset="0"/>
                <a:cs typeface="Arial" panose="020B0604020202020204" pitchFamily="34" charset="0"/>
              </a:rPr>
              <a:t>una</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sezione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della</a:t>
            </a:r>
            <a:r>
              <a:rPr lang="en-US" sz="1900" dirty="0">
                <a:latin typeface="Arial" panose="020B0604020202020204" pitchFamily="34" charset="0"/>
                <a:cs typeface="Arial" panose="020B0604020202020204" pitchFamily="34" charset="0"/>
              </a:rPr>
              <a:t> Casa di </a:t>
            </a:r>
            <a:r>
              <a:rPr lang="en-US" sz="1900" dirty="0" err="1">
                <a:latin typeface="Arial" panose="020B0604020202020204" pitchFamily="34" charset="0"/>
                <a:cs typeface="Arial" panose="020B0604020202020204" pitchFamily="34" charset="0"/>
              </a:rPr>
              <a:t>Lavoro</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Volontario</a:t>
            </a:r>
            <a:r>
              <a:rPr lang="en-US" sz="1900" dirty="0">
                <a:latin typeface="Arial" panose="020B0604020202020204" pitchFamily="34" charset="0"/>
                <a:cs typeface="Arial" panose="020B0604020202020204" pitchFamily="34" charset="0"/>
              </a:rPr>
              <a:t> di S. Vincenzo in Prato. Nello </a:t>
            </a:r>
            <a:r>
              <a:rPr lang="en-US" sz="1900" dirty="0" err="1">
                <a:latin typeface="Arial" panose="020B0604020202020204" pitchFamily="34" charset="0"/>
                <a:cs typeface="Arial" panose="020B0604020202020204" pitchFamily="34" charset="0"/>
              </a:rPr>
              <a:t>stesso</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convento</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viene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donato</a:t>
            </a:r>
            <a:r>
              <a:rPr lang="en-US" sz="1900" dirty="0">
                <a:latin typeface="Arial" panose="020B0604020202020204" pitchFamily="34" charset="0"/>
                <a:cs typeface="Arial" panose="020B0604020202020204" pitchFamily="34" charset="0"/>
              </a:rPr>
              <a:t> da Napoleone ad A. </a:t>
            </a:r>
            <a:r>
              <a:rPr lang="en-US" sz="1900" dirty="0" err="1">
                <a:latin typeface="Arial" panose="020B0604020202020204" pitchFamily="34" charset="0"/>
                <a:cs typeface="Arial" panose="020B0604020202020204" pitchFamily="34" charset="0"/>
              </a:rPr>
              <a:t>Appiani</a:t>
            </a:r>
            <a:r>
              <a:rPr lang="en-US" sz="1900" dirty="0">
                <a:latin typeface="Arial" panose="020B0604020202020204" pitchFamily="34" charset="0"/>
                <a:cs typeface="Arial" panose="020B0604020202020204" pitchFamily="34" charset="0"/>
              </a:rPr>
              <a:t> un </a:t>
            </a:r>
            <a:r>
              <a:rPr lang="en-US" sz="1900" dirty="0" err="1">
                <a:latin typeface="Arial" panose="020B0604020202020204" pitchFamily="34" charset="0"/>
                <a:cs typeface="Arial" panose="020B0604020202020204" pitchFamily="34" charset="0"/>
              </a:rPr>
              <a:t>alloggio</a:t>
            </a:r>
            <a:r>
              <a:rPr lang="en-US" sz="1900" dirty="0">
                <a:latin typeface="Arial" panose="020B0604020202020204" pitchFamily="34" charset="0"/>
                <a:cs typeface="Arial" panose="020B0604020202020204" pitchFamily="34" charset="0"/>
              </a:rPr>
              <a:t>-studio. Il </a:t>
            </a:r>
            <a:r>
              <a:rPr lang="en-US" sz="1900" dirty="0" err="1">
                <a:latin typeface="Arial" panose="020B0604020202020204" pitchFamily="34" charset="0"/>
                <a:cs typeface="Arial" panose="020B0604020202020204" pitchFamily="34" charset="0"/>
              </a:rPr>
              <a:t>monumento</a:t>
            </a:r>
            <a:r>
              <a:rPr lang="en-US" sz="1900" dirty="0">
                <a:latin typeface="Arial" panose="020B0604020202020204" pitchFamily="34" charset="0"/>
                <a:cs typeface="Arial" panose="020B0604020202020204" pitchFamily="34" charset="0"/>
              </a:rPr>
              <a:t> in San Marco a </a:t>
            </a:r>
            <a:r>
              <a:rPr lang="en-US" sz="1900" dirty="0" err="1">
                <a:latin typeface="Arial" panose="020B0604020202020204" pitchFamily="34" charset="0"/>
                <a:cs typeface="Arial" panose="020B0604020202020204" pitchFamily="34" charset="0"/>
              </a:rPr>
              <a:t>Lancino</a:t>
            </a:r>
            <a:r>
              <a:rPr lang="en-US" sz="1900" dirty="0">
                <a:latin typeface="Arial" panose="020B0604020202020204" pitchFamily="34" charset="0"/>
                <a:cs typeface="Arial" panose="020B0604020202020204" pitchFamily="34" charset="0"/>
              </a:rPr>
              <a:t> Curzio (del </a:t>
            </a:r>
            <a:r>
              <a:rPr lang="en-US" sz="1900" dirty="0" err="1">
                <a:latin typeface="Arial" panose="020B0604020202020204" pitchFamily="34" charset="0"/>
                <a:cs typeface="Arial" panose="020B0604020202020204" pitchFamily="34" charset="0"/>
              </a:rPr>
              <a:t>Bambaja</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viene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portato</a:t>
            </a:r>
            <a:r>
              <a:rPr lang="en-US" sz="1900" dirty="0">
                <a:latin typeface="Arial" panose="020B0604020202020204" pitchFamily="34" charset="0"/>
                <a:cs typeface="Arial" panose="020B0604020202020204" pitchFamily="34" charset="0"/>
              </a:rPr>
              <a:t> a Brera.</a:t>
            </a:r>
            <a:r>
              <a:rPr lang="it-IT" sz="1900" dirty="0">
                <a:latin typeface="Arial" panose="020B0604020202020204" pitchFamily="34" charset="0"/>
                <a:cs typeface="Arial" panose="020B0604020202020204" pitchFamily="34" charset="0"/>
              </a:rPr>
              <a:t> </a:t>
            </a:r>
            <a:endParaRPr lang="en-US" sz="1900" dirty="0">
              <a:latin typeface="Arial" panose="020B0604020202020204" pitchFamily="34" charset="0"/>
              <a:cs typeface="Arial" panose="020B0604020202020204" pitchFamily="34" charset="0"/>
            </a:endParaRPr>
          </a:p>
          <a:p>
            <a:pPr marL="0" indent="0">
              <a:lnSpc>
                <a:spcPct val="120000"/>
              </a:lnSpc>
              <a:buNone/>
            </a:pPr>
            <a:br>
              <a:rPr lang="en-US" sz="1900" dirty="0">
                <a:latin typeface="Arial" panose="020B0604020202020204" pitchFamily="34" charset="0"/>
                <a:cs typeface="Arial" panose="020B0604020202020204" pitchFamily="34" charset="0"/>
              </a:rPr>
            </a:br>
            <a:r>
              <a:rPr lang="en-US" sz="1900" dirty="0" err="1">
                <a:latin typeface="Arial" panose="020B0604020202020204" pitchFamily="34" charset="0"/>
                <a:cs typeface="Arial" panose="020B0604020202020204" pitchFamily="34" charset="0"/>
              </a:rPr>
              <a:t>Soppresso</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l'oratorio</a:t>
            </a:r>
            <a:r>
              <a:rPr lang="en-US" sz="1900" dirty="0">
                <a:latin typeface="Arial" panose="020B0604020202020204" pitchFamily="34" charset="0"/>
                <a:cs typeface="Arial" panose="020B0604020202020204" pitchFamily="34" charset="0"/>
              </a:rPr>
              <a:t> di S. Michele </a:t>
            </a:r>
            <a:r>
              <a:rPr lang="en-US" sz="1900" dirty="0" err="1">
                <a:latin typeface="Arial" panose="020B0604020202020204" pitchFamily="34" charset="0"/>
                <a:cs typeface="Arial" panose="020B0604020202020204" pitchFamily="34" charset="0"/>
              </a:rPr>
              <a:t>dei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Disciplini</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accanto</a:t>
            </a:r>
            <a:r>
              <a:rPr lang="en-US" sz="1900" dirty="0">
                <a:latin typeface="Arial" panose="020B0604020202020204" pitchFamily="34" charset="0"/>
                <a:cs typeface="Arial" panose="020B0604020202020204" pitchFamily="34" charset="0"/>
              </a:rPr>
              <a:t> a S. Bartolomeo a Porta Nuova) e </a:t>
            </a:r>
            <a:r>
              <a:rPr lang="en-US" sz="1900" dirty="0" err="1">
                <a:latin typeface="Arial" panose="020B0604020202020204" pitchFamily="34" charset="0"/>
                <a:cs typeface="Arial" panose="020B0604020202020204" pitchFamily="34" charset="0"/>
              </a:rPr>
              <a:t>distrutta</a:t>
            </a:r>
            <a:r>
              <a:rPr lang="en-US" sz="1900" dirty="0">
                <a:latin typeface="Arial" panose="020B0604020202020204" pitchFamily="34" charset="0"/>
                <a:cs typeface="Arial" panose="020B0604020202020204" pitchFamily="34" charset="0"/>
              </a:rPr>
              <a:t> la chiesa. </a:t>
            </a:r>
            <a:r>
              <a:rPr lang="en-US" sz="1900" dirty="0" err="1">
                <a:latin typeface="Arial" panose="020B0604020202020204" pitchFamily="34" charset="0"/>
                <a:cs typeface="Arial" panose="020B0604020202020204" pitchFamily="34" charset="0"/>
              </a:rPr>
              <a:t>Soppressione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delle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monache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Rocchettine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dell'Annunciata</a:t>
            </a:r>
            <a:r>
              <a:rPr lang="en-US" sz="1900" dirty="0">
                <a:latin typeface="Arial" panose="020B0604020202020204" pitchFamily="34" charset="0"/>
                <a:cs typeface="Arial" panose="020B0604020202020204" pitchFamily="34" charset="0"/>
              </a:rPr>
              <a:t>.</a:t>
            </a:r>
            <a:br>
              <a:rPr lang="en-US" sz="1900" dirty="0">
                <a:latin typeface="Arial" panose="020B0604020202020204" pitchFamily="34" charset="0"/>
                <a:cs typeface="Arial" panose="020B0604020202020204" pitchFamily="34" charset="0"/>
              </a:rPr>
            </a:br>
            <a:r>
              <a:rPr lang="en-US" sz="1900" dirty="0" err="1">
                <a:latin typeface="Arial" panose="020B0604020202020204" pitchFamily="34" charset="0"/>
                <a:cs typeface="Arial" panose="020B0604020202020204" pitchFamily="34" charset="0"/>
              </a:rPr>
              <a:t>Soppressione</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della</a:t>
            </a:r>
            <a:r>
              <a:rPr lang="en-US" sz="1900" dirty="0">
                <a:latin typeface="Arial" panose="020B0604020202020204" pitchFamily="34" charset="0"/>
                <a:cs typeface="Arial" panose="020B0604020202020204" pitchFamily="34" charset="0"/>
              </a:rPr>
              <a:t> chiesa di S. Maria </a:t>
            </a:r>
            <a:r>
              <a:rPr lang="en-US" sz="1900" dirty="0" err="1">
                <a:latin typeface="Arial" panose="020B0604020202020204" pitchFamily="34" charset="0"/>
                <a:cs typeface="Arial" panose="020B0604020202020204" pitchFamily="34" charset="0"/>
              </a:rPr>
              <a:t>alla</a:t>
            </a:r>
            <a:r>
              <a:rPr lang="en-US" sz="1900" dirty="0">
                <a:latin typeface="Arial" panose="020B0604020202020204" pitchFamily="34" charset="0"/>
                <a:cs typeface="Arial" panose="020B0604020202020204" pitchFamily="34" charset="0"/>
              </a:rPr>
              <a:t> Canonica. </a:t>
            </a:r>
          </a:p>
        </p:txBody>
      </p:sp>
      <p:sp>
        <p:nvSpPr>
          <p:cNvPr id="13" name="CasellaDiTesto 12">
            <a:extLst>
              <a:ext uri="{FF2B5EF4-FFF2-40B4-BE49-F238E27FC236}">
                <a16:creationId xmlns:a16="http://schemas.microsoft.com/office/drawing/2014/main" id="{63717E01-240D-8739-368F-09328DED72A3}"/>
              </a:ext>
            </a:extLst>
          </p:cNvPr>
          <p:cNvSpPr txBox="1"/>
          <p:nvPr/>
        </p:nvSpPr>
        <p:spPr>
          <a:xfrm>
            <a:off x="8635999" y="1286934"/>
            <a:ext cx="2762827" cy="3323987"/>
          </a:xfrm>
          <a:prstGeom prst="rect">
            <a:avLst/>
          </a:prstGeom>
          <a:noFill/>
        </p:spPr>
        <p:txBody>
          <a:bodyPr wrap="square" rtlCol="0">
            <a:spAutoFit/>
          </a:bodyPr>
          <a:lstStyle/>
          <a:p>
            <a:r>
              <a:rPr lang="it-IT" sz="1400" dirty="0">
                <a:effectLst/>
                <a:latin typeface="Arial" panose="020B0604020202020204" pitchFamily="34" charset="0"/>
                <a:cs typeface="Arial" panose="020B0604020202020204" pitchFamily="34" charset="0"/>
              </a:rPr>
              <a:t>Pala d'altare proveniente da Santa Maria della Canonica a Milano. Fu probabilmente realizzata nel 1512 per commemorare la nomina di Fra Jacopo Lampugnani a priore nel 1491.</a:t>
            </a:r>
          </a:p>
          <a:p>
            <a:pPr marL="0"/>
            <a:r>
              <a:rPr lang="en-US" sz="1400" dirty="0">
                <a:latin typeface="Arial" panose="020B0604020202020204" pitchFamily="34" charset="0"/>
                <a:cs typeface="Arial" panose="020B0604020202020204" pitchFamily="34" charset="0"/>
              </a:rPr>
              <a:t>La </a:t>
            </a:r>
            <a:r>
              <a:rPr lang="en-US" sz="1400" dirty="0" err="1">
                <a:latin typeface="Arial" panose="020B0604020202020204" pitchFamily="34" charset="0"/>
                <a:cs typeface="Arial" panose="020B0604020202020204" pitchFamily="34" charset="0"/>
              </a:rPr>
              <a:t>pala</a:t>
            </a:r>
            <a:r>
              <a:rPr lang="en-US" sz="1400" dirty="0">
                <a:latin typeface="Arial" panose="020B0604020202020204" pitchFamily="34" charset="0"/>
                <a:cs typeface="Arial" panose="020B0604020202020204" pitchFamily="34" charset="0"/>
              </a:rPr>
              <a:t> con la </a:t>
            </a:r>
            <a:r>
              <a:rPr lang="en-US" sz="1400" dirty="0" err="1">
                <a:latin typeface="Arial" panose="020B0604020202020204" pitchFamily="34" charset="0"/>
                <a:cs typeface="Arial" panose="020B0604020202020204" pitchFamily="34" charset="0"/>
              </a:rPr>
              <a:t>Circoncisione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dello</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Zenale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è</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acquistata</a:t>
            </a:r>
            <a:r>
              <a:rPr lang="en-US" sz="1400" dirty="0">
                <a:latin typeface="Arial" panose="020B0604020202020204" pitchFamily="34" charset="0"/>
                <a:cs typeface="Arial" panose="020B0604020202020204" pitchFamily="34" charset="0"/>
              </a:rPr>
              <a:t> da Giacomo Melzi. </a:t>
            </a:r>
            <a:r>
              <a:rPr lang="en-US" sz="1400" dirty="0" err="1">
                <a:latin typeface="Arial" panose="020B0604020202020204" pitchFamily="34" charset="0"/>
                <a:cs typeface="Arial" panose="020B0604020202020204" pitchFamily="34" charset="0"/>
              </a:rPr>
              <a:t>Passerà</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nel</a:t>
            </a:r>
            <a:r>
              <a:rPr lang="en-US" sz="1400" dirty="0">
                <a:latin typeface="Arial" panose="020B0604020202020204" pitchFamily="34" charset="0"/>
                <a:cs typeface="Arial" panose="020B0604020202020204" pitchFamily="34" charset="0"/>
              </a:rPr>
              <a:t> 1861 a Napoleone III. Oggi </a:t>
            </a:r>
            <a:r>
              <a:rPr lang="en-US" sz="1400" dirty="0" err="1">
                <a:latin typeface="Arial" panose="020B0604020202020204" pitchFamily="34" charset="0"/>
                <a:cs typeface="Arial" panose="020B0604020202020204" pitchFamily="34" charset="0"/>
              </a:rPr>
              <a:t>è</a:t>
            </a:r>
            <a:r>
              <a:rPr lang="en-US" sz="1400" dirty="0">
                <a:latin typeface="Arial" panose="020B0604020202020204" pitchFamily="34" charset="0"/>
                <a:cs typeface="Arial" panose="020B0604020202020204" pitchFamily="34" charset="0"/>
              </a:rPr>
              <a:t> al Louvre</a:t>
            </a:r>
          </a:p>
          <a:p>
            <a:pPr marL="0"/>
            <a:endParaRPr lang="en-US" sz="800" dirty="0"/>
          </a:p>
          <a:p>
            <a:pPr marL="0"/>
            <a:br>
              <a:rPr lang="en-US" sz="800" dirty="0"/>
            </a:br>
            <a:endParaRPr lang="en-US" sz="800" dirty="0"/>
          </a:p>
          <a:p>
            <a:endParaRPr lang="it-IT" dirty="0"/>
          </a:p>
        </p:txBody>
      </p:sp>
    </p:spTree>
    <p:extLst>
      <p:ext uri="{BB962C8B-B14F-4D97-AF65-F5344CB8AC3E}">
        <p14:creationId xmlns:p14="http://schemas.microsoft.com/office/powerpoint/2010/main" val="2325169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a:extLst>
              <a:ext uri="{FF2B5EF4-FFF2-40B4-BE49-F238E27FC236}">
                <a16:creationId xmlns:a16="http://schemas.microsoft.com/office/drawing/2014/main" id="{B36B0A8C-C3CE-E273-94BF-5829D252E348}"/>
              </a:ext>
            </a:extLst>
          </p:cNvPr>
          <p:cNvGraphicFramePr>
            <a:graphicFrameLocks noGrp="1"/>
          </p:cNvGraphicFramePr>
          <p:nvPr>
            <p:ph sz="half" idx="1"/>
          </p:nvPr>
        </p:nvGraphicFramePr>
        <p:xfrm>
          <a:off x="838200" y="1825625"/>
          <a:ext cx="5181718" cy="822960"/>
        </p:xfrm>
        <a:graphic>
          <a:graphicData uri="http://schemas.openxmlformats.org/drawingml/2006/table">
            <a:tbl>
              <a:tblPr/>
              <a:tblGrid>
                <a:gridCol w="25400">
                  <a:extLst>
                    <a:ext uri="{9D8B030D-6E8A-4147-A177-3AD203B41FA5}">
                      <a16:colId xmlns:a16="http://schemas.microsoft.com/office/drawing/2014/main" val="3464703661"/>
                    </a:ext>
                  </a:extLst>
                </a:gridCol>
                <a:gridCol w="290210">
                  <a:extLst>
                    <a:ext uri="{9D8B030D-6E8A-4147-A177-3AD203B41FA5}">
                      <a16:colId xmlns:a16="http://schemas.microsoft.com/office/drawing/2014/main" val="2351548160"/>
                    </a:ext>
                  </a:extLst>
                </a:gridCol>
                <a:gridCol w="25400">
                  <a:extLst>
                    <a:ext uri="{9D8B030D-6E8A-4147-A177-3AD203B41FA5}">
                      <a16:colId xmlns:a16="http://schemas.microsoft.com/office/drawing/2014/main" val="4257642234"/>
                    </a:ext>
                  </a:extLst>
                </a:gridCol>
                <a:gridCol w="690700">
                  <a:extLst>
                    <a:ext uri="{9D8B030D-6E8A-4147-A177-3AD203B41FA5}">
                      <a16:colId xmlns:a16="http://schemas.microsoft.com/office/drawing/2014/main" val="3032905534"/>
                    </a:ext>
                  </a:extLst>
                </a:gridCol>
                <a:gridCol w="40628">
                  <a:extLst>
                    <a:ext uri="{9D8B030D-6E8A-4147-A177-3AD203B41FA5}">
                      <a16:colId xmlns:a16="http://schemas.microsoft.com/office/drawing/2014/main" val="2807894414"/>
                    </a:ext>
                  </a:extLst>
                </a:gridCol>
                <a:gridCol w="4109380">
                  <a:extLst>
                    <a:ext uri="{9D8B030D-6E8A-4147-A177-3AD203B41FA5}">
                      <a16:colId xmlns:a16="http://schemas.microsoft.com/office/drawing/2014/main" val="2111892718"/>
                    </a:ext>
                  </a:extLst>
                </a:gridCol>
              </a:tblGrid>
              <a:tr h="0">
                <a:tc gridSpan="6">
                  <a:txBody>
                    <a:bodyPr/>
                    <a:lstStyle/>
                    <a:p>
                      <a:endParaRPr lang="it-IT"/>
                    </a:p>
                  </a:txBody>
                  <a:tcPr marL="0" marR="0" marT="0" marB="0" anchor="ctr">
                    <a:lnL>
                      <a:noFill/>
                    </a:lnL>
                    <a:lnR>
                      <a:noFill/>
                    </a:lnR>
                    <a:lnT>
                      <a:noFill/>
                    </a:lnT>
                    <a:lnB>
                      <a:noFill/>
                    </a:lnB>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812006796"/>
                  </a:ext>
                </a:extLst>
              </a:tr>
              <a:tr h="0">
                <a:tc>
                  <a:txBody>
                    <a:bodyPr/>
                    <a:lstStyle/>
                    <a:p>
                      <a:br>
                        <a:rPr lang="it-IT"/>
                      </a:br>
                      <a:endParaRPr lang="it-IT"/>
                    </a:p>
                  </a:txBody>
                  <a:tcPr marL="0" marR="0" marT="0" marB="0">
                    <a:lnL>
                      <a:noFill/>
                    </a:lnL>
                    <a:lnR>
                      <a:noFill/>
                    </a:lnR>
                    <a:lnT>
                      <a:noFill/>
                    </a:lnT>
                    <a:lnB>
                      <a:noFill/>
                    </a:lnB>
                    <a:noFill/>
                  </a:tcPr>
                </a:tc>
                <a:tc>
                  <a:txBody>
                    <a:bodyPr/>
                    <a:lstStyle/>
                    <a:p>
                      <a:pPr algn="r"/>
                      <a:endParaRPr lang="it-IT" dirty="0"/>
                    </a:p>
                  </a:txBody>
                  <a:tcPr marL="0" marR="0" marT="0" marB="0">
                    <a:lnL>
                      <a:noFill/>
                    </a:lnL>
                    <a:lnR>
                      <a:noFill/>
                    </a:lnR>
                    <a:lnT>
                      <a:noFill/>
                    </a:lnT>
                    <a:lnB>
                      <a:noFill/>
                    </a:lnB>
                    <a:noFill/>
                  </a:tcPr>
                </a:tc>
                <a:tc>
                  <a:txBody>
                    <a:bodyPr/>
                    <a:lstStyle/>
                    <a:p>
                      <a:endParaRPr lang="it-IT" dirty="0"/>
                    </a:p>
                  </a:txBody>
                  <a:tcPr marL="0" marR="0" marT="0" marB="0">
                    <a:lnL>
                      <a:noFill/>
                    </a:lnL>
                    <a:lnR>
                      <a:noFill/>
                    </a:lnR>
                    <a:lnT>
                      <a:noFill/>
                    </a:lnT>
                    <a:lnB>
                      <a:noFill/>
                    </a:lnB>
                    <a:noFill/>
                  </a:tcPr>
                </a:tc>
                <a:tc>
                  <a:txBody>
                    <a:bodyPr/>
                    <a:lstStyle/>
                    <a:p>
                      <a:pPr algn="ctr"/>
                      <a:endParaRPr lang="it-IT" dirty="0"/>
                    </a:p>
                  </a:txBody>
                  <a:tcPr marL="0" marR="0" marT="0" marB="0">
                    <a:lnL>
                      <a:noFill/>
                    </a:lnL>
                    <a:lnR>
                      <a:noFill/>
                    </a:lnR>
                    <a:lnT>
                      <a:noFill/>
                    </a:lnT>
                    <a:lnB>
                      <a:noFill/>
                    </a:lnB>
                    <a:noFill/>
                  </a:tcPr>
                </a:tc>
                <a:tc>
                  <a:txBody>
                    <a:bodyPr/>
                    <a:lstStyle/>
                    <a:p>
                      <a:endParaRPr lang="it-IT" dirty="0"/>
                    </a:p>
                  </a:txBody>
                  <a:tcPr marL="0" marR="0" marT="0" marB="0">
                    <a:lnL>
                      <a:noFill/>
                    </a:lnL>
                    <a:lnR>
                      <a:noFill/>
                    </a:lnR>
                    <a:lnT>
                      <a:noFill/>
                    </a:lnT>
                    <a:lnB>
                      <a:noFill/>
                    </a:lnB>
                    <a:noFill/>
                  </a:tcPr>
                </a:tc>
                <a:tc>
                  <a:txBody>
                    <a:bodyPr/>
                    <a:lstStyle/>
                    <a:p>
                      <a:endParaRPr lang="it-IT" dirty="0"/>
                    </a:p>
                  </a:txBody>
                  <a:tcPr marL="0" marR="0" marT="0" marB="0">
                    <a:lnL>
                      <a:noFill/>
                    </a:lnL>
                    <a:lnR>
                      <a:noFill/>
                    </a:lnR>
                    <a:lnT>
                      <a:noFill/>
                    </a:lnT>
                    <a:lnB>
                      <a:noFill/>
                    </a:lnB>
                    <a:noFill/>
                  </a:tcPr>
                </a:tc>
                <a:extLst>
                  <a:ext uri="{0D108BD9-81ED-4DB2-BD59-A6C34878D82A}">
                    <a16:rowId xmlns:a16="http://schemas.microsoft.com/office/drawing/2014/main" val="3538803884"/>
                  </a:ext>
                </a:extLst>
              </a:tr>
            </a:tbl>
          </a:graphicData>
        </a:graphic>
      </p:graphicFrame>
      <p:sp>
        <p:nvSpPr>
          <p:cNvPr id="8" name="CasellaDiTesto 7">
            <a:extLst>
              <a:ext uri="{FF2B5EF4-FFF2-40B4-BE49-F238E27FC236}">
                <a16:creationId xmlns:a16="http://schemas.microsoft.com/office/drawing/2014/main" id="{296F239C-8D0D-F56C-7C87-1706013B3F37}"/>
              </a:ext>
            </a:extLst>
          </p:cNvPr>
          <p:cNvSpPr txBox="1"/>
          <p:nvPr/>
        </p:nvSpPr>
        <p:spPr>
          <a:xfrm>
            <a:off x="1422400" y="1245632"/>
            <a:ext cx="9324621" cy="4826129"/>
          </a:xfrm>
          <a:prstGeom prst="rect">
            <a:avLst/>
          </a:prstGeom>
          <a:noFill/>
        </p:spPr>
        <p:txBody>
          <a:bodyPr wrap="square">
            <a:spAutoFit/>
          </a:bodyPr>
          <a:lstStyle/>
          <a:p>
            <a:pPr marL="0" indent="0">
              <a:lnSpc>
                <a:spcPct val="120000"/>
              </a:lnSpc>
              <a:buNone/>
            </a:pPr>
            <a:r>
              <a:rPr lang="it-IT" sz="1600" dirty="0">
                <a:latin typeface="Arial" panose="020B0604020202020204" pitchFamily="34" charset="0"/>
                <a:cs typeface="Arial" panose="020B0604020202020204" pitchFamily="34" charset="0"/>
              </a:rPr>
              <a:t>Soppressione del convento di S. Francesco Grande che è adibito ad ospedale, magazzini e orfanotrofio, del monastero di S. Maurizio, dell'abbazia di Chiaravalle, del convento degli Agostiniani dell'Incoronata e delle Agostiniane di S. Agnese e di S. Agostino, dell'abbazia di S. Ambrogio </a:t>
            </a:r>
            <a:r>
              <a:rPr lang="it-IT" sz="1600" i="1" dirty="0">
                <a:latin typeface="Arial" panose="020B0604020202020204" pitchFamily="34" charset="0"/>
                <a:cs typeface="Arial" panose="020B0604020202020204" pitchFamily="34" charset="0"/>
              </a:rPr>
              <a:t>ad </a:t>
            </a:r>
            <a:r>
              <a:rPr lang="it-IT" sz="1600" i="1" dirty="0" err="1">
                <a:latin typeface="Arial" panose="020B0604020202020204" pitchFamily="34" charset="0"/>
                <a:cs typeface="Arial" panose="020B0604020202020204" pitchFamily="34" charset="0"/>
              </a:rPr>
              <a:t>Nemus</a:t>
            </a:r>
            <a:r>
              <a:rPr lang="it-IT" sz="1600" dirty="0">
                <a:latin typeface="Arial" panose="020B0604020202020204" pitchFamily="34" charset="0"/>
                <a:cs typeface="Arial" panose="020B0604020202020204" pitchFamily="34" charset="0"/>
              </a:rPr>
              <a:t>, dei monasteri delle Domenicane di S. Agostino (nell'attuale piazza Bertarelli) e di S. Lazzaro, dei monasteri del Lentasio e della Maddalena.</a:t>
            </a:r>
            <a:br>
              <a:rPr lang="it-IT" sz="1600" dirty="0">
                <a:latin typeface="Arial" panose="020B0604020202020204" pitchFamily="34" charset="0"/>
                <a:cs typeface="Arial" panose="020B0604020202020204" pitchFamily="34" charset="0"/>
              </a:rPr>
            </a:br>
            <a:r>
              <a:rPr lang="it-IT" sz="1600" dirty="0">
                <a:latin typeface="Arial" panose="020B0604020202020204" pitchFamily="34" charset="0"/>
                <a:cs typeface="Arial" panose="020B0604020202020204" pitchFamily="34" charset="0"/>
              </a:rPr>
              <a:t>I Somaschi del convento di S. Girolamo si trasferiscono a Pavia mentre la chiesa è sconsacrata. Parte del collegio è utilizzato come fabbrica di acido solforico.</a:t>
            </a:r>
            <a:br>
              <a:rPr lang="it-IT" sz="1600" dirty="0">
                <a:latin typeface="Arial" panose="020B0604020202020204" pitchFamily="34" charset="0"/>
                <a:cs typeface="Arial" panose="020B0604020202020204" pitchFamily="34" charset="0"/>
              </a:rPr>
            </a:br>
            <a:r>
              <a:rPr lang="it-IT" sz="1600" dirty="0">
                <a:latin typeface="Arial" panose="020B0604020202020204" pitchFamily="34" charset="0"/>
                <a:cs typeface="Arial" panose="020B0604020202020204" pitchFamily="34" charset="0"/>
              </a:rPr>
              <a:t>Soppresse le benedettine di S. Vincenzino (nell'attuale via </a:t>
            </a:r>
            <a:r>
              <a:rPr lang="it-IT" sz="1600" dirty="0" err="1">
                <a:latin typeface="Arial" panose="020B0604020202020204" pitchFamily="34" charset="0"/>
                <a:cs typeface="Arial" panose="020B0604020202020204" pitchFamily="34" charset="0"/>
              </a:rPr>
              <a:t>Camperio</a:t>
            </a:r>
            <a:r>
              <a:rPr lang="it-IT" sz="1600" dirty="0">
                <a:latin typeface="Arial" panose="020B0604020202020204" pitchFamily="34" charset="0"/>
                <a:cs typeface="Arial" panose="020B0604020202020204" pitchFamily="34" charset="0"/>
              </a:rPr>
              <a:t>). Per pochi mesi il monastero ospita i seminaristi del Seminario Maggiore.</a:t>
            </a:r>
            <a:br>
              <a:rPr lang="it-IT" sz="1600" dirty="0">
                <a:latin typeface="Arial" panose="020B0604020202020204" pitchFamily="34" charset="0"/>
                <a:cs typeface="Arial" panose="020B0604020202020204" pitchFamily="34" charset="0"/>
              </a:rPr>
            </a:br>
            <a:r>
              <a:rPr lang="it-IT" sz="1600" dirty="0">
                <a:latin typeface="Arial" panose="020B0604020202020204" pitchFamily="34" charset="0"/>
                <a:cs typeface="Arial" panose="020B0604020202020204" pitchFamily="34" charset="0"/>
              </a:rPr>
              <a:t>Il monastero dei Cistercensi di S. Luca diventa proprietà nazionale e resta destinato ad ospedale mentre i monaci sono aggregati a S. Ambrogio</a:t>
            </a:r>
          </a:p>
          <a:p>
            <a:pPr>
              <a:lnSpc>
                <a:spcPct val="120000"/>
              </a:lnSpc>
            </a:pPr>
            <a:r>
              <a:rPr lang="it-IT" sz="1600" dirty="0">
                <a:latin typeface="Arial" panose="020B0604020202020204" pitchFamily="34" charset="0"/>
                <a:cs typeface="Arial" panose="020B0604020202020204" pitchFamily="34" charset="0"/>
              </a:rPr>
              <a:t>Gli Oblati vengono espulsi da Santa Maria della Rosa. La chiesa sconsacrata viene destinata alla Società Popolare Patriottica che vi tiene le sue riunioni fino ad ottobre quando crolla il tetto dell'antica chiesa. La chiesa sarà adibita a magazzino del pane per l'esercito dagli Austriaci e poi dal 1801 a legnaia fino alla demolizione nel 1831</a:t>
            </a:r>
          </a:p>
          <a:p>
            <a:pPr marL="0" indent="0">
              <a:lnSpc>
                <a:spcPct val="120000"/>
              </a:lnSpc>
              <a:buNone/>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3923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718D39-46D9-4F44-83BB-F1F759C3A1F6}"/>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D9B7A18D-76AB-B7F0-4B7D-AC79E59BEBE2}"/>
              </a:ext>
            </a:extLst>
          </p:cNvPr>
          <p:cNvSpPr txBox="1"/>
          <p:nvPr/>
        </p:nvSpPr>
        <p:spPr>
          <a:xfrm>
            <a:off x="1828800" y="1662931"/>
            <a:ext cx="8963378" cy="3693319"/>
          </a:xfrm>
          <a:prstGeom prst="rect">
            <a:avLst/>
          </a:prstGeom>
          <a:noFill/>
        </p:spPr>
        <p:txBody>
          <a:bodyPr wrap="square" rtlCol="0">
            <a:spAutoFit/>
          </a:bodyPr>
          <a:lstStyle/>
          <a:p>
            <a:pPr marL="0" indent="0">
              <a:buNone/>
            </a:pPr>
            <a:r>
              <a:rPr lang="it-IT" sz="1800" dirty="0">
                <a:latin typeface="Arial" panose="020B0604020202020204" pitchFamily="34" charset="0"/>
                <a:cs typeface="Arial" panose="020B0604020202020204" pitchFamily="34" charset="0"/>
              </a:rPr>
              <a:t>Il 26 aprile 1799 i francesi lasciano Milano, viene saccheggiato il Palazzo Reale. Dopo la vittoria di Cassano d'Adda (27 aprile) gli austro-russi entrano a Milano (28 aprile), il loro governo dura poco più di 13 mesi. </a:t>
            </a:r>
          </a:p>
          <a:p>
            <a:pPr marL="0" indent="0">
              <a:buNone/>
            </a:pPr>
            <a:r>
              <a:rPr lang="it-IT" sz="1800" dirty="0">
                <a:latin typeface="Arial" panose="020B0604020202020204" pitchFamily="34" charset="0"/>
                <a:cs typeface="Arial" panose="020B0604020202020204" pitchFamily="34" charset="0"/>
              </a:rPr>
              <a:t>Per prima cosa vengono abbattuti l'albero della Libertà e la statua di Bruto in piazza Mercanti. </a:t>
            </a:r>
          </a:p>
          <a:p>
            <a:pPr marL="0" indent="0">
              <a:buNone/>
            </a:pPr>
            <a:endParaRPr lang="it-IT" sz="1800" dirty="0">
              <a:latin typeface="Arial" panose="020B0604020202020204" pitchFamily="34" charset="0"/>
              <a:cs typeface="Arial" panose="020B0604020202020204" pitchFamily="34" charset="0"/>
            </a:endParaRPr>
          </a:p>
          <a:p>
            <a:pPr marL="0" indent="0">
              <a:buNone/>
            </a:pPr>
            <a:r>
              <a:rPr lang="it-IT" sz="1800" dirty="0">
                <a:latin typeface="Arial" panose="020B0604020202020204" pitchFamily="34" charset="0"/>
                <a:cs typeface="Arial" panose="020B0604020202020204" pitchFamily="34" charset="0"/>
              </a:rPr>
              <a:t>Il 2 giugno 1800 Napoleone rientra a Milano Il giorno successivo Napoleone presenzia a un solenne </a:t>
            </a:r>
            <a:r>
              <a:rPr lang="it-IT" sz="1800" i="1" dirty="0">
                <a:latin typeface="Arial" panose="020B0604020202020204" pitchFamily="34" charset="0"/>
                <a:cs typeface="Arial" panose="020B0604020202020204" pitchFamily="34" charset="0"/>
              </a:rPr>
              <a:t>Te </a:t>
            </a:r>
            <a:r>
              <a:rPr lang="it-IT" sz="1800" i="1" dirty="0" err="1">
                <a:latin typeface="Arial" panose="020B0604020202020204" pitchFamily="34" charset="0"/>
                <a:cs typeface="Arial" panose="020B0604020202020204" pitchFamily="34" charset="0"/>
              </a:rPr>
              <a:t>Deum</a:t>
            </a:r>
            <a:r>
              <a:rPr lang="it-IT" sz="1800" dirty="0">
                <a:latin typeface="Arial" panose="020B0604020202020204" pitchFamily="34" charset="0"/>
                <a:cs typeface="Arial" panose="020B0604020202020204" pitchFamily="34" charset="0"/>
              </a:rPr>
              <a:t> di ringraziamento in Duomo</a:t>
            </a:r>
          </a:p>
          <a:p>
            <a:pPr marL="0" indent="0">
              <a:buNone/>
            </a:pPr>
            <a:r>
              <a:rPr lang="it-IT" sz="1800" b="0" i="0" u="none" strike="noStrike" dirty="0">
                <a:solidFill>
                  <a:srgbClr val="000000"/>
                </a:solidFill>
                <a:effectLst/>
                <a:latin typeface="Arial" panose="020B0604020202020204" pitchFamily="34" charset="0"/>
                <a:cs typeface="Arial" panose="020B0604020202020204" pitchFamily="34" charset="0"/>
              </a:rPr>
              <a:t>E fu proprio Napoleone, dopo Marengo, a favorire la rinascita di Milano capitale. </a:t>
            </a:r>
          </a:p>
          <a:p>
            <a:pPr marL="0" indent="0">
              <a:buNone/>
            </a:pPr>
            <a:r>
              <a:rPr lang="it-IT" sz="1800" b="0" i="0" u="none" strike="noStrike" dirty="0">
                <a:solidFill>
                  <a:srgbClr val="000000"/>
                </a:solidFill>
                <a:effectLst/>
                <a:latin typeface="Arial" panose="020B0604020202020204" pitchFamily="34" charset="0"/>
                <a:cs typeface="Arial" panose="020B0604020202020204" pitchFamily="34" charset="0"/>
              </a:rPr>
              <a:t>La sequenza di feste e celebrazioni allora promosse agevolò la messa a punto di un repertorio (colonne, archi, piramidi, elementi decorativi) imperniato su una più puntuale rievocazione di tipologie e citazioni dall'antico, diffondendo massicciamente una serie di modelli che rendeva d'improvviso desueta la misura </a:t>
            </a:r>
            <a:r>
              <a:rPr lang="it-IT" sz="1800" b="0" i="0" u="none" strike="noStrike" dirty="0" err="1">
                <a:solidFill>
                  <a:srgbClr val="000000"/>
                </a:solidFill>
                <a:effectLst/>
                <a:latin typeface="Arial" panose="020B0604020202020204" pitchFamily="34" charset="0"/>
                <a:cs typeface="Arial" panose="020B0604020202020204" pitchFamily="34" charset="0"/>
              </a:rPr>
              <a:t>piermariniana</a:t>
            </a:r>
            <a:r>
              <a:rPr lang="it-IT" sz="1800" b="0" i="0" u="none" strike="noStrike" dirty="0">
                <a:solidFill>
                  <a:srgbClr val="000000"/>
                </a:solidFill>
                <a:effectLst/>
                <a:latin typeface="Arial" panose="020B0604020202020204" pitchFamily="34" charset="0"/>
                <a:cs typeface="Arial" panose="020B0604020202020204" pitchFamily="34" charset="0"/>
              </a:rPr>
              <a:t>.</a:t>
            </a:r>
            <a:endParaRPr lang="it-IT"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254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F591A4-3B1A-81A4-59B2-6605BA153EF5}"/>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5E4AE54-1F8A-867B-775A-B18DC5497FA3}"/>
              </a:ext>
            </a:extLst>
          </p:cNvPr>
          <p:cNvSpPr>
            <a:spLocks noGrp="1"/>
          </p:cNvSpPr>
          <p:nvPr>
            <p:ph sz="half" idx="1"/>
          </p:nvPr>
        </p:nvSpPr>
        <p:spPr>
          <a:xfrm>
            <a:off x="838199" y="955963"/>
            <a:ext cx="10602191" cy="5220999"/>
          </a:xfrm>
        </p:spPr>
        <p:txBody>
          <a:bodyPr>
            <a:normAutofit fontScale="25000" lnSpcReduction="20000"/>
          </a:bodyPr>
          <a:lstStyle/>
          <a:p>
            <a:pPr marL="0" indent="0">
              <a:lnSpc>
                <a:spcPct val="120000"/>
              </a:lnSpc>
              <a:buNone/>
            </a:pPr>
            <a:r>
              <a:rPr lang="it-IT" sz="7200" dirty="0">
                <a:latin typeface="Arial" panose="020B0604020202020204" pitchFamily="34" charset="0"/>
                <a:cs typeface="Arial" panose="020B0604020202020204" pitchFamily="34" charset="0"/>
              </a:rPr>
              <a:t>A Brera i</a:t>
            </a:r>
            <a:r>
              <a:rPr lang="it-IT" sz="7200" dirty="0">
                <a:effectLst/>
                <a:latin typeface="Arial" panose="020B0604020202020204" pitchFamily="34" charset="0"/>
                <a:cs typeface="Arial" panose="020B0604020202020204" pitchFamily="34" charset="0"/>
              </a:rPr>
              <a:t> Francesi furono accolti dai professori e dagli artisti con una sorta di rassegnata accettazione. </a:t>
            </a:r>
          </a:p>
          <a:p>
            <a:pPr marL="0" indent="0">
              <a:lnSpc>
                <a:spcPct val="120000"/>
              </a:lnSpc>
              <a:buNone/>
            </a:pPr>
            <a:r>
              <a:rPr lang="it-IT" sz="7200" dirty="0">
                <a:effectLst/>
                <a:latin typeface="Arial" panose="020B0604020202020204" pitchFamily="34" charset="0"/>
                <a:cs typeface="Arial" panose="020B0604020202020204" pitchFamily="34" charset="0"/>
              </a:rPr>
              <a:t>In un primo tempo infatti il governo parve non voler interferire nelle istituzioni ospitate nel palazzo, che furono lasciate inalterate. Le lezioni non furono interrotte e le scuole, la biblioteca, l’orto botanico, l’osservatorio, l’accademia assistettero senza scosse apparenti ai primi mesi dell’occupazione. </a:t>
            </a:r>
          </a:p>
          <a:p>
            <a:pPr marL="0" indent="0">
              <a:lnSpc>
                <a:spcPct val="120000"/>
              </a:lnSpc>
              <a:buNone/>
            </a:pPr>
            <a:r>
              <a:rPr lang="it-IT" sz="7200" dirty="0">
                <a:effectLst/>
                <a:latin typeface="Arial" panose="020B0604020202020204" pitchFamily="34" charset="0"/>
                <a:cs typeface="Arial" panose="020B0604020202020204" pitchFamily="34" charset="0"/>
              </a:rPr>
              <a:t>Gli esponenti di quelle istituzioni, e in primo luogo Parini, Bianconi, Piermarini, pur partecipando, com’è naturale, al sistema di valori contestati dalla rivoluzione, si illusero forse di poter non rinunciare alla parte esercitata fino allora con riconosciuto prestigio. Mentre Piermarini e Bianconi erano confermati nelle cariche, Parini entrava addirittura nella Municipalità, ma per allontanarsene subito; morì stilando i noti versi </a:t>
            </a:r>
            <a:r>
              <a:rPr lang="it-IT" sz="7200" i="1" dirty="0" err="1">
                <a:effectLst/>
                <a:latin typeface="Arial" panose="020B0604020202020204" pitchFamily="34" charset="0"/>
                <a:cs typeface="Arial" panose="020B0604020202020204" pitchFamily="34" charset="0"/>
              </a:rPr>
              <a:t>Predaro</a:t>
            </a:r>
            <a:r>
              <a:rPr lang="it-IT" sz="7200" i="1" dirty="0">
                <a:effectLst/>
                <a:latin typeface="Arial" panose="020B0604020202020204" pitchFamily="34" charset="0"/>
                <a:cs typeface="Arial" panose="020B0604020202020204" pitchFamily="34" charset="0"/>
              </a:rPr>
              <a:t> i Filistei l’arca di Dio</a:t>
            </a:r>
            <a:r>
              <a:rPr lang="it-IT" sz="7200" dirty="0">
                <a:effectLst/>
                <a:latin typeface="Arial" panose="020B0604020202020204" pitchFamily="34" charset="0"/>
                <a:cs typeface="Arial" panose="020B0604020202020204" pitchFamily="34" charset="0"/>
              </a:rPr>
              <a:t>. </a:t>
            </a:r>
          </a:p>
          <a:p>
            <a:pPr marL="0" indent="0">
              <a:lnSpc>
                <a:spcPct val="120000"/>
              </a:lnSpc>
              <a:buNone/>
            </a:pPr>
            <a:r>
              <a:rPr lang="it-IT" sz="7200" dirty="0">
                <a:effectLst/>
                <a:latin typeface="Arial" panose="020B0604020202020204" pitchFamily="34" charset="0"/>
                <a:cs typeface="Arial" panose="020B0604020202020204" pitchFamily="34" charset="0"/>
              </a:rPr>
              <a:t>Piermarini insegnò ancora per un anno e mezzo e come responsabile delle Fabbriche Camerali del regime caduto si impegnò a fronteggiare le occorrenze di quello appena insediato. </a:t>
            </a:r>
            <a:r>
              <a:rPr lang="it-IT" sz="7200" dirty="0">
                <a:latin typeface="Arial" panose="020B0604020202020204" pitchFamily="34" charset="0"/>
                <a:cs typeface="Arial" panose="020B0604020202020204" pitchFamily="34" charset="0"/>
              </a:rPr>
              <a:t>Il 15 giugno 1798 Pollack sostituisce il Piermarini nella cattedra di Brera, ma anche lui sarà destituito tre mesi dopo a favore di Giacomo Albertolli. </a:t>
            </a:r>
            <a:endParaRPr lang="it-IT" sz="7200" dirty="0">
              <a:effectLst/>
              <a:latin typeface="Arial" panose="020B0604020202020204" pitchFamily="34" charset="0"/>
              <a:cs typeface="Arial" panose="020B0604020202020204" pitchFamily="34" charset="0"/>
            </a:endParaRPr>
          </a:p>
          <a:p>
            <a:pPr marL="0" indent="0">
              <a:lnSpc>
                <a:spcPct val="120000"/>
              </a:lnSpc>
              <a:buNone/>
            </a:pPr>
            <a:r>
              <a:rPr lang="it-IT" sz="7200" dirty="0">
                <a:effectLst/>
                <a:latin typeface="Arial" panose="020B0604020202020204" pitchFamily="34" charset="0"/>
                <a:cs typeface="Arial" panose="020B0604020202020204" pitchFamily="34" charset="0"/>
              </a:rPr>
              <a:t>All’Accademia, pur interrompendo l’insegnamento – presumibilmente</a:t>
            </a:r>
            <a:r>
              <a:rPr lang="it-IT" sz="7200" dirty="0">
                <a:latin typeface="Arial" panose="020B0604020202020204" pitchFamily="34" charset="0"/>
                <a:cs typeface="Arial" panose="020B0604020202020204" pitchFamily="34" charset="0"/>
              </a:rPr>
              <a:t> </a:t>
            </a:r>
            <a:r>
              <a:rPr lang="it-IT" sz="7200" dirty="0">
                <a:effectLst/>
                <a:latin typeface="Arial" panose="020B0604020202020204" pitchFamily="34" charset="0"/>
                <a:cs typeface="Arial" panose="020B0604020202020204" pitchFamily="34" charset="0"/>
              </a:rPr>
              <a:t>nello stesso 1798 – </a:t>
            </a:r>
            <a:r>
              <a:rPr lang="it-IT" sz="7200" dirty="0">
                <a:latin typeface="Arial" panose="020B0604020202020204" pitchFamily="34" charset="0"/>
                <a:cs typeface="Arial" panose="020B0604020202020204" pitchFamily="34" charset="0"/>
              </a:rPr>
              <a:t>Luigi </a:t>
            </a:r>
            <a:r>
              <a:rPr lang="it-IT" sz="7200" dirty="0">
                <a:effectLst/>
                <a:latin typeface="Arial" panose="020B0604020202020204" pitchFamily="34" charset="0"/>
                <a:cs typeface="Arial" panose="020B0604020202020204" pitchFamily="34" charset="0"/>
              </a:rPr>
              <a:t>Canonica fu presente e intervenne abitualmente come</a:t>
            </a:r>
            <a:r>
              <a:rPr lang="it-IT" sz="7200" dirty="0">
                <a:latin typeface="Arial" panose="020B0604020202020204" pitchFamily="34" charset="0"/>
                <a:cs typeface="Arial" panose="020B0604020202020204" pitchFamily="34" charset="0"/>
              </a:rPr>
              <a:t> </a:t>
            </a:r>
            <a:r>
              <a:rPr lang="it-IT" sz="7200" dirty="0">
                <a:effectLst/>
                <a:latin typeface="Arial" panose="020B0604020202020204" pitchFamily="34" charset="0"/>
                <a:cs typeface="Arial" panose="020B0604020202020204" pitchFamily="34" charset="0"/>
              </a:rPr>
              <a:t>accademico effettivo, partecipe di commissioni incaricate di concertare</a:t>
            </a:r>
            <a:r>
              <a:rPr lang="it-IT" sz="7200" dirty="0">
                <a:latin typeface="Arial" panose="020B0604020202020204" pitchFamily="34" charset="0"/>
                <a:cs typeface="Arial" panose="020B0604020202020204" pitchFamily="34" charset="0"/>
              </a:rPr>
              <a:t> </a:t>
            </a:r>
            <a:r>
              <a:rPr lang="it-IT" sz="7200" dirty="0">
                <a:effectLst/>
                <a:latin typeface="Arial" panose="020B0604020202020204" pitchFamily="34" charset="0"/>
                <a:cs typeface="Arial" panose="020B0604020202020204" pitchFamily="34" charset="0"/>
              </a:rPr>
              <a:t>i ripetuti riordinamenti delle sale, ma intervenne anche come soprintendente alle Fabbriche pubbliche, oltre che come membro della</a:t>
            </a:r>
            <a:r>
              <a:rPr lang="it-IT" sz="7200" dirty="0">
                <a:latin typeface="Arial" panose="020B0604020202020204" pitchFamily="34" charset="0"/>
                <a:cs typeface="Arial" panose="020B0604020202020204" pitchFamily="34" charset="0"/>
              </a:rPr>
              <a:t> </a:t>
            </a:r>
            <a:r>
              <a:rPr lang="it-IT" sz="7200" dirty="0">
                <a:effectLst/>
                <a:latin typeface="Arial" panose="020B0604020202020204" pitchFamily="34" charset="0"/>
                <a:cs typeface="Arial" panose="020B0604020202020204" pitchFamily="34" charset="0"/>
              </a:rPr>
              <a:t>Commissione d’Ornato </a:t>
            </a:r>
            <a:endParaRPr lang="it-IT" sz="7200" dirty="0">
              <a:latin typeface="Arial" panose="020B0604020202020204" pitchFamily="34" charset="0"/>
              <a:cs typeface="Arial" panose="020B0604020202020204" pitchFamily="34" charset="0"/>
            </a:endParaRPr>
          </a:p>
          <a:p>
            <a:pPr marL="0" indent="0">
              <a:lnSpc>
                <a:spcPct val="120000"/>
              </a:lnSpc>
              <a:buNone/>
            </a:pPr>
            <a:endParaRPr lang="it-IT" sz="6400" dirty="0">
              <a:effectLst/>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2946885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2BC59BB8-C8EE-86CF-E1D4-D78B83866BA6}"/>
              </a:ext>
            </a:extLst>
          </p:cNvPr>
          <p:cNvSpPr txBox="1"/>
          <p:nvPr/>
        </p:nvSpPr>
        <p:spPr>
          <a:xfrm>
            <a:off x="1106312" y="2242256"/>
            <a:ext cx="10160336" cy="2031325"/>
          </a:xfrm>
          <a:prstGeom prst="rect">
            <a:avLst/>
          </a:prstGeom>
          <a:noFill/>
        </p:spPr>
        <p:txBody>
          <a:bodyPr wrap="square" rtlCol="0">
            <a:spAutoFit/>
          </a:bodyPr>
          <a:lstStyle/>
          <a:p>
            <a:r>
              <a:rPr lang="it-IT" dirty="0">
                <a:latin typeface="Arial" panose="020B0604020202020204" pitchFamily="34" charset="0"/>
              </a:rPr>
              <a:t>Nel 1798 Brera è l'unica sede di istituti superiori e accoglie nel 1798 gli orfani sloggiati da S. Pietro in Gessate che deve servire da ospedale militare.</a:t>
            </a:r>
            <a:br>
              <a:rPr lang="it-IT" dirty="0">
                <a:latin typeface="Arial" panose="020B0604020202020204" pitchFamily="34" charset="0"/>
              </a:rPr>
            </a:br>
            <a:r>
              <a:rPr lang="it-IT" dirty="0">
                <a:latin typeface="Arial" panose="020B0604020202020204" pitchFamily="34" charset="0"/>
              </a:rPr>
              <a:t>Viene redatto l'inventario di Brera. La biblioteca aveva 80.000 volumi. L'Accademia aveva 12 statue in gesso e 64 busti (più 60 piccoli gessi di mani, piedi, ecc.), 35 disegni e 216 stampe. C'erano poi i quadri di S. Damiano e il monumento di Lancino Curzio del </a:t>
            </a:r>
            <a:r>
              <a:rPr lang="it-IT" dirty="0" err="1">
                <a:latin typeface="Arial" panose="020B0604020202020204" pitchFamily="34" charset="0"/>
              </a:rPr>
              <a:t>Bambaja</a:t>
            </a:r>
            <a:r>
              <a:rPr lang="it-IT" dirty="0">
                <a:latin typeface="Arial" panose="020B0604020202020204" pitchFamily="34" charset="0"/>
              </a:rPr>
              <a:t> che </a:t>
            </a:r>
            <a:r>
              <a:rPr lang="it-IT" sz="1800" dirty="0">
                <a:latin typeface="Arial" panose="020B0604020202020204" pitchFamily="34" charset="0"/>
                <a:cs typeface="Arial" panose="020B0604020202020204" pitchFamily="34" charset="0"/>
              </a:rPr>
              <a:t>San Marco arriva a Brera nel 1797 e poi al Castello dal 1848.</a:t>
            </a:r>
          </a:p>
          <a:p>
            <a:endParaRPr lang="it-IT" dirty="0">
              <a:latin typeface="Arial" panose="020B0604020202020204" pitchFamily="34" charset="0"/>
            </a:endParaRPr>
          </a:p>
        </p:txBody>
      </p:sp>
    </p:spTree>
    <p:extLst>
      <p:ext uri="{BB962C8B-B14F-4D97-AF65-F5344CB8AC3E}">
        <p14:creationId xmlns:p14="http://schemas.microsoft.com/office/powerpoint/2010/main" val="2460285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17E7AFD-75AC-70CC-6195-506C766A93BC}"/>
              </a:ext>
            </a:extLst>
          </p:cNvPr>
          <p:cNvSpPr>
            <a:spLocks noGrp="1"/>
          </p:cNvSpPr>
          <p:nvPr>
            <p:ph sz="half" idx="1"/>
          </p:nvPr>
        </p:nvSpPr>
        <p:spPr>
          <a:xfrm>
            <a:off x="1806222" y="1794933"/>
            <a:ext cx="8771467" cy="4382030"/>
          </a:xfrm>
        </p:spPr>
        <p:txBody>
          <a:bodyPr>
            <a:normAutofit/>
          </a:bodyPr>
          <a:lstStyle/>
          <a:p>
            <a:pPr marL="0" indent="0">
              <a:buNone/>
              <a:tabLst>
                <a:tab pos="314960" algn="l"/>
                <a:tab pos="1304925" algn="l"/>
              </a:tabLst>
            </a:pPr>
            <a:r>
              <a:rPr lang="it-IT" sz="1600" dirty="0">
                <a:effectLst/>
                <a:latin typeface="Arial" panose="020B0604020202020204" pitchFamily="34" charset="0"/>
                <a:cs typeface="Arial" panose="020B0604020202020204" pitchFamily="34" charset="0"/>
              </a:rPr>
              <a:t>Al rientro a Milano di Napoleone dopo il breve periodo austro-russo, nel giugno del 1800, la situazione è molto cambiata. </a:t>
            </a:r>
          </a:p>
          <a:p>
            <a:pPr marL="0" indent="0">
              <a:buNone/>
              <a:tabLst>
                <a:tab pos="314960" algn="l"/>
                <a:tab pos="1304925" algn="l"/>
              </a:tabLst>
            </a:pPr>
            <a:r>
              <a:rPr lang="it-IT" sz="1600" dirty="0">
                <a:effectLst/>
                <a:latin typeface="Arial" panose="020B0604020202020204" pitchFamily="34" charset="0"/>
                <a:cs typeface="Arial" panose="020B0604020202020204" pitchFamily="34" charset="0"/>
              </a:rPr>
              <a:t>Anzitutto il gusto neoclassico, come si accennava all'inizio, è ormai orientato verso l'antica Grecia con la tendenza ad un progressivo aumento dell'enfasi retorica fino al culmine rappresentato dallo Stile Impero. </a:t>
            </a:r>
          </a:p>
          <a:p>
            <a:pPr marL="0" indent="0">
              <a:buNone/>
              <a:tabLst>
                <a:tab pos="314960" algn="l"/>
                <a:tab pos="1304925" algn="l"/>
              </a:tabLst>
            </a:pPr>
            <a:r>
              <a:rPr lang="it-IT" sz="1600" dirty="0">
                <a:effectLst/>
                <a:latin typeface="Arial" panose="020B0604020202020204" pitchFamily="34" charset="0"/>
                <a:cs typeface="Arial" panose="020B0604020202020204" pitchFamily="34" charset="0"/>
              </a:rPr>
              <a:t>Partito il Piermarini, l'architettura a Milano è nelle mani del Cagnola (Arco delle Pace) e del Canonica (Arena), per la scultura ci si riferisce a Canova (statua di Napoleone) e per la pittura all'Appiani (Fasti di Napoleone nella Sala delle Cariatidi); nessuno di loro insegna a Brera, </a:t>
            </a:r>
          </a:p>
          <a:p>
            <a:pPr marL="0" indent="0" algn="r">
              <a:buNone/>
              <a:tabLst>
                <a:tab pos="314960" algn="l"/>
                <a:tab pos="1304925" algn="l"/>
              </a:tabLst>
            </a:pPr>
            <a:r>
              <a:rPr lang="it-IT" sz="1400" i="1" dirty="0">
                <a:effectLst/>
                <a:latin typeface="Arial" panose="020B0604020202020204" pitchFamily="34" charset="0"/>
                <a:cs typeface="Arial" panose="020B0604020202020204" pitchFamily="34" charset="0"/>
              </a:rPr>
              <a:t>L'Accademia di Belle Arti di Brera e la formazione della Pinacoteca </a:t>
            </a:r>
            <a:br>
              <a:rPr lang="it-IT" sz="1400" i="1" dirty="0">
                <a:effectLst/>
                <a:latin typeface="Arial" panose="020B0604020202020204" pitchFamily="34" charset="0"/>
                <a:cs typeface="Arial" panose="020B0604020202020204" pitchFamily="34" charset="0"/>
              </a:rPr>
            </a:br>
            <a:r>
              <a:rPr lang="it-IT" sz="1400" i="1" dirty="0">
                <a:effectLst/>
                <a:latin typeface="Arial" panose="020B0604020202020204" pitchFamily="34" charset="0"/>
                <a:cs typeface="Arial" panose="020B0604020202020204" pitchFamily="34" charset="0"/>
              </a:rPr>
              <a:t>L'Istituto Lombardo Accademia di Scienze e Lettere</a:t>
            </a:r>
            <a:br>
              <a:rPr lang="it-IT" sz="1400" dirty="0">
                <a:effectLst/>
                <a:latin typeface="Arial" panose="020B0604020202020204" pitchFamily="34" charset="0"/>
                <a:cs typeface="Arial" panose="020B0604020202020204" pitchFamily="34" charset="0"/>
              </a:rPr>
            </a:br>
            <a:r>
              <a:rPr lang="it-IT" sz="1400" dirty="0">
                <a:effectLst/>
                <a:latin typeface="Arial" panose="020B0604020202020204" pitchFamily="34" charset="0"/>
                <a:cs typeface="Arial" panose="020B0604020202020204" pitchFamily="34" charset="0"/>
              </a:rPr>
              <a:t> di Paolo Colussi</a:t>
            </a:r>
          </a:p>
          <a:p>
            <a:endParaRPr lang="it-IT" dirty="0"/>
          </a:p>
        </p:txBody>
      </p:sp>
    </p:spTree>
    <p:extLst>
      <p:ext uri="{BB962C8B-B14F-4D97-AF65-F5344CB8AC3E}">
        <p14:creationId xmlns:p14="http://schemas.microsoft.com/office/powerpoint/2010/main" val="1186024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E1818-7A45-4FBF-340B-7F3003A22497}"/>
            </a:ext>
          </a:extLst>
        </p:cNvPr>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A9C33A99-C103-ACEB-A322-92262888F772}"/>
              </a:ext>
            </a:extLst>
          </p:cNvPr>
          <p:cNvSpPr>
            <a:spLocks noGrp="1"/>
          </p:cNvSpPr>
          <p:nvPr>
            <p:ph sz="half" idx="1"/>
          </p:nvPr>
        </p:nvSpPr>
        <p:spPr>
          <a:xfrm>
            <a:off x="1749778" y="1930400"/>
            <a:ext cx="9042400" cy="4246562"/>
          </a:xfrm>
        </p:spPr>
        <p:txBody>
          <a:bodyPr>
            <a:normAutofit/>
          </a:bodyPr>
          <a:lstStyle/>
          <a:p>
            <a:pPr marL="0" indent="0">
              <a:lnSpc>
                <a:spcPct val="100000"/>
              </a:lnSpc>
              <a:buNone/>
              <a:tabLst>
                <a:tab pos="314960" algn="l"/>
                <a:tab pos="1304925" algn="l"/>
              </a:tabLst>
            </a:pPr>
            <a:r>
              <a:rPr lang="it-IT" sz="1800" dirty="0">
                <a:effectLst/>
                <a:latin typeface="Arial" panose="020B0604020202020204" pitchFamily="34" charset="0"/>
                <a:cs typeface="Arial" panose="020B0604020202020204" pitchFamily="34" charset="0"/>
              </a:rPr>
              <a:t>Al rientro a Milano di Napoleone nel giugno del 1800, a Brera</a:t>
            </a:r>
            <a:r>
              <a:rPr lang="it-IT" sz="1800" dirty="0">
                <a:latin typeface="Arial" panose="020B0604020202020204" pitchFamily="34" charset="0"/>
                <a:cs typeface="Arial" panose="020B0604020202020204" pitchFamily="34" charset="0"/>
              </a:rPr>
              <a:t> </a:t>
            </a:r>
            <a:r>
              <a:rPr lang="it-IT" sz="1800" dirty="0">
                <a:effectLst/>
                <a:latin typeface="Arial" panose="020B0604020202020204" pitchFamily="34" charset="0"/>
                <a:cs typeface="Arial" panose="020B0604020202020204" pitchFamily="34" charset="0"/>
              </a:rPr>
              <a:t>troviamo ancora il Franchi e il </a:t>
            </a:r>
            <a:r>
              <a:rPr lang="it-IT" sz="1800" dirty="0" err="1">
                <a:effectLst/>
                <a:latin typeface="Arial" panose="020B0604020202020204" pitchFamily="34" charset="0"/>
                <a:cs typeface="Arial" panose="020B0604020202020204" pitchFamily="34" charset="0"/>
              </a:rPr>
              <a:t>Treballesi</a:t>
            </a:r>
            <a:r>
              <a:rPr lang="it-IT" sz="1800" dirty="0">
                <a:effectLst/>
                <a:latin typeface="Arial" panose="020B0604020202020204" pitchFamily="34" charset="0"/>
                <a:cs typeface="Arial" panose="020B0604020202020204" pitchFamily="34" charset="0"/>
              </a:rPr>
              <a:t>, artisti ormai antiquati rispetto alle nuove tendenze orientate verso l'antica Grecia con un progressivo aumento dell'enfasi retorica fino al culmine rappresentato dallo </a:t>
            </a:r>
            <a:r>
              <a:rPr lang="it-IT" sz="1800" i="1" dirty="0">
                <a:effectLst/>
                <a:latin typeface="Arial" panose="020B0604020202020204" pitchFamily="34" charset="0"/>
                <a:cs typeface="Arial" panose="020B0604020202020204" pitchFamily="34" charset="0"/>
              </a:rPr>
              <a:t>Stile Impero. </a:t>
            </a:r>
          </a:p>
          <a:p>
            <a:pPr marL="0" indent="0">
              <a:lnSpc>
                <a:spcPct val="100000"/>
              </a:lnSpc>
              <a:buNone/>
              <a:tabLst>
                <a:tab pos="314960" algn="l"/>
                <a:tab pos="1304925" algn="l"/>
              </a:tabLst>
            </a:pPr>
            <a:r>
              <a:rPr lang="it-IT" sz="1800" dirty="0">
                <a:effectLst/>
                <a:latin typeface="Arial" panose="020B0604020202020204" pitchFamily="34" charset="0"/>
                <a:cs typeface="Arial" panose="020B0604020202020204" pitchFamily="34" charset="0"/>
              </a:rPr>
              <a:t>La cattedra di architettura è occupata da Giacomo Albertolli (fratello di Giocondo) aiutato da Carlo Amati, che resterà poi indiscusso maestro fino alla metà del secolo</a:t>
            </a:r>
          </a:p>
          <a:p>
            <a:pPr marL="0" indent="0">
              <a:lnSpc>
                <a:spcPct val="100000"/>
              </a:lnSpc>
              <a:buNone/>
              <a:tabLst>
                <a:tab pos="314960" algn="l"/>
                <a:tab pos="1304925" algn="l"/>
              </a:tabLst>
            </a:pPr>
            <a:endParaRPr lang="it-IT" sz="1800" dirty="0">
              <a:effectLst/>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1156681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906866-2F91-EE72-614F-C6678B677E4F}"/>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DF403E2-C750-EAD4-D92D-6E94EC8D5E8D}"/>
              </a:ext>
            </a:extLst>
          </p:cNvPr>
          <p:cNvSpPr>
            <a:spLocks noGrp="1"/>
          </p:cNvSpPr>
          <p:nvPr>
            <p:ph sz="half" idx="1"/>
          </p:nvPr>
        </p:nvSpPr>
        <p:spPr>
          <a:xfrm>
            <a:off x="-1498600" y="2430725"/>
            <a:ext cx="3595716" cy="2696755"/>
          </a:xfrm>
        </p:spPr>
        <p:txBody>
          <a:bodyPr>
            <a:normAutofit/>
          </a:bodyPr>
          <a:lstStyle/>
          <a:p>
            <a:pPr marL="0" algn="ctr" fontAlgn="t"/>
            <a:endParaRPr lang="it-IT" sz="1800" b="0" i="0" u="none" strike="noStrike" dirty="0">
              <a:effectLst/>
              <a:latin typeface="Arial" panose="020B0604020202020204" pitchFamily="34" charset="0"/>
            </a:endParaRPr>
          </a:p>
          <a:p>
            <a:pPr marL="0" indent="0" algn="ctr" rtl="0" eaLnBrk="1" fontAlgn="t" latinLnBrk="0" hangingPunct="1">
              <a:buNone/>
            </a:pPr>
            <a:r>
              <a:rPr lang="it-IT" sz="1800" b="0" i="0" u="none" strike="noStrike" kern="1200" dirty="0">
                <a:solidFill>
                  <a:srgbClr val="000000"/>
                </a:solidFill>
                <a:effectLst/>
                <a:latin typeface="Arial" panose="020B0604020202020204" pitchFamily="34" charset="0"/>
              </a:rPr>
              <a:t> </a:t>
            </a:r>
            <a:endParaRPr lang="it-IT" sz="1800" b="0" i="0" u="none" strike="noStrike" dirty="0">
              <a:effectLst/>
              <a:latin typeface="Arial" panose="020B0604020202020204" pitchFamily="34" charset="0"/>
            </a:endParaRPr>
          </a:p>
          <a:p>
            <a:endParaRPr lang="it-IT" dirty="0"/>
          </a:p>
        </p:txBody>
      </p:sp>
      <p:sp>
        <p:nvSpPr>
          <p:cNvPr id="5" name="Segnaposto contenuto 4">
            <a:extLst>
              <a:ext uri="{FF2B5EF4-FFF2-40B4-BE49-F238E27FC236}">
                <a16:creationId xmlns:a16="http://schemas.microsoft.com/office/drawing/2014/main" id="{7A167CC7-528E-7346-7CCF-405CC33D1899}"/>
              </a:ext>
            </a:extLst>
          </p:cNvPr>
          <p:cNvSpPr>
            <a:spLocks noGrp="1"/>
          </p:cNvSpPr>
          <p:nvPr>
            <p:ph sz="half" idx="2"/>
          </p:nvPr>
        </p:nvSpPr>
        <p:spPr>
          <a:xfrm>
            <a:off x="1264356" y="1417927"/>
            <a:ext cx="10089445" cy="4759036"/>
          </a:xfrm>
        </p:spPr>
        <p:txBody>
          <a:bodyPr>
            <a:normAutofit/>
          </a:bodyPr>
          <a:lstStyle/>
          <a:p>
            <a:pPr marL="0" indent="0">
              <a:buNone/>
            </a:pPr>
            <a:r>
              <a:rPr lang="it-IT" sz="1800" dirty="0">
                <a:latin typeface="Arial" panose="020B0604020202020204" pitchFamily="34" charset="0"/>
                <a:cs typeface="Arial" panose="020B0604020202020204" pitchFamily="34" charset="0"/>
              </a:rPr>
              <a:t>Il dominio di Napoleone su Milano e l’Italia è brevissimo, appena 18 anni, ma i segni che lascerà saranno profondi e duraturi. La città conosce una </a:t>
            </a:r>
            <a:r>
              <a:rPr lang="it-IT" sz="1800" i="1" dirty="0">
                <a:latin typeface="Arial" panose="020B0604020202020204" pitchFamily="34" charset="0"/>
                <a:cs typeface="Arial" panose="020B0604020202020204" pitchFamily="34" charset="0"/>
              </a:rPr>
              <a:t>grandeur </a:t>
            </a:r>
            <a:r>
              <a:rPr lang="it-IT" sz="1800" dirty="0">
                <a:latin typeface="Arial" panose="020B0604020202020204" pitchFamily="34" charset="0"/>
                <a:cs typeface="Arial" panose="020B0604020202020204" pitchFamily="34" charset="0"/>
              </a:rPr>
              <a:t>mai vista, diventa capitale d’Italia, subisce trasformazioni urbanistiche che la rendono moderna. Il codice civile napoleonico influenza la vita e i costumi dei cittadini.</a:t>
            </a:r>
          </a:p>
          <a:p>
            <a:pPr marL="0" indent="0">
              <a:buNone/>
            </a:pPr>
            <a:endParaRPr lang="it-IT" sz="1800" dirty="0">
              <a:latin typeface="Arial" panose="020B0604020202020204" pitchFamily="34" charset="0"/>
              <a:cs typeface="Arial" panose="020B0604020202020204" pitchFamily="34" charset="0"/>
            </a:endParaRPr>
          </a:p>
          <a:p>
            <a:pPr marL="0" indent="0">
              <a:buNone/>
            </a:pPr>
            <a:r>
              <a:rPr lang="it-IT" sz="1800" b="0" i="1" u="none" strike="noStrike" dirty="0">
                <a:solidFill>
                  <a:srgbClr val="000000"/>
                </a:solidFill>
                <a:effectLst/>
                <a:latin typeface="Arial" panose="020B0604020202020204" pitchFamily="34" charset="0"/>
                <a:cs typeface="Arial" panose="020B0604020202020204" pitchFamily="34" charset="0"/>
              </a:rPr>
              <a:t>Nonostante la massiccia presenza di truppe alloggiate in locali pubblici e conventi soppressi, le nuove idee che la Rivoluzione propagandava ridestarono speranze e illusioni: Napoleone stesso, giovanissimo generale, seppe raccogliere e mediare queste esigenze facendo appello agli uomini di scienza e di cultura perché si impegnassero in nome dell'uguaglianza, della libertà e del progresso.   </a:t>
            </a:r>
          </a:p>
          <a:p>
            <a:pPr marL="0" indent="0" algn="r">
              <a:buNone/>
            </a:pPr>
            <a:r>
              <a:rPr lang="it-IT" sz="1400" dirty="0">
                <a:solidFill>
                  <a:srgbClr val="000000"/>
                </a:solidFill>
                <a:latin typeface="Arial" panose="020B0604020202020204" pitchFamily="34" charset="0"/>
                <a:cs typeface="Arial" panose="020B0604020202020204" pitchFamily="34" charset="0"/>
              </a:rPr>
              <a:t>A. </a:t>
            </a:r>
            <a:r>
              <a:rPr lang="it-IT" sz="1400" b="0" u="none" strike="noStrike" dirty="0">
                <a:solidFill>
                  <a:srgbClr val="000000"/>
                </a:solidFill>
                <a:effectLst/>
                <a:latin typeface="Arial" panose="020B0604020202020204" pitchFamily="34" charset="0"/>
                <a:cs typeface="Arial" panose="020B0604020202020204" pitchFamily="34" charset="0"/>
              </a:rPr>
              <a:t>Scotti, </a:t>
            </a:r>
            <a:r>
              <a:rPr lang="it-IT" sz="1400" b="0" i="1" u="none" strike="noStrike" dirty="0">
                <a:solidFill>
                  <a:srgbClr val="000000"/>
                </a:solidFill>
                <a:effectLst/>
                <a:latin typeface="Arial" panose="020B0604020202020204" pitchFamily="34" charset="0"/>
                <a:cs typeface="Arial" panose="020B0604020202020204" pitchFamily="34" charset="0"/>
              </a:rPr>
              <a:t>Formazione e diffusione</a:t>
            </a:r>
            <a:r>
              <a:rPr lang="it-IT" sz="1400" b="0" u="none" strike="noStrike" dirty="0">
                <a:solidFill>
                  <a:srgbClr val="000000"/>
                </a:solidFill>
                <a:effectLst/>
                <a:latin typeface="Arial" panose="020B0604020202020204" pitchFamily="34" charset="0"/>
                <a:cs typeface="Arial" panose="020B0604020202020204" pitchFamily="34" charset="0"/>
              </a:rPr>
              <a:t>…cit. </a:t>
            </a:r>
          </a:p>
          <a:p>
            <a:pPr marL="0" indent="0">
              <a:buNone/>
            </a:pPr>
            <a:endParaRPr lang="it-IT" sz="1800" dirty="0">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39329615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75DC19-2B0E-775D-01B6-97676D9F28B6}"/>
            </a:ext>
          </a:extLst>
        </p:cNvPr>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0E6208A0-C1BD-7CDB-F4C5-2868FDACD749}"/>
              </a:ext>
            </a:extLst>
          </p:cNvPr>
          <p:cNvSpPr>
            <a:spLocks noGrp="1"/>
          </p:cNvSpPr>
          <p:nvPr>
            <p:ph sz="half" idx="1"/>
          </p:nvPr>
        </p:nvSpPr>
        <p:spPr>
          <a:xfrm>
            <a:off x="1682044" y="1557867"/>
            <a:ext cx="9110134" cy="4870642"/>
          </a:xfrm>
        </p:spPr>
        <p:txBody>
          <a:bodyPr>
            <a:noAutofit/>
          </a:bodyPr>
          <a:lstStyle/>
          <a:p>
            <a:pPr marL="0" indent="0">
              <a:lnSpc>
                <a:spcPct val="100000"/>
              </a:lnSpc>
              <a:buNone/>
            </a:pPr>
            <a:r>
              <a:rPr lang="it-IT" sz="1800" i="1" dirty="0">
                <a:latin typeface="Arial" panose="020B0604020202020204" pitchFamily="34" charset="0"/>
                <a:cs typeface="Arial" panose="020B0604020202020204" pitchFamily="34" charset="0"/>
              </a:rPr>
              <a:t>La segreteria di Giuseppe Bossi (1801-1807)</a:t>
            </a:r>
          </a:p>
          <a:p>
            <a:pPr marL="0" indent="0">
              <a:lnSpc>
                <a:spcPct val="100000"/>
              </a:lnSpc>
              <a:buNone/>
            </a:pPr>
            <a:r>
              <a:rPr lang="it-IT" sz="1600" dirty="0">
                <a:latin typeface="Arial" panose="020B0604020202020204" pitchFamily="34" charset="0"/>
              </a:rPr>
              <a:t>Ad aprile del 1801 Giuseppe Bossi subentra al Bianconi nella carica di segretario dell'Accademia di Brera.</a:t>
            </a:r>
          </a:p>
          <a:p>
            <a:pPr marL="0" indent="0">
              <a:lnSpc>
                <a:spcPct val="100000"/>
              </a:lnSpc>
              <a:buNone/>
            </a:pPr>
            <a:r>
              <a:rPr lang="it-IT" sz="1600" dirty="0">
                <a:latin typeface="Arial" panose="020B0604020202020204" pitchFamily="34" charset="0"/>
                <a:cs typeface="Arial" panose="020B0604020202020204" pitchFamily="34" charset="0"/>
              </a:rPr>
              <a:t>Giuseppe Bossi, nato 1777, dai 15 ai 18 anni aveva studiato pittura a Brera, poi era andato a Roma dove aveva frequentato Antonio Canova. </a:t>
            </a:r>
          </a:p>
          <a:p>
            <a:pPr marL="0" indent="0">
              <a:lnSpc>
                <a:spcPct val="100000"/>
              </a:lnSpc>
              <a:buNone/>
            </a:pPr>
            <a:r>
              <a:rPr lang="it-IT" sz="1600" dirty="0">
                <a:latin typeface="Arial" panose="020B0604020202020204" pitchFamily="34" charset="0"/>
                <a:cs typeface="Arial" panose="020B0604020202020204" pitchFamily="34" charset="0"/>
              </a:rPr>
              <a:t>In un clima di entusiastica promozione delle arti seguita al rafforzamento del potere napoleonico a Milano, nel 1801 venne indetto un bando  per un dipinto che rappresentasse </a:t>
            </a:r>
            <a:r>
              <a:rPr lang="it-IT" sz="1600" i="1" dirty="0">
                <a:latin typeface="Arial" panose="020B0604020202020204" pitchFamily="34" charset="0"/>
                <a:cs typeface="Arial" panose="020B0604020202020204" pitchFamily="34" charset="0"/>
              </a:rPr>
              <a:t>la Riconoscenza verso Napoleone </a:t>
            </a:r>
            <a:r>
              <a:rPr lang="it-IT" sz="1600" dirty="0">
                <a:latin typeface="Arial" panose="020B0604020202020204" pitchFamily="34" charset="0"/>
                <a:cs typeface="Arial" panose="020B0604020202020204" pitchFamily="34" charset="0"/>
              </a:rPr>
              <a:t>da destinarsi al Foro Bonaparte.  Il Bossi partecipò con la tela "</a:t>
            </a:r>
            <a:r>
              <a:rPr lang="it-IT" sz="1600" i="1" dirty="0">
                <a:latin typeface="Arial" panose="020B0604020202020204" pitchFamily="34" charset="0"/>
                <a:cs typeface="Arial" panose="020B0604020202020204" pitchFamily="34" charset="0"/>
              </a:rPr>
              <a:t>Riconoscenza della Cisalpina a Napoleone», </a:t>
            </a:r>
            <a:r>
              <a:rPr lang="it-IT" sz="1600" dirty="0">
                <a:latin typeface="Arial" panose="020B0604020202020204" pitchFamily="34" charset="0"/>
                <a:cs typeface="Arial" panose="020B0604020202020204" pitchFamily="34" charset="0"/>
              </a:rPr>
              <a:t>importante esempio di arte neoclassica. La commissione, composta da </a:t>
            </a:r>
            <a:r>
              <a:rPr lang="it-IT" sz="1600" dirty="0" err="1">
                <a:latin typeface="Arial" panose="020B0604020202020204" pitchFamily="34" charset="0"/>
                <a:cs typeface="Arial" panose="020B0604020202020204" pitchFamily="34" charset="0"/>
              </a:rPr>
              <a:t>Traballesi</a:t>
            </a:r>
            <a:r>
              <a:rPr lang="it-IT" sz="1600" dirty="0">
                <a:latin typeface="Arial" panose="020B0604020202020204" pitchFamily="34" charset="0"/>
                <a:cs typeface="Arial" panose="020B0604020202020204" pitchFamily="34" charset="0"/>
              </a:rPr>
              <a:t>, </a:t>
            </a:r>
            <a:r>
              <a:rPr lang="it-IT" sz="1600" dirty="0" err="1">
                <a:latin typeface="Arial" panose="020B0604020202020204" pitchFamily="34" charset="0"/>
                <a:cs typeface="Arial" panose="020B0604020202020204" pitchFamily="34" charset="0"/>
              </a:rPr>
              <a:t>Knoller</a:t>
            </a:r>
            <a:r>
              <a:rPr lang="it-IT" sz="1600" dirty="0">
                <a:latin typeface="Arial" panose="020B0604020202020204" pitchFamily="34" charset="0"/>
                <a:cs typeface="Arial" panose="020B0604020202020204" pitchFamily="34" charset="0"/>
              </a:rPr>
              <a:t>, Appiani, Cicognara, Mussi e Calvi, premiò l'opera del Bossi, che venne successivamente destinata al Palazzo Nazionale.</a:t>
            </a:r>
          </a:p>
          <a:p>
            <a:pPr marL="0" indent="0">
              <a:lnSpc>
                <a:spcPct val="100000"/>
              </a:lnSpc>
              <a:buNone/>
            </a:pPr>
            <a:r>
              <a:rPr lang="it-IT" sz="1600" dirty="0">
                <a:latin typeface="Arial" panose="020B0604020202020204" pitchFamily="34" charset="0"/>
                <a:cs typeface="Arial" panose="020B0604020202020204" pitchFamily="34" charset="0"/>
              </a:rPr>
              <a:t>La sicura fede napoleonica, l'amicizia di Canova, convincono le autorità a nominarlo nuovo segretario dell'Accademia al posto del Bianconi, considerato di tendenze antifrancesi. </a:t>
            </a:r>
          </a:p>
        </p:txBody>
      </p:sp>
    </p:spTree>
    <p:extLst>
      <p:ext uri="{BB962C8B-B14F-4D97-AF65-F5344CB8AC3E}">
        <p14:creationId xmlns:p14="http://schemas.microsoft.com/office/powerpoint/2010/main" val="1362954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23BF783-0B73-EBCD-FDE7-1FE2B6CF7BF4}"/>
              </a:ext>
            </a:extLst>
          </p:cNvPr>
          <p:cNvSpPr>
            <a:spLocks noGrp="1"/>
          </p:cNvSpPr>
          <p:nvPr>
            <p:ph sz="half" idx="1"/>
          </p:nvPr>
        </p:nvSpPr>
        <p:spPr>
          <a:xfrm>
            <a:off x="1727200" y="2280355"/>
            <a:ext cx="9064978" cy="3896607"/>
          </a:xfrm>
        </p:spPr>
        <p:txBody>
          <a:bodyPr>
            <a:normAutofit/>
          </a:bodyPr>
          <a:lstStyle/>
          <a:p>
            <a:pPr marL="0" indent="0">
              <a:lnSpc>
                <a:spcPct val="100000"/>
              </a:lnSpc>
              <a:buNone/>
            </a:pPr>
            <a:r>
              <a:rPr lang="it-IT" sz="1800" dirty="0">
                <a:latin typeface="Arial" panose="020B0604020202020204" pitchFamily="34" charset="0"/>
                <a:cs typeface="Arial" panose="020B0604020202020204" pitchFamily="34" charset="0"/>
              </a:rPr>
              <a:t>Grazie al Bossi, l'Accademia vive questi anni come un periodo di grande fervore di iniziative. </a:t>
            </a:r>
          </a:p>
          <a:p>
            <a:pPr marL="0" indent="0">
              <a:lnSpc>
                <a:spcPct val="100000"/>
              </a:lnSpc>
              <a:buNone/>
            </a:pPr>
            <a:r>
              <a:rPr lang="it-IT" sz="1800" dirty="0">
                <a:latin typeface="Arial" panose="020B0604020202020204" pitchFamily="34" charset="0"/>
                <a:cs typeface="Arial" panose="020B0604020202020204" pitchFamily="34" charset="0"/>
              </a:rPr>
              <a:t>Alla fine del 1801 va a Parigi dove si procura numerosi gessi per l'Accademia. Durante questo soggiorno il Bossi acquista anche per sé il </a:t>
            </a:r>
            <a:r>
              <a:rPr lang="it-IT" sz="1800" i="1" dirty="0">
                <a:effectLst/>
                <a:latin typeface="Arial" panose="020B0604020202020204" pitchFamily="34" charset="0"/>
                <a:cs typeface="Arial" panose="020B0604020202020204" pitchFamily="34" charset="0"/>
              </a:rPr>
              <a:t>Cristo morto</a:t>
            </a:r>
            <a:r>
              <a:rPr lang="it-IT" sz="1800" dirty="0">
                <a:latin typeface="Arial" panose="020B0604020202020204" pitchFamily="34" charset="0"/>
                <a:cs typeface="Arial" panose="020B0604020202020204" pitchFamily="34" charset="0"/>
              </a:rPr>
              <a:t> del Mantegna, che i suoi eredi lasceranno alla Pinacoteca nel 1824. </a:t>
            </a:r>
          </a:p>
        </p:txBody>
      </p:sp>
    </p:spTree>
    <p:extLst>
      <p:ext uri="{BB962C8B-B14F-4D97-AF65-F5344CB8AC3E}">
        <p14:creationId xmlns:p14="http://schemas.microsoft.com/office/powerpoint/2010/main" val="26207875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52F5835-8448-8ACA-3FDB-21068134CA23}"/>
              </a:ext>
            </a:extLst>
          </p:cNvPr>
          <p:cNvSpPr>
            <a:spLocks noGrp="1"/>
          </p:cNvSpPr>
          <p:nvPr>
            <p:ph sz="half" idx="1"/>
          </p:nvPr>
        </p:nvSpPr>
        <p:spPr>
          <a:xfrm>
            <a:off x="1456266" y="1343891"/>
            <a:ext cx="9392355" cy="5334000"/>
          </a:xfrm>
        </p:spPr>
        <p:txBody>
          <a:bodyPr>
            <a:normAutofit/>
          </a:bodyPr>
          <a:lstStyle/>
          <a:p>
            <a:pPr marL="0" indent="0">
              <a:buNone/>
              <a:tabLst>
                <a:tab pos="314960" algn="l"/>
                <a:tab pos="1304925" algn="l"/>
              </a:tabLst>
            </a:pPr>
            <a:r>
              <a:rPr lang="it-IT" sz="1800" dirty="0">
                <a:latin typeface="Arial" panose="020B0604020202020204" pitchFamily="34" charset="0"/>
                <a:cs typeface="Arial" panose="020B0604020202020204" pitchFamily="34" charset="0"/>
              </a:rPr>
              <a:t>Una delle prima battaglie del Bossi è quella per l'acquisto dello </a:t>
            </a:r>
            <a:r>
              <a:rPr lang="it-IT" sz="1800" i="1" dirty="0">
                <a:latin typeface="Arial" panose="020B0604020202020204" pitchFamily="34" charset="0"/>
                <a:cs typeface="Arial" panose="020B0604020202020204" pitchFamily="34" charset="0"/>
              </a:rPr>
              <a:t>Sposalizio di Raffaello</a:t>
            </a:r>
            <a:r>
              <a:rPr lang="it-IT" sz="1800" dirty="0">
                <a:latin typeface="Arial" panose="020B0604020202020204" pitchFamily="34" charset="0"/>
                <a:cs typeface="Arial" panose="020B0604020202020204" pitchFamily="34" charset="0"/>
              </a:rPr>
              <a:t> che si troverà in quegli anni (1804-6) sulla via del mercato antiquario. </a:t>
            </a:r>
          </a:p>
          <a:p>
            <a:pPr marL="0" indent="0">
              <a:buNone/>
              <a:tabLst>
                <a:tab pos="314960" algn="l"/>
                <a:tab pos="1304925" algn="l"/>
              </a:tabLst>
            </a:pPr>
            <a:endParaRPr lang="it-IT" sz="1800" dirty="0">
              <a:latin typeface="Arial" panose="020B0604020202020204" pitchFamily="34" charset="0"/>
              <a:cs typeface="Arial" panose="020B0604020202020204" pitchFamily="34" charset="0"/>
            </a:endParaRPr>
          </a:p>
          <a:p>
            <a:pPr marL="0" indent="0">
              <a:buNone/>
              <a:tabLst>
                <a:tab pos="314960" algn="l"/>
                <a:tab pos="1304925" algn="l"/>
              </a:tabLst>
            </a:pPr>
            <a:r>
              <a:rPr lang="it-IT" sz="1800" dirty="0">
                <a:effectLst/>
                <a:latin typeface="Arial" panose="020B0604020202020204" pitchFamily="34" charset="0"/>
                <a:cs typeface="Arial" panose="020B0604020202020204" pitchFamily="34" charset="0"/>
              </a:rPr>
              <a:t>Nel 1803, rinnovata nello Statuto e nelle materie, l'Accademia viene riaperta ufficialmente come "</a:t>
            </a:r>
            <a:r>
              <a:rPr lang="it-IT" sz="1800" i="1" dirty="0">
                <a:effectLst/>
                <a:latin typeface="Arial" panose="020B0604020202020204" pitchFamily="34" charset="0"/>
                <a:cs typeface="Arial" panose="020B0604020202020204" pitchFamily="34" charset="0"/>
              </a:rPr>
              <a:t>Accademia Nazionale".</a:t>
            </a:r>
          </a:p>
          <a:p>
            <a:pPr marL="0" indent="0">
              <a:buNone/>
              <a:tabLst>
                <a:tab pos="314960" algn="l"/>
                <a:tab pos="1304925" algn="l"/>
              </a:tabLst>
            </a:pPr>
            <a:r>
              <a:rPr lang="it-IT" sz="1800" dirty="0">
                <a:effectLst/>
                <a:latin typeface="Arial" panose="020B0604020202020204" pitchFamily="34" charset="0"/>
                <a:cs typeface="Arial" panose="020B0604020202020204" pitchFamily="34" charset="0"/>
              </a:rPr>
              <a:t>Le materie di insegnamento vengono ampliate Sono previste scuole di architettura, pittura, scultura, ornato, incisione  e vengono aggiunti prospettiva, elementi di figura, e anatomia. Gli insegnanti sono ancora gli stessi del 1776. Si è aggiunto Domenico </a:t>
            </a:r>
            <a:r>
              <a:rPr lang="it-IT" sz="1800" dirty="0" err="1">
                <a:effectLst/>
                <a:latin typeface="Arial" panose="020B0604020202020204" pitchFamily="34" charset="0"/>
                <a:cs typeface="Arial" panose="020B0604020202020204" pitchFamily="34" charset="0"/>
              </a:rPr>
              <a:t>Aspari</a:t>
            </a:r>
            <a:r>
              <a:rPr lang="it-IT" sz="1800" dirty="0">
                <a:effectLst/>
                <a:latin typeface="Arial" panose="020B0604020202020204" pitchFamily="34" charset="0"/>
                <a:cs typeface="Arial" panose="020B0604020202020204" pitchFamily="34" charset="0"/>
              </a:rPr>
              <a:t> per insegnare </a:t>
            </a:r>
            <a:r>
              <a:rPr lang="it-IT" sz="1800" i="1" dirty="0">
                <a:effectLst/>
                <a:latin typeface="Arial" panose="020B0604020202020204" pitchFamily="34" charset="0"/>
                <a:cs typeface="Arial" panose="020B0604020202020204" pitchFamily="34" charset="0"/>
              </a:rPr>
              <a:t>Elementi di figura</a:t>
            </a:r>
            <a:r>
              <a:rPr lang="it-IT" sz="1800" dirty="0">
                <a:effectLst/>
                <a:latin typeface="Arial" panose="020B0604020202020204" pitchFamily="34" charset="0"/>
                <a:cs typeface="Arial" panose="020B0604020202020204" pitchFamily="34" charset="0"/>
              </a:rPr>
              <a:t>. </a:t>
            </a:r>
          </a:p>
          <a:p>
            <a:pPr marL="0" indent="0">
              <a:buNone/>
              <a:tabLst>
                <a:tab pos="314960" algn="l"/>
                <a:tab pos="1304925" algn="l"/>
              </a:tabLst>
            </a:pPr>
            <a:endParaRPr lang="it-IT" sz="1900" dirty="0">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35246645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4639BB-3E85-D043-77E8-2555C15822EF}"/>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77BCA11-2F3E-1A8B-E137-BD3974258248}"/>
              </a:ext>
            </a:extLst>
          </p:cNvPr>
          <p:cNvSpPr>
            <a:spLocks noGrp="1"/>
          </p:cNvSpPr>
          <p:nvPr>
            <p:ph sz="half" idx="1"/>
          </p:nvPr>
        </p:nvSpPr>
        <p:spPr>
          <a:xfrm>
            <a:off x="1625600" y="1840089"/>
            <a:ext cx="8647288" cy="4837802"/>
          </a:xfrm>
        </p:spPr>
        <p:txBody>
          <a:bodyPr>
            <a:normAutofit/>
          </a:bodyPr>
          <a:lstStyle/>
          <a:p>
            <a:pPr marL="0" indent="0">
              <a:buNone/>
              <a:tabLst>
                <a:tab pos="314960" algn="l"/>
                <a:tab pos="1304925" algn="l"/>
              </a:tabLst>
            </a:pPr>
            <a:endParaRPr lang="it-IT" sz="1900" dirty="0">
              <a:latin typeface="Arial" panose="020B0604020202020204" pitchFamily="34" charset="0"/>
              <a:cs typeface="Arial" panose="020B0604020202020204" pitchFamily="34" charset="0"/>
            </a:endParaRPr>
          </a:p>
          <a:p>
            <a:pPr marL="0" indent="0">
              <a:buNone/>
            </a:pPr>
            <a:r>
              <a:rPr lang="it-IT" sz="1900" dirty="0">
                <a:latin typeface="Arial" panose="020B0604020202020204" pitchFamily="34" charset="0"/>
                <a:cs typeface="Arial" panose="020B0604020202020204" pitchFamily="34" charset="0"/>
              </a:rPr>
              <a:t>Si pensa di allestire alcune sale con capolavori di pittura provenienti dalle chiese e dai conventi soppressi in questi anni. </a:t>
            </a:r>
          </a:p>
          <a:p>
            <a:pPr marL="0" indent="0">
              <a:buNone/>
            </a:pPr>
            <a:r>
              <a:rPr lang="it-IT" sz="1900" dirty="0">
                <a:latin typeface="Arial" panose="020B0604020202020204" pitchFamily="34" charset="0"/>
                <a:cs typeface="Arial" panose="020B0604020202020204" pitchFamily="34" charset="0"/>
              </a:rPr>
              <a:t>Si iniziano a strappare gli affreschi da S. Maria della Pace, S. Marta, S. Maria di Brera (prima il Foppa, poi gli altri). </a:t>
            </a:r>
          </a:p>
          <a:p>
            <a:pPr marL="0" indent="0">
              <a:buNone/>
            </a:pPr>
            <a:r>
              <a:rPr lang="it-IT" sz="1900" dirty="0">
                <a:latin typeface="Arial" panose="020B0604020202020204" pitchFamily="34" charset="0"/>
                <a:cs typeface="Arial" panose="020B0604020202020204" pitchFamily="34" charset="0"/>
              </a:rPr>
              <a:t>Tavole e tele dal Quattrocento al Settecento iniziano ad arrivare a Brera da Milano e da altre città del Regno d'Italia. </a:t>
            </a:r>
          </a:p>
          <a:p>
            <a:pPr marL="0" indent="0">
              <a:buNone/>
            </a:pPr>
            <a:r>
              <a:rPr lang="it-IT" sz="1900" dirty="0">
                <a:latin typeface="Arial" panose="020B0604020202020204" pitchFamily="34" charset="0"/>
                <a:cs typeface="Arial" panose="020B0604020202020204" pitchFamily="34" charset="0"/>
              </a:rPr>
              <a:t>Una commissione guidata dall'Appiani decide se devono andare in Francia, restare nella capitale Milano o essere smistate in altre città o Accademie per ragioni didattiche o di prestigio. </a:t>
            </a:r>
          </a:p>
          <a:p>
            <a:pPr marL="0" indent="0" algn="r">
              <a:buNone/>
              <a:tabLst>
                <a:tab pos="314960" algn="l"/>
                <a:tab pos="1304925" algn="l"/>
              </a:tabLst>
            </a:pPr>
            <a:br>
              <a:rPr lang="it-IT" sz="1400" dirty="0">
                <a:effectLst/>
                <a:latin typeface="Arial" panose="020B0604020202020204" pitchFamily="34" charset="0"/>
                <a:cs typeface="Arial" panose="020B0604020202020204" pitchFamily="34" charset="0"/>
              </a:rPr>
            </a:br>
            <a:r>
              <a:rPr lang="it-IT" sz="1400" dirty="0">
                <a:effectLst/>
                <a:latin typeface="Arial" panose="020B0604020202020204" pitchFamily="34" charset="0"/>
                <a:cs typeface="Arial" panose="020B0604020202020204" pitchFamily="34" charset="0"/>
              </a:rPr>
              <a:t>Paolo Colussi, cit.</a:t>
            </a:r>
            <a:endParaRPr lang="it-IT" sz="1400" dirty="0">
              <a:effectLst/>
            </a:endParaRPr>
          </a:p>
          <a:p>
            <a:endParaRPr lang="it-IT" dirty="0"/>
          </a:p>
        </p:txBody>
      </p:sp>
    </p:spTree>
    <p:extLst>
      <p:ext uri="{BB962C8B-B14F-4D97-AF65-F5344CB8AC3E}">
        <p14:creationId xmlns:p14="http://schemas.microsoft.com/office/powerpoint/2010/main" val="20918052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7E43F2-2E70-808E-3E62-8E7BAF206902}"/>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5D71C05-1F4F-1206-4B13-6A644D3C1FED}"/>
              </a:ext>
            </a:extLst>
          </p:cNvPr>
          <p:cNvSpPr>
            <a:spLocks noGrp="1"/>
          </p:cNvSpPr>
          <p:nvPr>
            <p:ph sz="half" idx="1"/>
          </p:nvPr>
        </p:nvSpPr>
        <p:spPr>
          <a:xfrm>
            <a:off x="838199" y="1260764"/>
            <a:ext cx="5652911" cy="4916199"/>
          </a:xfrm>
        </p:spPr>
        <p:txBody>
          <a:bodyPr>
            <a:normAutofit/>
          </a:bodyPr>
          <a:lstStyle/>
          <a:p>
            <a:pPr marL="0" indent="0">
              <a:lnSpc>
                <a:spcPct val="100000"/>
              </a:lnSpc>
              <a:buNone/>
              <a:tabLst>
                <a:tab pos="314960" algn="l"/>
                <a:tab pos="1304925" algn="l"/>
              </a:tabLst>
            </a:pPr>
            <a:r>
              <a:rPr lang="it-IT" sz="1800" dirty="0">
                <a:effectLst/>
                <a:latin typeface="Arial" panose="020B0604020202020204" pitchFamily="34" charset="0"/>
                <a:cs typeface="Arial" panose="020B0604020202020204" pitchFamily="34" charset="0"/>
              </a:rPr>
              <a:t>Nel 1805, morto Giacomo Albertolli, la cattedra di architettura era passata allo </a:t>
            </a:r>
            <a:r>
              <a:rPr lang="it-IT" sz="1800" dirty="0" err="1">
                <a:effectLst/>
                <a:latin typeface="Arial" panose="020B0604020202020204" pitchFamily="34" charset="0"/>
                <a:cs typeface="Arial" panose="020B0604020202020204" pitchFamily="34" charset="0"/>
              </a:rPr>
              <a:t>Zanoja</a:t>
            </a:r>
            <a:r>
              <a:rPr lang="it-IT" sz="1800" dirty="0">
                <a:effectLst/>
                <a:latin typeface="Arial" panose="020B0604020202020204" pitchFamily="34" charset="0"/>
                <a:cs typeface="Arial" panose="020B0604020202020204" pitchFamily="34" charset="0"/>
              </a:rPr>
              <a:t>, Il 1806 segna il culmine della carriera del Bossi all'Accademia, che pubblica in quest'anno le </a:t>
            </a:r>
            <a:r>
              <a:rPr lang="it-IT" sz="1800" i="1" dirty="0">
                <a:effectLst/>
                <a:latin typeface="Arial" panose="020B0604020202020204" pitchFamily="34" charset="0"/>
                <a:cs typeface="Arial" panose="020B0604020202020204" pitchFamily="34" charset="0"/>
              </a:rPr>
              <a:t>Notizie delle opere di disegno</a:t>
            </a:r>
            <a:r>
              <a:rPr lang="it-IT" sz="1800" dirty="0">
                <a:effectLst/>
                <a:latin typeface="Arial" panose="020B0604020202020204" pitchFamily="34" charset="0"/>
                <a:cs typeface="Arial" panose="020B0604020202020204" pitchFamily="34" charset="0"/>
              </a:rPr>
              <a:t> prima guida ragionata della futura Pinacoteca. </a:t>
            </a:r>
          </a:p>
          <a:p>
            <a:pPr marL="0" indent="0">
              <a:lnSpc>
                <a:spcPct val="100000"/>
              </a:lnSpc>
              <a:buNone/>
              <a:tabLst>
                <a:tab pos="314960" algn="l"/>
                <a:tab pos="1304925" algn="l"/>
              </a:tabLst>
            </a:pPr>
            <a:r>
              <a:rPr lang="it-IT" sz="1800" dirty="0">
                <a:effectLst/>
                <a:latin typeface="Arial" panose="020B0604020202020204" pitchFamily="34" charset="0"/>
                <a:cs typeface="Arial" panose="020B0604020202020204" pitchFamily="34" charset="0"/>
              </a:rPr>
              <a:t>Il clima politico sta però rapidamente cambiando, la repubblica è diventata regno, Napoleone è diventato imperatore. Giuseppe Bossi non accetta la novità e dà  (gennaio 1807) le dimissioni, sostituito prontamente dall'accomodante </a:t>
            </a:r>
            <a:r>
              <a:rPr lang="it-IT" sz="1800" dirty="0" err="1">
                <a:effectLst/>
                <a:latin typeface="Arial" panose="020B0604020202020204" pitchFamily="34" charset="0"/>
                <a:cs typeface="Arial" panose="020B0604020202020204" pitchFamily="34" charset="0"/>
              </a:rPr>
              <a:t>Zanoja</a:t>
            </a:r>
            <a:r>
              <a:rPr lang="it-IT" sz="1800" dirty="0">
                <a:effectLst/>
                <a:latin typeface="Arial" panose="020B0604020202020204" pitchFamily="34" charset="0"/>
                <a:cs typeface="Arial" panose="020B0604020202020204" pitchFamily="34" charset="0"/>
              </a:rPr>
              <a:t>, che pochi anni dopo accetterà altrettanto prontamente di cantare gli elogi dei rientranti Asburgo. </a:t>
            </a:r>
            <a:endParaRPr lang="it-IT" sz="1800" dirty="0">
              <a:latin typeface="Arial" panose="020B0604020202020204" pitchFamily="34" charset="0"/>
              <a:cs typeface="Arial" panose="020B0604020202020204" pitchFamily="34" charset="0"/>
            </a:endParaRPr>
          </a:p>
        </p:txBody>
      </p:sp>
      <p:sp>
        <p:nvSpPr>
          <p:cNvPr id="6" name="CasellaDiTesto 5">
            <a:extLst>
              <a:ext uri="{FF2B5EF4-FFF2-40B4-BE49-F238E27FC236}">
                <a16:creationId xmlns:a16="http://schemas.microsoft.com/office/drawing/2014/main" id="{9981671B-7E90-13BA-4090-C825B0F314B7}"/>
              </a:ext>
            </a:extLst>
          </p:cNvPr>
          <p:cNvSpPr txBox="1"/>
          <p:nvPr/>
        </p:nvSpPr>
        <p:spPr>
          <a:xfrm>
            <a:off x="7371644" y="1749779"/>
            <a:ext cx="3736623" cy="2092881"/>
          </a:xfrm>
          <a:prstGeom prst="rect">
            <a:avLst/>
          </a:prstGeom>
          <a:noFill/>
        </p:spPr>
        <p:txBody>
          <a:bodyPr wrap="square" rtlCol="0">
            <a:spAutoFit/>
          </a:bodyPr>
          <a:lstStyle/>
          <a:p>
            <a:r>
              <a:rPr lang="it-IT" sz="1400" dirty="0">
                <a:latin typeface="Arial" panose="020B0604020202020204" pitchFamily="34" charset="0"/>
                <a:cs typeface="Arial" panose="020B0604020202020204" pitchFamily="34" charset="0"/>
              </a:rPr>
              <a:t>Napoleone fu incoronato re d'Italia il 26 maggio 1805 nel Duomo di Milano. In quell’occasione, indossava il mantello verde, colore prima della Repubblica e poi del Regno d’Italia.</a:t>
            </a:r>
          </a:p>
          <a:p>
            <a:r>
              <a:rPr lang="it-IT" sz="1400" dirty="0">
                <a:latin typeface="Arial" panose="020B0604020202020204" pitchFamily="34" charset="0"/>
                <a:cs typeface="Arial" panose="020B0604020202020204" pitchFamily="34" charset="0"/>
              </a:rPr>
              <a:t>Il manto di velluto di seta verde smeraldo è decorato con ricami in argento, oro e argento dorato.</a:t>
            </a:r>
          </a:p>
          <a:p>
            <a:endParaRPr lang="it-IT" dirty="0"/>
          </a:p>
        </p:txBody>
      </p:sp>
    </p:spTree>
    <p:extLst>
      <p:ext uri="{BB962C8B-B14F-4D97-AF65-F5344CB8AC3E}">
        <p14:creationId xmlns:p14="http://schemas.microsoft.com/office/powerpoint/2010/main" val="10153119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F0DA9D3-CD51-D25F-9794-6F1555B16199}"/>
              </a:ext>
            </a:extLst>
          </p:cNvPr>
          <p:cNvSpPr>
            <a:spLocks noGrp="1"/>
          </p:cNvSpPr>
          <p:nvPr>
            <p:ph sz="half" idx="1"/>
          </p:nvPr>
        </p:nvSpPr>
        <p:spPr>
          <a:xfrm>
            <a:off x="1806222" y="928255"/>
            <a:ext cx="8489244" cy="5666509"/>
          </a:xfrm>
        </p:spPr>
        <p:txBody>
          <a:bodyPr>
            <a:normAutofit/>
          </a:bodyPr>
          <a:lstStyle/>
          <a:p>
            <a:pPr marL="0" indent="0">
              <a:lnSpc>
                <a:spcPct val="120000"/>
              </a:lnSpc>
              <a:buNone/>
            </a:pPr>
            <a:r>
              <a:rPr lang="it-IT" sz="1900" i="1" dirty="0">
                <a:effectLst/>
                <a:latin typeface="Arial" panose="020B0604020202020204" pitchFamily="34" charset="0"/>
                <a:cs typeface="Arial" panose="020B0604020202020204" pitchFamily="34" charset="0"/>
              </a:rPr>
              <a:t>L’ esposizione </a:t>
            </a:r>
            <a:r>
              <a:rPr lang="it-IT" sz="1900" i="1" dirty="0">
                <a:latin typeface="Arial" panose="020B0604020202020204" pitchFamily="34" charset="0"/>
                <a:cs typeface="Arial" panose="020B0604020202020204" pitchFamily="34" charset="0"/>
              </a:rPr>
              <a:t>d’arti e mestieri di Milano </a:t>
            </a:r>
            <a:r>
              <a:rPr lang="it-IT" sz="1900" dirty="0">
                <a:latin typeface="Arial" panose="020B0604020202020204" pitchFamily="34" charset="0"/>
                <a:cs typeface="Arial" panose="020B0604020202020204" pitchFamily="34" charset="0"/>
              </a:rPr>
              <a:t>, inaugurata il 26 maggio 1805 nel palazzo di Brera per l'incoronazione di Napoleone, riscosse un ampio consenso, con la partecipazione di 115 artefici e 70 artisti. Questo c</a:t>
            </a:r>
            <a:r>
              <a:rPr lang="it-IT" sz="1900" dirty="0">
                <a:effectLst/>
                <a:latin typeface="Arial" panose="020B0604020202020204" pitchFamily="34" charset="0"/>
                <a:cs typeface="Arial" panose="020B0604020202020204" pitchFamily="34" charset="0"/>
              </a:rPr>
              <a:t>omporta una serie di conseguenze che daranno il via al primo nucleo della Pinacoteca. </a:t>
            </a:r>
          </a:p>
          <a:p>
            <a:pPr marL="0" indent="0">
              <a:lnSpc>
                <a:spcPct val="120000"/>
              </a:lnSpc>
              <a:buNone/>
              <a:tabLst>
                <a:tab pos="314960" algn="l"/>
                <a:tab pos="1304925" algn="l"/>
              </a:tabLst>
            </a:pPr>
            <a:r>
              <a:rPr lang="it-IT" sz="1900" dirty="0">
                <a:effectLst/>
                <a:latin typeface="Arial" panose="020B0604020202020204" pitchFamily="34" charset="0"/>
                <a:cs typeface="Arial" panose="020B0604020202020204" pitchFamily="34" charset="0"/>
              </a:rPr>
              <a:t>Tranne le numerose e scelte collezione private racchiuse nei palazzi nobiliari, a Milano non c'era mai stata una raccolta d'arte di Corte.</a:t>
            </a:r>
          </a:p>
          <a:p>
            <a:pPr marL="0" indent="0">
              <a:lnSpc>
                <a:spcPct val="120000"/>
              </a:lnSpc>
              <a:buNone/>
              <a:tabLst>
                <a:tab pos="314960" algn="l"/>
                <a:tab pos="1304925" algn="l"/>
              </a:tabLst>
            </a:pPr>
            <a:r>
              <a:rPr lang="it-IT" sz="1900" dirty="0">
                <a:effectLst/>
                <a:latin typeface="Arial" panose="020B0604020202020204" pitchFamily="34" charset="0"/>
                <a:cs typeface="Arial" panose="020B0604020202020204" pitchFamily="34" charset="0"/>
              </a:rPr>
              <a:t>Le soppressioni della Cisalpina e la nuova tecnica di strappo degli affreschi fanno confluire a Brera molte opere provenienti da chiese e conventi della città. </a:t>
            </a:r>
          </a:p>
          <a:p>
            <a:endParaRPr lang="it-IT" dirty="0"/>
          </a:p>
        </p:txBody>
      </p:sp>
    </p:spTree>
    <p:extLst>
      <p:ext uri="{BB962C8B-B14F-4D97-AF65-F5344CB8AC3E}">
        <p14:creationId xmlns:p14="http://schemas.microsoft.com/office/powerpoint/2010/main" val="14032444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FA2CFF-AF40-2ED7-D29D-38A5C78B7DBE}"/>
            </a:ext>
          </a:extLst>
        </p:cNvPr>
        <p:cNvGrpSpPr/>
        <p:nvPr/>
      </p:nvGrpSpPr>
      <p:grpSpPr>
        <a:xfrm>
          <a:off x="0" y="0"/>
          <a:ext cx="0" cy="0"/>
          <a:chOff x="0" y="0"/>
          <a:chExt cx="0" cy="0"/>
        </a:xfrm>
      </p:grpSpPr>
      <p:sp>
        <p:nvSpPr>
          <p:cNvPr id="6" name="Segnaposto contenuto 5">
            <a:extLst>
              <a:ext uri="{FF2B5EF4-FFF2-40B4-BE49-F238E27FC236}">
                <a16:creationId xmlns:a16="http://schemas.microsoft.com/office/drawing/2014/main" id="{09CF21BD-9458-39E0-8ED4-668FF3D64376}"/>
              </a:ext>
            </a:extLst>
          </p:cNvPr>
          <p:cNvSpPr>
            <a:spLocks noGrp="1"/>
          </p:cNvSpPr>
          <p:nvPr>
            <p:ph sz="half" idx="1"/>
          </p:nvPr>
        </p:nvSpPr>
        <p:spPr>
          <a:xfrm>
            <a:off x="1501422" y="2099733"/>
            <a:ext cx="9144000" cy="4034368"/>
          </a:xfrm>
        </p:spPr>
        <p:txBody>
          <a:bodyPr vert="horz" lIns="91440" tIns="45720" rIns="91440" bIns="45720" rtlCol="0">
            <a:normAutofit/>
          </a:bodyPr>
          <a:lstStyle/>
          <a:p>
            <a:pPr marL="0" indent="0">
              <a:lnSpc>
                <a:spcPct val="100000"/>
              </a:lnSpc>
              <a:buNone/>
            </a:pPr>
            <a:r>
              <a:rPr lang="en-US" sz="1800" i="1" dirty="0" err="1">
                <a:effectLst/>
                <a:latin typeface="Arial" panose="020B0604020202020204" pitchFamily="34" charset="0"/>
                <a:cs typeface="Arial" panose="020B0604020202020204" pitchFamily="34" charset="0"/>
              </a:rPr>
              <a:t>L'esigenza</a:t>
            </a:r>
            <a:r>
              <a:rPr lang="en-US" sz="1800" i="1" dirty="0">
                <a:effectLst/>
                <a:latin typeface="Arial" panose="020B0604020202020204" pitchFamily="34" charset="0"/>
                <a:cs typeface="Arial" panose="020B0604020202020204" pitchFamily="34" charset="0"/>
              </a:rPr>
              <a:t> di </a:t>
            </a:r>
            <a:r>
              <a:rPr lang="en-US" sz="1800" i="1" dirty="0" err="1">
                <a:effectLst/>
                <a:latin typeface="Arial" panose="020B0604020202020204" pitchFamily="34" charset="0"/>
                <a:cs typeface="Arial" panose="020B0604020202020204" pitchFamily="34" charset="0"/>
              </a:rPr>
              <a:t>più</a:t>
            </a:r>
            <a:r>
              <a:rPr lang="en-US" sz="1800" i="1" dirty="0">
                <a:effectLst/>
                <a:latin typeface="Arial" panose="020B0604020202020204" pitchFamily="34" charset="0"/>
                <a:cs typeface="Arial" panose="020B0604020202020204" pitchFamily="34" charset="0"/>
              </a:rPr>
              <a:t> </a:t>
            </a:r>
            <a:r>
              <a:rPr lang="en-US" sz="1800" i="1" dirty="0" err="1">
                <a:effectLst/>
                <a:latin typeface="Arial" panose="020B0604020202020204" pitchFamily="34" charset="0"/>
                <a:cs typeface="Arial" panose="020B0604020202020204" pitchFamily="34" charset="0"/>
              </a:rPr>
              <a:t>ampie</a:t>
            </a:r>
            <a:r>
              <a:rPr lang="en-US" sz="1800" i="1" dirty="0">
                <a:latin typeface="Arial" panose="020B0604020202020204" pitchFamily="34" charset="0"/>
                <a:cs typeface="Arial" panose="020B0604020202020204" pitchFamily="34" charset="0"/>
              </a:rPr>
              <a:t> </a:t>
            </a:r>
            <a:r>
              <a:rPr lang="en-US" sz="1800" i="1" dirty="0" err="1">
                <a:effectLst/>
                <a:latin typeface="Arial" panose="020B0604020202020204" pitchFamily="34" charset="0"/>
                <a:cs typeface="Arial" panose="020B0604020202020204" pitchFamily="34" charset="0"/>
              </a:rPr>
              <a:t>superfici</a:t>
            </a:r>
            <a:r>
              <a:rPr lang="en-US" sz="1800" i="1" dirty="0">
                <a:effectLst/>
                <a:latin typeface="Arial" panose="020B0604020202020204" pitchFamily="34" charset="0"/>
                <a:cs typeface="Arial" panose="020B0604020202020204" pitchFamily="34" charset="0"/>
              </a:rPr>
              <a:t> </a:t>
            </a:r>
            <a:r>
              <a:rPr lang="en-US" sz="1800" i="1" dirty="0" err="1">
                <a:effectLst/>
                <a:latin typeface="Arial" panose="020B0604020202020204" pitchFamily="34" charset="0"/>
                <a:cs typeface="Arial" panose="020B0604020202020204" pitchFamily="34" charset="0"/>
              </a:rPr>
              <a:t>espositive</a:t>
            </a:r>
            <a:r>
              <a:rPr lang="en-US" sz="1800" i="1" dirty="0">
                <a:effectLst/>
                <a:latin typeface="Arial" panose="020B0604020202020204" pitchFamily="34" charset="0"/>
                <a:cs typeface="Arial" panose="020B0604020202020204" pitchFamily="34" charset="0"/>
              </a:rPr>
              <a:t> era </a:t>
            </a:r>
            <a:r>
              <a:rPr lang="en-US" sz="1800" i="1" dirty="0" err="1">
                <a:effectLst/>
                <a:latin typeface="Arial" panose="020B0604020202020204" pitchFamily="34" charset="0"/>
                <a:cs typeface="Arial" panose="020B0604020202020204" pitchFamily="34" charset="0"/>
              </a:rPr>
              <a:t>giustificata</a:t>
            </a:r>
            <a:r>
              <a:rPr lang="en-US" sz="1800" i="1" dirty="0">
                <a:effectLst/>
                <a:latin typeface="Arial" panose="020B0604020202020204" pitchFamily="34" charset="0"/>
                <a:cs typeface="Arial" panose="020B0604020202020204" pitchFamily="34" charset="0"/>
              </a:rPr>
              <a:t> dal </a:t>
            </a:r>
            <a:r>
              <a:rPr lang="en-US" sz="1800" i="1" dirty="0" err="1">
                <a:effectLst/>
                <a:latin typeface="Arial" panose="020B0604020202020204" pitchFamily="34" charset="0"/>
                <a:cs typeface="Arial" panose="020B0604020202020204" pitchFamily="34" charset="0"/>
              </a:rPr>
              <a:t>consistente</a:t>
            </a:r>
            <a:r>
              <a:rPr lang="en-US" sz="1800" i="1" dirty="0">
                <a:effectLst/>
                <a:latin typeface="Arial" panose="020B0604020202020204" pitchFamily="34" charset="0"/>
                <a:cs typeface="Arial" panose="020B0604020202020204" pitchFamily="34" charset="0"/>
              </a:rPr>
              <a:t> </a:t>
            </a:r>
            <a:r>
              <a:rPr lang="en-US" sz="1800" i="1" dirty="0" err="1">
                <a:effectLst/>
                <a:latin typeface="Arial" panose="020B0604020202020204" pitchFamily="34" charset="0"/>
                <a:cs typeface="Arial" panose="020B0604020202020204" pitchFamily="34" charset="0"/>
              </a:rPr>
              <a:t>arrivo</a:t>
            </a:r>
            <a:r>
              <a:rPr lang="en-US" sz="1800" i="1" dirty="0">
                <a:effectLst/>
                <a:latin typeface="Arial" panose="020B0604020202020204" pitchFamily="34" charset="0"/>
                <a:cs typeface="Arial" panose="020B0604020202020204" pitchFamily="34" charset="0"/>
              </a:rPr>
              <a:t> a Brera di </a:t>
            </a:r>
            <a:r>
              <a:rPr lang="en-US" sz="1800" i="1" dirty="0" err="1">
                <a:effectLst/>
                <a:latin typeface="Arial" panose="020B0604020202020204" pitchFamily="34" charset="0"/>
                <a:cs typeface="Arial" panose="020B0604020202020204" pitchFamily="34" charset="0"/>
              </a:rPr>
              <a:t>quadri</a:t>
            </a:r>
            <a:r>
              <a:rPr lang="en-US" sz="1800" i="1" dirty="0">
                <a:effectLst/>
                <a:latin typeface="Arial" panose="020B0604020202020204" pitchFamily="34" charset="0"/>
                <a:cs typeface="Arial" panose="020B0604020202020204" pitchFamily="34" charset="0"/>
              </a:rPr>
              <a:t> </a:t>
            </a:r>
            <a:r>
              <a:rPr lang="en-US" sz="1800" i="1" dirty="0" err="1">
                <a:effectLst/>
                <a:latin typeface="Arial" panose="020B0604020202020204" pitchFamily="34" charset="0"/>
                <a:cs typeface="Arial" panose="020B0604020202020204" pitchFamily="34" charset="0"/>
              </a:rPr>
              <a:t>provenienti</a:t>
            </a:r>
            <a:r>
              <a:rPr lang="en-US" sz="1800" i="1" dirty="0">
                <a:effectLst/>
                <a:latin typeface="Arial" panose="020B0604020202020204" pitchFamily="34" charset="0"/>
                <a:cs typeface="Arial" panose="020B0604020202020204" pitchFamily="34" charset="0"/>
              </a:rPr>
              <a:t> da </a:t>
            </a:r>
            <a:r>
              <a:rPr lang="en-US" sz="1800" i="1" dirty="0" err="1">
                <a:effectLst/>
                <a:latin typeface="Arial" panose="020B0604020202020204" pitchFamily="34" charset="0"/>
                <a:cs typeface="Arial" panose="020B0604020202020204" pitchFamily="34" charset="0"/>
              </a:rPr>
              <a:t>istituzioni</a:t>
            </a:r>
            <a:r>
              <a:rPr lang="en-US" sz="1800" i="1" dirty="0">
                <a:effectLst/>
                <a:latin typeface="Arial" panose="020B0604020202020204" pitchFamily="34" charset="0"/>
                <a:cs typeface="Arial" panose="020B0604020202020204" pitchFamily="34" charset="0"/>
              </a:rPr>
              <a:t> religiose </a:t>
            </a:r>
            <a:r>
              <a:rPr lang="en-US" sz="1800" i="1" dirty="0" err="1">
                <a:effectLst/>
                <a:latin typeface="Arial" panose="020B0604020202020204" pitchFamily="34" charset="0"/>
                <a:cs typeface="Arial" panose="020B0604020202020204" pitchFamily="34" charset="0"/>
              </a:rPr>
              <a:t>soppresse</a:t>
            </a:r>
            <a:r>
              <a:rPr lang="en-US" sz="1800" i="1" dirty="0">
                <a:effectLst/>
                <a:latin typeface="Arial" panose="020B0604020202020204" pitchFamily="34" charset="0"/>
                <a:cs typeface="Arial" panose="020B0604020202020204" pitchFamily="34" charset="0"/>
              </a:rPr>
              <a:t> </a:t>
            </a:r>
            <a:r>
              <a:rPr lang="en-US" sz="1800" i="1" dirty="0" err="1">
                <a:effectLst/>
                <a:latin typeface="Arial" panose="020B0604020202020204" pitchFamily="34" charset="0"/>
                <a:cs typeface="Arial" panose="020B0604020202020204" pitchFamily="34" charset="0"/>
              </a:rPr>
              <a:t>nei</a:t>
            </a:r>
            <a:r>
              <a:rPr lang="en-US" sz="1800" i="1" dirty="0">
                <a:effectLst/>
                <a:latin typeface="Arial" panose="020B0604020202020204" pitchFamily="34" charset="0"/>
                <a:cs typeface="Arial" panose="020B0604020202020204" pitchFamily="34" charset="0"/>
              </a:rPr>
              <a:t> </a:t>
            </a:r>
            <a:r>
              <a:rPr lang="en-US" sz="1800" i="1" dirty="0" err="1">
                <a:effectLst/>
                <a:latin typeface="Arial" panose="020B0604020202020204" pitchFamily="34" charset="0"/>
                <a:cs typeface="Arial" panose="020B0604020202020204" pitchFamily="34" charset="0"/>
              </a:rPr>
              <a:t>vari</a:t>
            </a:r>
            <a:r>
              <a:rPr lang="en-US" sz="1800" i="1" dirty="0">
                <a:effectLst/>
                <a:latin typeface="Arial" panose="020B0604020202020204" pitchFamily="34" charset="0"/>
                <a:cs typeface="Arial" panose="020B0604020202020204" pitchFamily="34" charset="0"/>
              </a:rPr>
              <a:t> </a:t>
            </a:r>
            <a:r>
              <a:rPr lang="en-US" sz="1800" i="1" dirty="0" err="1">
                <a:effectLst/>
                <a:latin typeface="Arial" panose="020B0604020202020204" pitchFamily="34" charset="0"/>
                <a:cs typeface="Arial" panose="020B0604020202020204" pitchFamily="34" charset="0"/>
              </a:rPr>
              <a:t>dipartimenti</a:t>
            </a:r>
            <a:r>
              <a:rPr lang="en-US" sz="1800" i="1" dirty="0">
                <a:effectLst/>
                <a:latin typeface="Arial" panose="020B0604020202020204" pitchFamily="34" charset="0"/>
                <a:cs typeface="Arial" panose="020B0604020202020204" pitchFamily="34" charset="0"/>
              </a:rPr>
              <a:t> del Regno, </a:t>
            </a:r>
            <a:r>
              <a:rPr lang="en-US" sz="1800" i="1" dirty="0" err="1">
                <a:effectLst/>
                <a:latin typeface="Arial" panose="020B0604020202020204" pitchFamily="34" charset="0"/>
                <a:cs typeface="Arial" panose="020B0604020202020204" pitchFamily="34" charset="0"/>
              </a:rPr>
              <a:t>inviate</a:t>
            </a:r>
            <a:r>
              <a:rPr lang="en-US" sz="1800" i="1" dirty="0">
                <a:effectLst/>
                <a:latin typeface="Arial" panose="020B0604020202020204" pitchFamily="34" charset="0"/>
                <a:cs typeface="Arial" panose="020B0604020202020204" pitchFamily="34" charset="0"/>
              </a:rPr>
              <a:t> </a:t>
            </a:r>
            <a:r>
              <a:rPr lang="en-US" sz="1800" i="1" dirty="0" err="1">
                <a:effectLst/>
                <a:latin typeface="Arial" panose="020B0604020202020204" pitchFamily="34" charset="0"/>
                <a:cs typeface="Arial" panose="020B0604020202020204" pitchFamily="34" charset="0"/>
              </a:rPr>
              <a:t>dalla</a:t>
            </a:r>
            <a:r>
              <a:rPr lang="en-US" sz="1800" i="1" dirty="0">
                <a:effectLst/>
                <a:latin typeface="Arial" panose="020B0604020202020204" pitchFamily="34" charset="0"/>
                <a:cs typeface="Arial" panose="020B0604020202020204" pitchFamily="34" charset="0"/>
              </a:rPr>
              <a:t> </a:t>
            </a:r>
            <a:r>
              <a:rPr lang="en-US" sz="1800" i="1" dirty="0" err="1">
                <a:effectLst/>
                <a:latin typeface="Arial" panose="020B0604020202020204" pitchFamily="34" charset="0"/>
                <a:cs typeface="Arial" panose="020B0604020202020204" pitchFamily="34" charset="0"/>
              </a:rPr>
              <a:t>Direzione</a:t>
            </a:r>
            <a:r>
              <a:rPr lang="en-US" sz="1800" i="1" dirty="0">
                <a:effectLst/>
                <a:latin typeface="Arial" panose="020B0604020202020204" pitchFamily="34" charset="0"/>
                <a:cs typeface="Arial" panose="020B0604020202020204" pitchFamily="34" charset="0"/>
              </a:rPr>
              <a:t> del</a:t>
            </a:r>
            <a:r>
              <a:rPr lang="en-US" sz="1800" i="1" dirty="0">
                <a:latin typeface="Arial" panose="020B0604020202020204" pitchFamily="34" charset="0"/>
                <a:cs typeface="Arial" panose="020B0604020202020204" pitchFamily="34" charset="0"/>
              </a:rPr>
              <a:t> </a:t>
            </a:r>
            <a:r>
              <a:rPr lang="en-US" sz="1800" i="1" dirty="0" err="1">
                <a:effectLst/>
                <a:latin typeface="Arial" panose="020B0604020202020204" pitchFamily="34" charset="0"/>
                <a:cs typeface="Arial" panose="020B0604020202020204" pitchFamily="34" charset="0"/>
              </a:rPr>
              <a:t>Demanio</a:t>
            </a:r>
            <a:r>
              <a:rPr lang="en-US" sz="1800" i="1" dirty="0">
                <a:effectLst/>
                <a:latin typeface="Arial" panose="020B0604020202020204" pitchFamily="34" charset="0"/>
                <a:cs typeface="Arial" panose="020B0604020202020204" pitchFamily="34" charset="0"/>
              </a:rPr>
              <a:t> ad Andrea </a:t>
            </a:r>
            <a:r>
              <a:rPr lang="en-US" sz="1800" i="1" dirty="0" err="1">
                <a:effectLst/>
                <a:latin typeface="Arial" panose="020B0604020202020204" pitchFamily="34" charset="0"/>
                <a:cs typeface="Arial" panose="020B0604020202020204" pitchFamily="34" charset="0"/>
              </a:rPr>
              <a:t>Appiani</a:t>
            </a:r>
            <a:r>
              <a:rPr lang="en-US" sz="1800" i="1" dirty="0">
                <a:effectLst/>
                <a:latin typeface="Arial" panose="020B0604020202020204" pitchFamily="34" charset="0"/>
                <a:cs typeface="Arial" panose="020B0604020202020204" pitchFamily="34" charset="0"/>
              </a:rPr>
              <a:t> </a:t>
            </a:r>
            <a:r>
              <a:rPr lang="en-US" sz="1800" i="1" dirty="0" err="1">
                <a:effectLst/>
                <a:latin typeface="Arial" panose="020B0604020202020204" pitchFamily="34" charset="0"/>
                <a:cs typeface="Arial" panose="020B0604020202020204" pitchFamily="34" charset="0"/>
              </a:rPr>
              <a:t>che</a:t>
            </a:r>
            <a:r>
              <a:rPr lang="en-US" sz="1800" i="1" dirty="0">
                <a:effectLst/>
                <a:latin typeface="Arial" panose="020B0604020202020204" pitchFamily="34" charset="0"/>
                <a:cs typeface="Arial" panose="020B0604020202020204" pitchFamily="34" charset="0"/>
              </a:rPr>
              <a:t> dal 21 </a:t>
            </a:r>
            <a:r>
              <a:rPr lang="en-US" sz="1800" i="1" dirty="0" err="1">
                <a:effectLst/>
                <a:latin typeface="Arial" panose="020B0604020202020204" pitchFamily="34" charset="0"/>
                <a:cs typeface="Arial" panose="020B0604020202020204" pitchFamily="34" charset="0"/>
              </a:rPr>
              <a:t>maggio</a:t>
            </a:r>
            <a:r>
              <a:rPr lang="en-US" sz="1800" i="1" dirty="0">
                <a:effectLst/>
                <a:latin typeface="Arial" panose="020B0604020202020204" pitchFamily="34" charset="0"/>
                <a:cs typeface="Arial" panose="020B0604020202020204" pitchFamily="34" charset="0"/>
              </a:rPr>
              <a:t> 1802 </a:t>
            </a:r>
            <a:r>
              <a:rPr lang="en-US" sz="1800" i="1" dirty="0" err="1">
                <a:effectLst/>
                <a:latin typeface="Arial" panose="020B0604020202020204" pitchFamily="34" charset="0"/>
                <a:cs typeface="Arial" panose="020B0604020202020204" pitchFamily="34" charset="0"/>
              </a:rPr>
              <a:t>ricopriva</a:t>
            </a:r>
            <a:r>
              <a:rPr lang="en-US" sz="1800" i="1" dirty="0">
                <a:effectLst/>
                <a:latin typeface="Arial" panose="020B0604020202020204" pitchFamily="34" charset="0"/>
                <a:cs typeface="Arial" panose="020B0604020202020204" pitchFamily="34" charset="0"/>
              </a:rPr>
              <a:t> la </a:t>
            </a:r>
            <a:r>
              <a:rPr lang="en-US" sz="1800" i="1" dirty="0" err="1">
                <a:effectLst/>
                <a:latin typeface="Arial" panose="020B0604020202020204" pitchFamily="34" charset="0"/>
                <a:cs typeface="Arial" panose="020B0604020202020204" pitchFamily="34" charset="0"/>
              </a:rPr>
              <a:t>carica</a:t>
            </a:r>
            <a:r>
              <a:rPr lang="en-US" sz="1800" i="1" dirty="0">
                <a:effectLst/>
                <a:latin typeface="Arial" panose="020B0604020202020204" pitchFamily="34" charset="0"/>
                <a:cs typeface="Arial" panose="020B0604020202020204" pitchFamily="34" charset="0"/>
              </a:rPr>
              <a:t> di </a:t>
            </a:r>
            <a:r>
              <a:rPr lang="en-US" sz="1800" i="1" dirty="0" err="1">
                <a:effectLst/>
                <a:latin typeface="Arial" panose="020B0604020202020204" pitchFamily="34" charset="0"/>
                <a:cs typeface="Arial" panose="020B0604020202020204" pitchFamily="34" charset="0"/>
              </a:rPr>
              <a:t>commissario</a:t>
            </a:r>
            <a:r>
              <a:rPr lang="en-US" sz="1800" i="1" dirty="0">
                <a:effectLst/>
                <a:latin typeface="Arial" panose="020B0604020202020204" pitchFamily="34" charset="0"/>
                <a:cs typeface="Arial" panose="020B0604020202020204" pitchFamily="34" charset="0"/>
              </a:rPr>
              <a:t> alle</a:t>
            </a:r>
            <a:r>
              <a:rPr lang="en-US" sz="1800" i="1" dirty="0">
                <a:latin typeface="Arial" panose="020B0604020202020204" pitchFamily="34" charset="0"/>
                <a:cs typeface="Arial" panose="020B0604020202020204" pitchFamily="34" charset="0"/>
              </a:rPr>
              <a:t> </a:t>
            </a:r>
            <a:r>
              <a:rPr lang="en-US" sz="1800" i="1" dirty="0">
                <a:effectLst/>
                <a:latin typeface="Arial" panose="020B0604020202020204" pitchFamily="34" charset="0"/>
                <a:cs typeface="Arial" panose="020B0604020202020204" pitchFamily="34" charset="0"/>
              </a:rPr>
              <a:t>Belle Arti. </a:t>
            </a:r>
          </a:p>
          <a:p>
            <a:pPr marL="0" indent="0">
              <a:lnSpc>
                <a:spcPct val="100000"/>
              </a:lnSpc>
              <a:buNone/>
            </a:pPr>
            <a:r>
              <a:rPr lang="en-US" sz="1800" i="1" dirty="0">
                <a:effectLst/>
                <a:latin typeface="Arial" panose="020B0604020202020204" pitchFamily="34" charset="0"/>
                <a:cs typeface="Arial" panose="020B0604020202020204" pitchFamily="34" charset="0"/>
              </a:rPr>
              <a:t>Per </a:t>
            </a:r>
            <a:r>
              <a:rPr lang="en-US" sz="1800" i="1" dirty="0" err="1">
                <a:effectLst/>
                <a:latin typeface="Arial" panose="020B0604020202020204" pitchFamily="34" charset="0"/>
                <a:cs typeface="Arial" panose="020B0604020202020204" pitchFamily="34" charset="0"/>
              </a:rPr>
              <a:t>limitarsi</a:t>
            </a:r>
            <a:r>
              <a:rPr lang="en-US" sz="1800" i="1" dirty="0">
                <a:effectLst/>
                <a:latin typeface="Arial" panose="020B0604020202020204" pitchFamily="34" charset="0"/>
                <a:cs typeface="Arial" panose="020B0604020202020204" pitchFamily="34" charset="0"/>
              </a:rPr>
              <a:t> alle opere </a:t>
            </a:r>
            <a:r>
              <a:rPr lang="en-US" sz="1800" i="1" dirty="0" err="1">
                <a:effectLst/>
                <a:latin typeface="Arial" panose="020B0604020202020204" pitchFamily="34" charset="0"/>
                <a:cs typeface="Arial" panose="020B0604020202020204" pitchFamily="34" charset="0"/>
              </a:rPr>
              <a:t>più</a:t>
            </a:r>
            <a:r>
              <a:rPr lang="en-US" sz="1800" i="1" dirty="0">
                <a:effectLst/>
                <a:latin typeface="Arial" panose="020B0604020202020204" pitchFamily="34" charset="0"/>
                <a:cs typeface="Arial" panose="020B0604020202020204" pitchFamily="34" charset="0"/>
              </a:rPr>
              <a:t> </a:t>
            </a:r>
            <a:r>
              <a:rPr lang="en-US" sz="1800" i="1" dirty="0" err="1">
                <a:effectLst/>
                <a:latin typeface="Arial" panose="020B0604020202020204" pitchFamily="34" charset="0"/>
                <a:cs typeface="Arial" panose="020B0604020202020204" pitchFamily="34" charset="0"/>
              </a:rPr>
              <a:t>celebri</a:t>
            </a:r>
            <a:r>
              <a:rPr lang="en-US" sz="1800" i="1" dirty="0">
                <a:effectLst/>
                <a:latin typeface="Arial" panose="020B0604020202020204" pitchFamily="34" charset="0"/>
                <a:cs typeface="Arial" panose="020B0604020202020204" pitchFamily="34" charset="0"/>
              </a:rPr>
              <a:t>, con le </a:t>
            </a:r>
            <a:r>
              <a:rPr lang="en-US" sz="1800" i="1" dirty="0" err="1">
                <a:effectLst/>
                <a:latin typeface="Arial" panose="020B0604020202020204" pitchFamily="34" charset="0"/>
                <a:cs typeface="Arial" panose="020B0604020202020204" pitchFamily="34" charset="0"/>
              </a:rPr>
              <a:t>secolarizzazioni</a:t>
            </a:r>
            <a:r>
              <a:rPr lang="en-US" sz="1800" i="1" dirty="0">
                <a:effectLst/>
                <a:latin typeface="Arial" panose="020B0604020202020204" pitchFamily="34" charset="0"/>
                <a:cs typeface="Arial" panose="020B0604020202020204" pitchFamily="34" charset="0"/>
              </a:rPr>
              <a:t> del </a:t>
            </a:r>
            <a:r>
              <a:rPr lang="en-US" sz="1800" i="1" dirty="0" err="1">
                <a:effectLst/>
                <a:latin typeface="Arial" panose="020B0604020202020204" pitchFamily="34" charset="0"/>
                <a:cs typeface="Arial" panose="020B0604020202020204" pitchFamily="34" charset="0"/>
              </a:rPr>
              <a:t>luglio</a:t>
            </a:r>
            <a:r>
              <a:rPr lang="en-US" sz="1800" i="1" dirty="0">
                <a:effectLst/>
                <a:latin typeface="Arial" panose="020B0604020202020204" pitchFamily="34" charset="0"/>
                <a:cs typeface="Arial" panose="020B0604020202020204" pitchFamily="34" charset="0"/>
              </a:rPr>
              <a:t> 1805 </a:t>
            </a:r>
            <a:r>
              <a:rPr lang="en-US" sz="1800" i="1" dirty="0" err="1">
                <a:effectLst/>
                <a:latin typeface="Arial" panose="020B0604020202020204" pitchFamily="34" charset="0"/>
                <a:cs typeface="Arial" panose="020B0604020202020204" pitchFamily="34" charset="0"/>
              </a:rPr>
              <a:t>giunsero</a:t>
            </a:r>
            <a:r>
              <a:rPr lang="en-US" sz="1800" i="1" dirty="0">
                <a:effectLst/>
                <a:latin typeface="Arial" panose="020B0604020202020204" pitchFamily="34" charset="0"/>
                <a:cs typeface="Arial" panose="020B0604020202020204" pitchFamily="34" charset="0"/>
              </a:rPr>
              <a:t> la </a:t>
            </a:r>
            <a:r>
              <a:rPr lang="en-US" sz="1800" i="1" dirty="0" err="1">
                <a:effectLst/>
                <a:latin typeface="Arial" panose="020B0604020202020204" pitchFamily="34" charset="0"/>
                <a:cs typeface="Arial" panose="020B0604020202020204" pitchFamily="34" charset="0"/>
              </a:rPr>
              <a:t>Crocefissione</a:t>
            </a:r>
            <a:r>
              <a:rPr lang="en-US" sz="1800" i="1" dirty="0">
                <a:effectLst/>
                <a:latin typeface="Arial" panose="020B0604020202020204" pitchFamily="34" charset="0"/>
                <a:cs typeface="Arial" panose="020B0604020202020204" pitchFamily="34" charset="0"/>
              </a:rPr>
              <a:t> del </a:t>
            </a:r>
            <a:r>
              <a:rPr lang="en-US" sz="1800" i="1" dirty="0" err="1">
                <a:effectLst/>
                <a:latin typeface="Arial" panose="020B0604020202020204" pitchFamily="34" charset="0"/>
                <a:cs typeface="Arial" panose="020B0604020202020204" pitchFamily="34" charset="0"/>
              </a:rPr>
              <a:t>Bramantino</a:t>
            </a:r>
            <a:r>
              <a:rPr lang="en-US" sz="1800" i="1" dirty="0">
                <a:effectLst/>
                <a:latin typeface="Arial" panose="020B0604020202020204" pitchFamily="34" charset="0"/>
                <a:cs typeface="Arial" panose="020B0604020202020204" pitchFamily="34" charset="0"/>
              </a:rPr>
              <a:t> (</a:t>
            </a:r>
            <a:r>
              <a:rPr lang="en-US" sz="1800" i="1" dirty="0" err="1">
                <a:effectLst/>
                <a:latin typeface="Arial" panose="020B0604020202020204" pitchFamily="34" charset="0"/>
                <a:cs typeface="Arial" panose="020B0604020202020204" pitchFamily="34" charset="0"/>
              </a:rPr>
              <a:t>allora</a:t>
            </a:r>
            <a:r>
              <a:rPr lang="en-US" sz="1800" i="1" dirty="0">
                <a:effectLst/>
                <a:latin typeface="Arial" panose="020B0604020202020204" pitchFamily="34" charset="0"/>
                <a:cs typeface="Arial" panose="020B0604020202020204" pitchFamily="34" charset="0"/>
              </a:rPr>
              <a:t> </a:t>
            </a:r>
            <a:r>
              <a:rPr lang="en-US" sz="1800" i="1" dirty="0" err="1">
                <a:effectLst/>
                <a:latin typeface="Arial" panose="020B0604020202020204" pitchFamily="34" charset="0"/>
                <a:cs typeface="Arial" panose="020B0604020202020204" pitchFamily="34" charset="0"/>
              </a:rPr>
              <a:t>attribuita</a:t>
            </a:r>
            <a:r>
              <a:rPr lang="en-US" sz="1800" i="1" dirty="0">
                <a:effectLst/>
                <a:latin typeface="Arial" panose="020B0604020202020204" pitchFamily="34" charset="0"/>
                <a:cs typeface="Arial" panose="020B0604020202020204" pitchFamily="34" charset="0"/>
              </a:rPr>
              <a:t> a Bramante), </a:t>
            </a:r>
            <a:r>
              <a:rPr lang="en-US" sz="1800" i="1" dirty="0" err="1">
                <a:effectLst/>
                <a:latin typeface="Arial" panose="020B0604020202020204" pitchFamily="34" charset="0"/>
                <a:cs typeface="Arial" panose="020B0604020202020204" pitchFamily="34" charset="0"/>
              </a:rPr>
              <a:t>l'Assunta</a:t>
            </a:r>
            <a:r>
              <a:rPr lang="en-US" sz="1800" i="1" dirty="0">
                <a:effectLst/>
                <a:latin typeface="Arial" panose="020B0604020202020204" pitchFamily="34" charset="0"/>
                <a:cs typeface="Arial" panose="020B0604020202020204" pitchFamily="34" charset="0"/>
              </a:rPr>
              <a:t> del </a:t>
            </a:r>
            <a:r>
              <a:rPr lang="en-US" sz="1800" i="1" dirty="0" err="1">
                <a:effectLst/>
                <a:latin typeface="Arial" panose="020B0604020202020204" pitchFamily="34" charset="0"/>
                <a:cs typeface="Arial" panose="020B0604020202020204" pitchFamily="34" charset="0"/>
              </a:rPr>
              <a:t>Bergognone</a:t>
            </a:r>
            <a:r>
              <a:rPr lang="en-US" sz="1800" i="1" dirty="0">
                <a:effectLst/>
                <a:latin typeface="Arial" panose="020B0604020202020204" pitchFamily="34" charset="0"/>
                <a:cs typeface="Arial" panose="020B0604020202020204" pitchFamily="34" charset="0"/>
              </a:rPr>
              <a:t>, la</a:t>
            </a:r>
            <a:r>
              <a:rPr lang="en-US" sz="1800" i="1" dirty="0">
                <a:latin typeface="Arial" panose="020B0604020202020204" pitchFamily="34" charset="0"/>
                <a:cs typeface="Arial" panose="020B0604020202020204" pitchFamily="34" charset="0"/>
              </a:rPr>
              <a:t> </a:t>
            </a:r>
            <a:r>
              <a:rPr lang="en-US" sz="1800" i="1" dirty="0" err="1">
                <a:effectLst/>
                <a:latin typeface="Arial" panose="020B0604020202020204" pitchFamily="34" charset="0"/>
                <a:cs typeface="Arial" panose="020B0604020202020204" pitchFamily="34" charset="0"/>
              </a:rPr>
              <a:t>Sant'Elena</a:t>
            </a:r>
            <a:r>
              <a:rPr lang="en-US" sz="1800" i="1" dirty="0">
                <a:effectLst/>
                <a:latin typeface="Arial" panose="020B0604020202020204" pitchFamily="34" charset="0"/>
                <a:cs typeface="Arial" panose="020B0604020202020204" pitchFamily="34" charset="0"/>
              </a:rPr>
              <a:t> del Tintoretto (</a:t>
            </a:r>
            <a:r>
              <a:rPr lang="en-US" sz="1800" i="1" dirty="0" err="1">
                <a:effectLst/>
                <a:latin typeface="Arial" panose="020B0604020202020204" pitchFamily="34" charset="0"/>
                <a:cs typeface="Arial" panose="020B0604020202020204" pitchFamily="34" charset="0"/>
              </a:rPr>
              <a:t>attribuita</a:t>
            </a:r>
            <a:r>
              <a:rPr lang="en-US" sz="1800" i="1" dirty="0">
                <a:effectLst/>
                <a:latin typeface="Arial" panose="020B0604020202020204" pitchFamily="34" charset="0"/>
                <a:cs typeface="Arial" panose="020B0604020202020204" pitchFamily="34" charset="0"/>
              </a:rPr>
              <a:t> al Veronese), </a:t>
            </a:r>
            <a:r>
              <a:rPr lang="en-US" sz="1800" i="1" dirty="0">
                <a:latin typeface="Arial" panose="020B0604020202020204" pitchFamily="34" charset="0"/>
                <a:cs typeface="Arial" panose="020B0604020202020204" pitchFamily="34" charset="0"/>
              </a:rPr>
              <a:t>I</a:t>
            </a:r>
            <a:r>
              <a:rPr lang="en-US" sz="1800" i="1" dirty="0">
                <a:effectLst/>
                <a:latin typeface="Arial" panose="020B0604020202020204" pitchFamily="34" charset="0"/>
                <a:cs typeface="Arial" panose="020B0604020202020204" pitchFamily="34" charset="0"/>
              </a:rPr>
              <a:t> </a:t>
            </a:r>
            <a:r>
              <a:rPr lang="en-US" sz="1800" i="1" dirty="0" err="1">
                <a:effectLst/>
                <a:latin typeface="Arial" panose="020B0604020202020204" pitchFamily="34" charset="0"/>
                <a:cs typeface="Arial" panose="020B0604020202020204" pitchFamily="34" charset="0"/>
              </a:rPr>
              <a:t>martiri</a:t>
            </a:r>
            <a:r>
              <a:rPr lang="en-US" sz="1800" i="1" dirty="0">
                <a:effectLst/>
                <a:latin typeface="Arial" panose="020B0604020202020204" pitchFamily="34" charset="0"/>
                <a:cs typeface="Arial" panose="020B0604020202020204" pitchFamily="34" charset="0"/>
              </a:rPr>
              <a:t> Valeriano, </a:t>
            </a:r>
            <a:r>
              <a:rPr lang="en-US" sz="1800" i="1" dirty="0" err="1">
                <a:effectLst/>
                <a:latin typeface="Arial" panose="020B0604020202020204" pitchFamily="34" charset="0"/>
                <a:cs typeface="Arial" panose="020B0604020202020204" pitchFamily="34" charset="0"/>
              </a:rPr>
              <a:t>Tiburzio</a:t>
            </a:r>
            <a:r>
              <a:rPr lang="en-US" sz="1800" i="1" dirty="0">
                <a:effectLst/>
                <a:latin typeface="Arial" panose="020B0604020202020204" pitchFamily="34" charset="0"/>
                <a:cs typeface="Arial" panose="020B0604020202020204" pitchFamily="34" charset="0"/>
              </a:rPr>
              <a:t> e Cecilia di </a:t>
            </a:r>
            <a:r>
              <a:rPr lang="en-US" sz="1800" i="1" dirty="0" err="1">
                <a:effectLst/>
                <a:latin typeface="Arial" panose="020B0604020202020204" pitchFamily="34" charset="0"/>
                <a:cs typeface="Arial" panose="020B0604020202020204" pitchFamily="34" charset="0"/>
              </a:rPr>
              <a:t>Orazio</a:t>
            </a:r>
            <a:r>
              <a:rPr lang="en-US" sz="1800" i="1" dirty="0">
                <a:effectLst/>
                <a:latin typeface="Arial" panose="020B0604020202020204" pitchFamily="34" charset="0"/>
                <a:cs typeface="Arial" panose="020B0604020202020204" pitchFamily="34" charset="0"/>
              </a:rPr>
              <a:t> Gentileschi, II </a:t>
            </a:r>
            <a:r>
              <a:rPr lang="en-US" sz="1800" i="1" dirty="0" err="1">
                <a:effectLst/>
                <a:latin typeface="Arial" panose="020B0604020202020204" pitchFamily="34" charset="0"/>
                <a:cs typeface="Arial" panose="020B0604020202020204" pitchFamily="34" charset="0"/>
              </a:rPr>
              <a:t>Cenacolo</a:t>
            </a:r>
            <a:r>
              <a:rPr lang="en-US" sz="1800" i="1" dirty="0">
                <a:effectLst/>
                <a:latin typeface="Arial" panose="020B0604020202020204" pitchFamily="34" charset="0"/>
                <a:cs typeface="Arial" panose="020B0604020202020204" pitchFamily="34" charset="0"/>
              </a:rPr>
              <a:t> di Daniele Crespi e </a:t>
            </a:r>
            <a:r>
              <a:rPr lang="en-US" sz="1800" i="1" dirty="0" err="1">
                <a:effectLst/>
                <a:latin typeface="Arial" panose="020B0604020202020204" pitchFamily="34" charset="0"/>
                <a:cs typeface="Arial" panose="020B0604020202020204" pitchFamily="34" charset="0"/>
              </a:rPr>
              <a:t>l'Assunzione</a:t>
            </a:r>
            <a:r>
              <a:rPr lang="en-US" sz="1800" i="1" dirty="0">
                <a:effectLst/>
                <a:latin typeface="Arial" panose="020B0604020202020204" pitchFamily="34" charset="0"/>
                <a:cs typeface="Arial" panose="020B0604020202020204" pitchFamily="34" charset="0"/>
              </a:rPr>
              <a:t> </a:t>
            </a:r>
            <a:r>
              <a:rPr lang="en-US" sz="1800" i="1" dirty="0" err="1">
                <a:effectLst/>
                <a:latin typeface="Arial" panose="020B0604020202020204" pitchFamily="34" charset="0"/>
                <a:cs typeface="Arial" panose="020B0604020202020204" pitchFamily="34" charset="0"/>
              </a:rPr>
              <a:t>della</a:t>
            </a:r>
            <a:r>
              <a:rPr lang="en-US" sz="1800" i="1" dirty="0">
                <a:effectLst/>
                <a:latin typeface="Arial" panose="020B0604020202020204" pitchFamily="34" charset="0"/>
                <a:cs typeface="Arial" panose="020B0604020202020204" pitchFamily="34" charset="0"/>
              </a:rPr>
              <a:t> </a:t>
            </a:r>
            <a:r>
              <a:rPr lang="en-US" sz="1800" i="1" dirty="0" err="1">
                <a:effectLst/>
                <a:latin typeface="Arial" panose="020B0604020202020204" pitchFamily="34" charset="0"/>
                <a:cs typeface="Arial" panose="020B0604020202020204" pitchFamily="34" charset="0"/>
              </a:rPr>
              <a:t>Vergine</a:t>
            </a:r>
            <a:r>
              <a:rPr lang="en-US" sz="1800" i="1" dirty="0">
                <a:effectLst/>
                <a:latin typeface="Arial" panose="020B0604020202020204" pitchFamily="34" charset="0"/>
                <a:cs typeface="Arial" panose="020B0604020202020204" pitchFamily="34" charset="0"/>
              </a:rPr>
              <a:t> del </a:t>
            </a:r>
            <a:r>
              <a:rPr lang="en-US" sz="1800" i="1" dirty="0" err="1">
                <a:effectLst/>
                <a:latin typeface="Arial" panose="020B0604020202020204" pitchFamily="34" charset="0"/>
                <a:cs typeface="Arial" panose="020B0604020202020204" pitchFamily="34" charset="0"/>
              </a:rPr>
              <a:t>Nuvolone</a:t>
            </a:r>
            <a:r>
              <a:rPr lang="en-US" sz="1800" i="1" dirty="0">
                <a:effectLst/>
                <a:latin typeface="Arial" panose="020B0604020202020204" pitchFamily="34" charset="0"/>
                <a:cs typeface="Arial" panose="020B0604020202020204" pitchFamily="34" charset="0"/>
              </a:rPr>
              <a:t>.</a:t>
            </a:r>
          </a:p>
          <a:p>
            <a:pPr marL="0" indent="0">
              <a:buNone/>
            </a:pPr>
            <a:endParaRPr lang="en-US" sz="1800" dirty="0">
              <a:effectLst/>
              <a:latin typeface="Arial" panose="020B0604020202020204" pitchFamily="34" charset="0"/>
              <a:cs typeface="Arial" panose="020B0604020202020204" pitchFamily="34" charset="0"/>
            </a:endParaRPr>
          </a:p>
          <a:p>
            <a:pPr marL="0" indent="0" algn="r">
              <a:buNone/>
            </a:pPr>
            <a:r>
              <a:rPr lang="en-US" sz="1400" dirty="0">
                <a:effectLst/>
                <a:latin typeface="Arial" panose="020B0604020202020204" pitchFamily="34" charset="0"/>
                <a:cs typeface="Arial" panose="020B0604020202020204" pitchFamily="34" charset="0"/>
              </a:rPr>
              <a:t>Giovanna D’ Amia</a:t>
            </a:r>
            <a:r>
              <a:rPr lang="en-US" sz="1400" dirty="0">
                <a:latin typeface="Arial" panose="020B0604020202020204" pitchFamily="34" charset="0"/>
                <a:cs typeface="Arial" panose="020B0604020202020204" pitchFamily="34" charset="0"/>
              </a:rPr>
              <a:t>, </a:t>
            </a:r>
            <a:r>
              <a:rPr lang="en-US" sz="1400" dirty="0">
                <a:effectLst/>
                <a:latin typeface="Arial" panose="020B0604020202020204" pitchFamily="34" charset="0"/>
                <a:cs typeface="Arial" panose="020B0604020202020204" pitchFamily="34" charset="0"/>
              </a:rPr>
              <a:t> </a:t>
            </a:r>
            <a:r>
              <a:rPr lang="en-US" sz="1400" i="1" dirty="0">
                <a:effectLst/>
                <a:latin typeface="Arial" panose="020B0604020202020204" pitchFamily="34" charset="0"/>
                <a:cs typeface="Arial" panose="020B0604020202020204" pitchFamily="34" charset="0"/>
              </a:rPr>
              <a:t>Milano </a:t>
            </a:r>
            <a:r>
              <a:rPr lang="en-US" sz="1400" i="1" dirty="0" err="1">
                <a:effectLst/>
                <a:latin typeface="Arial" panose="020B0604020202020204" pitchFamily="34" charset="0"/>
                <a:cs typeface="Arial" panose="020B0604020202020204" pitchFamily="34" charset="0"/>
              </a:rPr>
              <a:t>capitale</a:t>
            </a:r>
            <a:r>
              <a:rPr lang="en-US" sz="1400" i="1" dirty="0">
                <a:effectLst/>
                <a:latin typeface="Arial" panose="020B0604020202020204" pitchFamily="34" charset="0"/>
                <a:cs typeface="Arial" panose="020B0604020202020204" pitchFamily="34" charset="0"/>
              </a:rPr>
              <a:t> 1797-1814</a:t>
            </a:r>
            <a:r>
              <a:rPr lang="en-US" sz="1400" i="1" dirty="0">
                <a:latin typeface="Arial" panose="020B0604020202020204" pitchFamily="34" charset="0"/>
                <a:cs typeface="Arial" panose="020B0604020202020204" pitchFamily="34" charset="0"/>
              </a:rPr>
              <a:t> </a:t>
            </a:r>
            <a:r>
              <a:rPr lang="en-US" sz="1400" i="1" dirty="0" err="1">
                <a:effectLst/>
                <a:latin typeface="Arial" panose="020B0604020202020204" pitchFamily="34" charset="0"/>
                <a:cs typeface="Arial" panose="020B0604020202020204" pitchFamily="34" charset="0"/>
              </a:rPr>
              <a:t>Architetture</a:t>
            </a:r>
            <a:r>
              <a:rPr lang="en-US" sz="1400" i="1" dirty="0">
                <a:effectLst/>
                <a:latin typeface="Arial" panose="020B0604020202020204" pitchFamily="34" charset="0"/>
                <a:cs typeface="Arial" panose="020B0604020202020204" pitchFamily="34" charset="0"/>
              </a:rPr>
              <a:t>, </a:t>
            </a:r>
            <a:r>
              <a:rPr lang="en-US" sz="1400" i="1" dirty="0" err="1">
                <a:effectLst/>
                <a:latin typeface="Arial" panose="020B0604020202020204" pitchFamily="34" charset="0"/>
                <a:cs typeface="Arial" panose="020B0604020202020204" pitchFamily="34" charset="0"/>
              </a:rPr>
              <a:t>monumenti</a:t>
            </a:r>
            <a:r>
              <a:rPr lang="en-US" sz="1400" i="1" dirty="0">
                <a:effectLst/>
                <a:latin typeface="Arial" panose="020B0604020202020204" pitchFamily="34" charset="0"/>
                <a:cs typeface="Arial" panose="020B0604020202020204" pitchFamily="34" charset="0"/>
              </a:rPr>
              <a:t> e </a:t>
            </a:r>
            <a:r>
              <a:rPr lang="en-US" sz="1400" i="1" dirty="0" err="1">
                <a:effectLst/>
                <a:latin typeface="Arial" panose="020B0604020202020204" pitchFamily="34" charset="0"/>
                <a:cs typeface="Arial" panose="020B0604020202020204" pitchFamily="34" charset="0"/>
              </a:rPr>
              <a:t>spazi</a:t>
            </a:r>
            <a:r>
              <a:rPr lang="en-US" sz="1400" i="1" dirty="0">
                <a:effectLst/>
                <a:latin typeface="Arial" panose="020B0604020202020204" pitchFamily="34" charset="0"/>
                <a:cs typeface="Arial" panose="020B0604020202020204" pitchFamily="34" charset="0"/>
              </a:rPr>
              <a:t> </a:t>
            </a:r>
            <a:r>
              <a:rPr lang="en-US" sz="1400" i="1" dirty="0" err="1">
                <a:effectLst/>
                <a:latin typeface="Arial" panose="020B0604020202020204" pitchFamily="34" charset="0"/>
                <a:cs typeface="Arial" panose="020B0604020202020204" pitchFamily="34" charset="0"/>
              </a:rPr>
              <a:t>urbani</a:t>
            </a:r>
            <a:r>
              <a:rPr lang="en-US" sz="1400" i="1" dirty="0">
                <a:effectLst/>
                <a:latin typeface="Arial" panose="020B0604020202020204" pitchFamily="34" charset="0"/>
                <a:cs typeface="Arial" panose="020B0604020202020204" pitchFamily="34" charset="0"/>
              </a:rPr>
              <a:t> </a:t>
            </a:r>
            <a:r>
              <a:rPr lang="en-US" sz="1400" i="1" dirty="0" err="1">
                <a:effectLst/>
                <a:latin typeface="Arial" panose="020B0604020202020204" pitchFamily="34" charset="0"/>
                <a:cs typeface="Arial" panose="020B0604020202020204" pitchFamily="34" charset="0"/>
              </a:rPr>
              <a:t>della</a:t>
            </a:r>
            <a:r>
              <a:rPr lang="en-US" sz="1400" i="1" dirty="0">
                <a:effectLst/>
                <a:latin typeface="Arial" panose="020B0604020202020204" pitchFamily="34" charset="0"/>
                <a:cs typeface="Arial" panose="020B0604020202020204" pitchFamily="34" charset="0"/>
              </a:rPr>
              <a:t> </a:t>
            </a:r>
            <a:r>
              <a:rPr lang="en-US" sz="1400" i="1" dirty="0" err="1">
                <a:effectLst/>
                <a:latin typeface="Arial" panose="020B0604020202020204" pitchFamily="34" charset="0"/>
                <a:cs typeface="Arial" panose="020B0604020202020204" pitchFamily="34" charset="0"/>
              </a:rPr>
              <a:t>città</a:t>
            </a:r>
            <a:r>
              <a:rPr lang="en-US" sz="1400" i="1" dirty="0">
                <a:effectLst/>
                <a:latin typeface="Arial" panose="020B0604020202020204" pitchFamily="34" charset="0"/>
                <a:cs typeface="Arial" panose="020B0604020202020204" pitchFamily="34" charset="0"/>
              </a:rPr>
              <a:t> </a:t>
            </a:r>
            <a:r>
              <a:rPr lang="en-US" sz="1400" i="1" dirty="0" err="1">
                <a:effectLst/>
                <a:latin typeface="Arial" panose="020B0604020202020204" pitchFamily="34" charset="0"/>
                <a:cs typeface="Arial" panose="020B0604020202020204" pitchFamily="34" charset="0"/>
              </a:rPr>
              <a:t>napoleonica</a:t>
            </a:r>
            <a:r>
              <a:rPr lang="en-US" sz="1400" i="1" dirty="0">
                <a:latin typeface="Arial" panose="020B0604020202020204" pitchFamily="34" charset="0"/>
                <a:cs typeface="Arial" panose="020B0604020202020204" pitchFamily="34" charset="0"/>
              </a:rPr>
              <a:t>, </a:t>
            </a:r>
            <a:r>
              <a:rPr lang="en-US" sz="1400" dirty="0">
                <a:effectLst/>
                <a:latin typeface="Arial" panose="020B0604020202020204" pitchFamily="34" charset="0"/>
                <a:cs typeface="Arial" panose="020B0604020202020204" pitchFamily="34" charset="0"/>
              </a:rPr>
              <a:t>Milano, 2021</a:t>
            </a:r>
          </a:p>
          <a:p>
            <a:endParaRPr lang="en-US" sz="1600" dirty="0">
              <a:effectLst/>
            </a:endParaRPr>
          </a:p>
          <a:p>
            <a:endParaRPr lang="en-US" sz="1600" dirty="0">
              <a:effectLst/>
            </a:endParaRPr>
          </a:p>
          <a:p>
            <a:endParaRPr lang="en-US" sz="1600" dirty="0">
              <a:effectLst/>
            </a:endParaRPr>
          </a:p>
          <a:p>
            <a:endParaRPr lang="en-US" sz="1600" dirty="0">
              <a:effectLst/>
            </a:endParaRPr>
          </a:p>
          <a:p>
            <a:endParaRPr lang="en-US" sz="1600" dirty="0">
              <a:effectLst/>
            </a:endParaRPr>
          </a:p>
        </p:txBody>
      </p:sp>
    </p:spTree>
    <p:extLst>
      <p:ext uri="{BB962C8B-B14F-4D97-AF65-F5344CB8AC3E}">
        <p14:creationId xmlns:p14="http://schemas.microsoft.com/office/powerpoint/2010/main" val="20376883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2E2C1B-358F-11F1-08E1-0F0F39B1368C}"/>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06381C4-0A25-2E91-4678-D3DFE89936AC}"/>
              </a:ext>
            </a:extLst>
          </p:cNvPr>
          <p:cNvSpPr>
            <a:spLocks noGrp="1"/>
          </p:cNvSpPr>
          <p:nvPr>
            <p:ph sz="half" idx="1"/>
          </p:nvPr>
        </p:nvSpPr>
        <p:spPr>
          <a:xfrm>
            <a:off x="1873956" y="2363931"/>
            <a:ext cx="8252176" cy="3038168"/>
          </a:xfrm>
        </p:spPr>
        <p:txBody>
          <a:bodyPr vert="horz" lIns="91440" tIns="45720" rIns="91440" bIns="45720" rtlCol="0">
            <a:normAutofit/>
          </a:bodyPr>
          <a:lstStyle/>
          <a:p>
            <a:pPr marL="0" indent="0">
              <a:buNone/>
              <a:tabLst>
                <a:tab pos="314960" algn="l"/>
                <a:tab pos="1304925" algn="l"/>
              </a:tabLst>
            </a:pPr>
            <a:r>
              <a:rPr lang="en-US" sz="2000" dirty="0">
                <a:effectLst/>
                <a:latin typeface="Arial" panose="020B0604020202020204" pitchFamily="34" charset="0"/>
                <a:cs typeface="Arial" panose="020B0604020202020204" pitchFamily="34" charset="0"/>
              </a:rPr>
              <a:t>Ad </a:t>
            </a:r>
            <a:r>
              <a:rPr lang="en-US" sz="2000" dirty="0" err="1">
                <a:effectLst/>
                <a:latin typeface="Arial" panose="020B0604020202020204" pitchFamily="34" charset="0"/>
                <a:cs typeface="Arial" panose="020B0604020202020204" pitchFamily="34" charset="0"/>
              </a:rPr>
              <a:t>eccezione</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delle</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numerose</a:t>
            </a:r>
            <a:r>
              <a:rPr lang="en-US" sz="2000" dirty="0">
                <a:effectLst/>
                <a:latin typeface="Arial" panose="020B0604020202020204" pitchFamily="34" charset="0"/>
                <a:cs typeface="Arial" panose="020B0604020202020204" pitchFamily="34" charset="0"/>
              </a:rPr>
              <a:t> e </a:t>
            </a:r>
            <a:r>
              <a:rPr lang="en-US" sz="2000" dirty="0" err="1">
                <a:effectLst/>
                <a:latin typeface="Arial" panose="020B0604020202020204" pitchFamily="34" charset="0"/>
                <a:cs typeface="Arial" panose="020B0604020202020204" pitchFamily="34" charset="0"/>
              </a:rPr>
              <a:t>scelte</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collezioni</a:t>
            </a:r>
            <a:r>
              <a:rPr lang="en-US" sz="2000" dirty="0">
                <a:effectLst/>
                <a:latin typeface="Arial" panose="020B0604020202020204" pitchFamily="34" charset="0"/>
                <a:cs typeface="Arial" panose="020B0604020202020204" pitchFamily="34" charset="0"/>
              </a:rPr>
              <a:t> private </a:t>
            </a:r>
            <a:r>
              <a:rPr lang="en-US" sz="2000" dirty="0" err="1">
                <a:effectLst/>
                <a:latin typeface="Arial" panose="020B0604020202020204" pitchFamily="34" charset="0"/>
                <a:cs typeface="Arial" panose="020B0604020202020204" pitchFamily="34" charset="0"/>
              </a:rPr>
              <a:t>racchiuse</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nei</a:t>
            </a:r>
            <a:r>
              <a:rPr lang="en-US" sz="2000" dirty="0">
                <a:effectLst/>
                <a:latin typeface="Arial" panose="020B0604020202020204" pitchFamily="34" charset="0"/>
                <a:cs typeface="Arial" panose="020B0604020202020204" pitchFamily="34" charset="0"/>
              </a:rPr>
              <a:t> palazzi </a:t>
            </a:r>
            <a:r>
              <a:rPr lang="en-US" sz="2000" dirty="0" err="1">
                <a:effectLst/>
                <a:latin typeface="Arial" panose="020B0604020202020204" pitchFamily="34" charset="0"/>
                <a:cs typeface="Arial" panose="020B0604020202020204" pitchFamily="34" charset="0"/>
              </a:rPr>
              <a:t>nobiliari</a:t>
            </a:r>
            <a:r>
              <a:rPr lang="en-US" sz="2000" dirty="0">
                <a:effectLst/>
                <a:latin typeface="Arial" panose="020B0604020202020204" pitchFamily="34" charset="0"/>
                <a:cs typeface="Arial" panose="020B0604020202020204" pitchFamily="34" charset="0"/>
              </a:rPr>
              <a:t>, a Milano non </a:t>
            </a:r>
            <a:r>
              <a:rPr lang="en-US" sz="2000" dirty="0" err="1">
                <a:effectLst/>
                <a:latin typeface="Arial" panose="020B0604020202020204" pitchFamily="34" charset="0"/>
                <a:cs typeface="Arial" panose="020B0604020202020204" pitchFamily="34" charset="0"/>
              </a:rPr>
              <a:t>c'era</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mai</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stata</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una</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raccolta</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d'arte</a:t>
            </a:r>
            <a:r>
              <a:rPr lang="en-US" sz="2000" dirty="0">
                <a:effectLst/>
                <a:latin typeface="Arial" panose="020B0604020202020204" pitchFamily="34" charset="0"/>
                <a:cs typeface="Arial" panose="020B0604020202020204" pitchFamily="34" charset="0"/>
              </a:rPr>
              <a:t> di Corte.</a:t>
            </a:r>
          </a:p>
          <a:p>
            <a:pPr marL="0" indent="0">
              <a:buNone/>
              <a:tabLst>
                <a:tab pos="314960" algn="l"/>
                <a:tab pos="1304925" algn="l"/>
              </a:tabLst>
            </a:pPr>
            <a:r>
              <a:rPr lang="en-US" sz="2000" dirty="0">
                <a:latin typeface="Arial" panose="020B0604020202020204" pitchFamily="34" charset="0"/>
                <a:cs typeface="Arial" panose="020B0604020202020204" pitchFamily="34" charset="0"/>
              </a:rPr>
              <a:t>I</a:t>
            </a:r>
            <a:r>
              <a:rPr lang="en-US" sz="2000" dirty="0">
                <a:effectLst/>
                <a:latin typeface="Arial" panose="020B0604020202020204" pitchFamily="34" charset="0"/>
                <a:cs typeface="Arial" panose="020B0604020202020204" pitchFamily="34" charset="0"/>
              </a:rPr>
              <a:t>l </a:t>
            </a:r>
            <a:r>
              <a:rPr lang="en-US" sz="2000" dirty="0" err="1">
                <a:effectLst/>
                <a:latin typeface="Arial" panose="020B0604020202020204" pitchFamily="34" charset="0"/>
                <a:cs typeface="Arial" panose="020B0604020202020204" pitchFamily="34" charset="0"/>
              </a:rPr>
              <a:t>ruolo</a:t>
            </a:r>
            <a:r>
              <a:rPr lang="en-US" sz="2000" dirty="0">
                <a:effectLst/>
                <a:latin typeface="Arial" panose="020B0604020202020204" pitchFamily="34" charset="0"/>
                <a:cs typeface="Arial" panose="020B0604020202020204" pitchFamily="34" charset="0"/>
              </a:rPr>
              <a:t> di </a:t>
            </a:r>
            <a:r>
              <a:rPr lang="en-US" sz="2000" dirty="0" err="1">
                <a:effectLst/>
                <a:latin typeface="Arial" panose="020B0604020202020204" pitchFamily="34" charset="0"/>
                <a:cs typeface="Arial" panose="020B0604020202020204" pitchFamily="34" charset="0"/>
              </a:rPr>
              <a:t>capitale</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assunto</a:t>
            </a:r>
            <a:r>
              <a:rPr lang="en-US" sz="2000" dirty="0">
                <a:effectLst/>
                <a:latin typeface="Arial" panose="020B0604020202020204" pitchFamily="34" charset="0"/>
                <a:cs typeface="Arial" panose="020B0604020202020204" pitchFamily="34" charset="0"/>
              </a:rPr>
              <a:t> da Milano </a:t>
            </a:r>
            <a:r>
              <a:rPr lang="en-US" sz="2000" dirty="0" err="1">
                <a:effectLst/>
                <a:latin typeface="Arial" panose="020B0604020202020204" pitchFamily="34" charset="0"/>
                <a:cs typeface="Arial" panose="020B0604020202020204" pitchFamily="34" charset="0"/>
              </a:rPr>
              <a:t>nella</a:t>
            </a:r>
            <a:r>
              <a:rPr lang="en-US" sz="2000" dirty="0">
                <a:effectLst/>
                <a:latin typeface="Arial" panose="020B0604020202020204" pitchFamily="34" charset="0"/>
                <a:cs typeface="Arial" panose="020B0604020202020204" pitchFamily="34" charset="0"/>
              </a:rPr>
              <a:t> Repubblica </a:t>
            </a:r>
            <a:r>
              <a:rPr lang="en-US" sz="2000" dirty="0" err="1">
                <a:effectLst/>
                <a:latin typeface="Arial" panose="020B0604020202020204" pitchFamily="34" charset="0"/>
                <a:cs typeface="Arial" panose="020B0604020202020204" pitchFamily="34" charset="0"/>
              </a:rPr>
              <a:t>Italiana</a:t>
            </a:r>
            <a:r>
              <a:rPr lang="en-US" sz="2000" dirty="0">
                <a:effectLst/>
                <a:latin typeface="Arial" panose="020B0604020202020204" pitchFamily="34" charset="0"/>
                <a:cs typeface="Arial" panose="020B0604020202020204" pitchFamily="34" charset="0"/>
              </a:rPr>
              <a:t> e poi </a:t>
            </a:r>
            <a:r>
              <a:rPr lang="en-US" sz="2000" dirty="0" err="1">
                <a:effectLst/>
                <a:latin typeface="Arial" panose="020B0604020202020204" pitchFamily="34" charset="0"/>
                <a:cs typeface="Arial" panose="020B0604020202020204" pitchFamily="34" charset="0"/>
              </a:rPr>
              <a:t>nel</a:t>
            </a:r>
            <a:r>
              <a:rPr lang="en-US" sz="2000" dirty="0">
                <a:effectLst/>
                <a:latin typeface="Arial" panose="020B0604020202020204" pitchFamily="34" charset="0"/>
                <a:cs typeface="Arial" panose="020B0604020202020204" pitchFamily="34" charset="0"/>
              </a:rPr>
              <a:t> Regno </a:t>
            </a:r>
            <a:r>
              <a:rPr lang="en-US" sz="2000" dirty="0" err="1">
                <a:effectLst/>
                <a:latin typeface="Arial" panose="020B0604020202020204" pitchFamily="34" charset="0"/>
                <a:cs typeface="Arial" panose="020B0604020202020204" pitchFamily="34" charset="0"/>
              </a:rPr>
              <a:t>d'Italia</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portano</a:t>
            </a:r>
            <a:r>
              <a:rPr lang="en-US" sz="2000" dirty="0">
                <a:effectLst/>
                <a:latin typeface="Arial" panose="020B0604020202020204" pitchFamily="34" charset="0"/>
                <a:cs typeface="Arial" panose="020B0604020202020204" pitchFamily="34" charset="0"/>
              </a:rPr>
              <a:t> a Brera </a:t>
            </a:r>
            <a:r>
              <a:rPr lang="en-US" sz="2000" dirty="0" err="1">
                <a:effectLst/>
                <a:latin typeface="Arial" panose="020B0604020202020204" pitchFamily="34" charset="0"/>
                <a:cs typeface="Arial" panose="020B0604020202020204" pitchFamily="34" charset="0"/>
              </a:rPr>
              <a:t>numerose</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altre</a:t>
            </a:r>
            <a:r>
              <a:rPr lang="en-US" sz="2000" dirty="0">
                <a:effectLst/>
                <a:latin typeface="Arial" panose="020B0604020202020204" pitchFamily="34" charset="0"/>
                <a:cs typeface="Arial" panose="020B0604020202020204" pitchFamily="34" charset="0"/>
              </a:rPr>
              <a:t> opere di </a:t>
            </a:r>
            <a:r>
              <a:rPr lang="en-US" sz="2000" dirty="0" err="1">
                <a:effectLst/>
                <a:latin typeface="Arial" panose="020B0604020202020204" pitchFamily="34" charset="0"/>
                <a:cs typeface="Arial" panose="020B0604020202020204" pitchFamily="34" charset="0"/>
              </a:rPr>
              <a:t>altre</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città</a:t>
            </a:r>
            <a:r>
              <a:rPr lang="en-US" sz="2000" dirty="0">
                <a:effectLst/>
                <a:latin typeface="Arial" panose="020B0604020202020204" pitchFamily="34" charset="0"/>
                <a:cs typeface="Arial" panose="020B0604020202020204" pitchFamily="34" charset="0"/>
              </a:rPr>
              <a:t>, destinate </a:t>
            </a:r>
            <a:r>
              <a:rPr lang="en-US" sz="2000" dirty="0" err="1">
                <a:effectLst/>
                <a:latin typeface="Arial" panose="020B0604020202020204" pitchFamily="34" charset="0"/>
                <a:cs typeface="Arial" panose="020B0604020202020204" pitchFamily="34" charset="0"/>
              </a:rPr>
              <a:t>parte</a:t>
            </a:r>
            <a:r>
              <a:rPr lang="en-US" sz="2000" dirty="0">
                <a:effectLst/>
                <a:latin typeface="Arial" panose="020B0604020202020204" pitchFamily="34" charset="0"/>
                <a:cs typeface="Arial" panose="020B0604020202020204" pitchFamily="34" charset="0"/>
              </a:rPr>
              <a:t> a Parigi e </a:t>
            </a:r>
            <a:r>
              <a:rPr lang="en-US" sz="2000" dirty="0" err="1">
                <a:effectLst/>
                <a:latin typeface="Arial" panose="020B0604020202020204" pitchFamily="34" charset="0"/>
                <a:cs typeface="Arial" panose="020B0604020202020204" pitchFamily="34" charset="0"/>
              </a:rPr>
              <a:t>parte</a:t>
            </a:r>
            <a:r>
              <a:rPr lang="en-US" sz="2000" dirty="0">
                <a:effectLst/>
                <a:latin typeface="Arial" panose="020B0604020202020204" pitchFamily="34" charset="0"/>
                <a:cs typeface="Arial" panose="020B0604020202020204" pitchFamily="34" charset="0"/>
              </a:rPr>
              <a:t> a </a:t>
            </a:r>
            <a:r>
              <a:rPr lang="en-US" sz="2000" dirty="0" err="1">
                <a:effectLst/>
                <a:latin typeface="Arial" panose="020B0604020202020204" pitchFamily="34" charset="0"/>
                <a:cs typeface="Arial" panose="020B0604020202020204" pitchFamily="34" charset="0"/>
              </a:rPr>
              <a:t>una</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nuova</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esposizione</a:t>
            </a:r>
            <a:r>
              <a:rPr lang="en-US" sz="2000" dirty="0">
                <a:effectLst/>
                <a:latin typeface="Arial" panose="020B0604020202020204" pitchFamily="34" charset="0"/>
                <a:cs typeface="Arial" panose="020B0604020202020204" pitchFamily="34" charset="0"/>
              </a:rPr>
              <a:t> </a:t>
            </a:r>
            <a:r>
              <a:rPr lang="en-US" sz="2000" dirty="0" err="1">
                <a:effectLst/>
                <a:latin typeface="Arial" panose="020B0604020202020204" pitchFamily="34" charset="0"/>
                <a:cs typeface="Arial" panose="020B0604020202020204" pitchFamily="34" charset="0"/>
              </a:rPr>
              <a:t>permanente</a:t>
            </a:r>
            <a:r>
              <a:rPr lang="en-US" sz="2000" dirty="0">
                <a:effectLst/>
                <a:latin typeface="Arial" panose="020B0604020202020204" pitchFamily="34" charset="0"/>
                <a:cs typeface="Arial" panose="020B0604020202020204" pitchFamily="34" charset="0"/>
              </a:rPr>
              <a:t> da </a:t>
            </a:r>
            <a:r>
              <a:rPr lang="en-US" sz="2000" dirty="0" err="1">
                <a:effectLst/>
                <a:latin typeface="Arial" panose="020B0604020202020204" pitchFamily="34" charset="0"/>
                <a:cs typeface="Arial" panose="020B0604020202020204" pitchFamily="34" charset="0"/>
              </a:rPr>
              <a:t>realizzarsi</a:t>
            </a:r>
            <a:r>
              <a:rPr lang="en-US" sz="2000" dirty="0">
                <a:effectLst/>
                <a:latin typeface="Arial" panose="020B0604020202020204" pitchFamily="34" charset="0"/>
                <a:cs typeface="Arial" panose="020B0604020202020204" pitchFamily="34" charset="0"/>
              </a:rPr>
              <a:t> a Milano. </a:t>
            </a:r>
          </a:p>
          <a:p>
            <a:pPr marL="0">
              <a:tabLst>
                <a:tab pos="314960" algn="l"/>
                <a:tab pos="1304925" algn="l"/>
              </a:tabLst>
            </a:pPr>
            <a:endParaRPr lang="en-US" sz="2000" dirty="0">
              <a:effectLst/>
            </a:endParaRPr>
          </a:p>
          <a:p>
            <a:endParaRPr lang="en-US" sz="2000" dirty="0"/>
          </a:p>
        </p:txBody>
      </p:sp>
    </p:spTree>
    <p:extLst>
      <p:ext uri="{BB962C8B-B14F-4D97-AF65-F5344CB8AC3E}">
        <p14:creationId xmlns:p14="http://schemas.microsoft.com/office/powerpoint/2010/main" val="12237125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a:extLst>
              <a:ext uri="{FF2B5EF4-FFF2-40B4-BE49-F238E27FC236}">
                <a16:creationId xmlns:a16="http://schemas.microsoft.com/office/drawing/2014/main" id="{0402F240-81C3-C98C-D090-0A9427F8E8AF}"/>
              </a:ext>
            </a:extLst>
          </p:cNvPr>
          <p:cNvSpPr>
            <a:spLocks noGrp="1"/>
          </p:cNvSpPr>
          <p:nvPr>
            <p:ph idx="1"/>
          </p:nvPr>
        </p:nvSpPr>
        <p:spPr>
          <a:xfrm>
            <a:off x="474133" y="824089"/>
            <a:ext cx="10879667" cy="5352874"/>
          </a:xfrm>
        </p:spPr>
        <p:txBody>
          <a:bodyPr>
            <a:normAutofit/>
          </a:bodyPr>
          <a:lstStyle/>
          <a:p>
            <a:pPr marL="0" indent="0">
              <a:lnSpc>
                <a:spcPct val="120000"/>
              </a:lnSpc>
              <a:buNone/>
            </a:pPr>
            <a:r>
              <a:rPr lang="it-IT"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La questione di una destinazione museale per questo ricco patrimonio artistico fu affrontata da Eugenio di Beauharnais in una lettera a Napoleone del 28 luglio 1805, che recita testualmente: </a:t>
            </a:r>
          </a:p>
          <a:p>
            <a:pPr marL="0" indent="0">
              <a:lnSpc>
                <a:spcPct val="120000"/>
              </a:lnSpc>
              <a:buNone/>
            </a:pP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Il me reste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enfin</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à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établir</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à Milan un Musée; nous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avons</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déjà</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beaucoup</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de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beaux</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bons</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tableaux, parce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que</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j'ai</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donné</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ordre</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de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réunir</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les</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meilleurs</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ouvrages</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des</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églises</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supprimées</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de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même</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pour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les</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couvents</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Et le lycée de Milan ne </a:t>
            </a:r>
            <a:r>
              <a:rPr lang="en-U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pouvant</a:t>
            </a:r>
            <a:r>
              <a:rPr lang="en-U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être</a:t>
            </a:r>
            <a:r>
              <a:rPr lang="en-U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établi</a:t>
            </a:r>
            <a:r>
              <a:rPr lang="en-U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à Brera car il </a:t>
            </a:r>
            <a:r>
              <a:rPr lang="en-U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n’y</a:t>
            </a:r>
            <a:r>
              <a:rPr lang="en-U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 que les classes et point de </a:t>
            </a:r>
            <a:r>
              <a:rPr lang="en-U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logement</a:t>
            </a:r>
            <a:r>
              <a:rPr lang="en-U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nous </a:t>
            </a:r>
            <a:r>
              <a:rPr lang="en-U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allons</a:t>
            </a:r>
            <a:r>
              <a:rPr lang="en-U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nous </a:t>
            </a:r>
            <a:r>
              <a:rPr lang="en-U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occuper</a:t>
            </a:r>
            <a:r>
              <a:rPr lang="en-U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de faire arranger un beau local pour y </a:t>
            </a:r>
            <a:r>
              <a:rPr lang="en-US"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établir</a:t>
            </a:r>
            <a:r>
              <a:rPr lang="en-U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le lycée </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latin typeface="Arial" panose="020B0604020202020204" pitchFamily="34" charset="0"/>
                <a:ea typeface="Times New Roman" panose="02020603050405020304" pitchFamily="18" charset="0"/>
                <a:cs typeface="Arial" panose="020B0604020202020204" pitchFamily="34" charset="0"/>
              </a:rPr>
              <a:t>que</a:t>
            </a:r>
            <a:r>
              <a:rPr lang="it-IT" sz="1800" i="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nous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organiserons</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cette</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année</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de sorte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qu'il</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restera</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à Brera de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superbes</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établissements</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publics</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tels</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que</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la bibliothèque, un cabinet d'histoire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naturelle</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un cabinet de physique, un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Muséum</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et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des</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écoles de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dessin</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sculpture</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gravure</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800" i="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etc</a:t>
            </a:r>
            <a:r>
              <a:rPr lang="it-IT"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p>
          <a:p>
            <a:pPr marL="0" indent="0">
              <a:lnSpc>
                <a:spcPct val="120000"/>
              </a:lnSpc>
              <a:buNone/>
            </a:pPr>
            <a:r>
              <a:rPr lang="it-IT"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Il viceré associa qui istituzioni esistenti o comunque già previste - come la biblioteca, il gabinetto di fisica, le scuole accademiche e il liceo pubblico, istituito in base alla legge del 4 settembre 1802- con altre solo ipotizzate (il gabinetto di storia naturale e un museo),</a:t>
            </a:r>
            <a:r>
              <a:rPr lang="it-IT" sz="1800" dirty="0">
                <a:latin typeface="Arial" panose="020B0604020202020204" pitchFamily="34" charset="0"/>
                <a:ea typeface="Times New Roman" panose="02020603050405020304" pitchFamily="18" charset="0"/>
                <a:cs typeface="Arial" panose="020B0604020202020204" pitchFamily="34" charset="0"/>
              </a:rPr>
              <a:t> </a:t>
            </a:r>
            <a:r>
              <a:rPr lang="it-IT"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delineando un preciso programma culturale per il palazzo di Brera. </a:t>
            </a:r>
          </a:p>
          <a:p>
            <a:pPr marL="0" indent="0" algn="r">
              <a:lnSpc>
                <a:spcPct val="120000"/>
              </a:lnSpc>
              <a:buNone/>
            </a:pPr>
            <a:r>
              <a:rPr lang="it-IT"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Giovanna D’ Amia</a:t>
            </a:r>
            <a:r>
              <a:rPr lang="it-IT" sz="1400" dirty="0">
                <a:latin typeface="Arial" panose="020B0604020202020204" pitchFamily="34" charset="0"/>
                <a:ea typeface="Times New Roman" panose="02020603050405020304" pitchFamily="18" charset="0"/>
                <a:cs typeface="Arial" panose="020B0604020202020204" pitchFamily="34" charset="0"/>
              </a:rPr>
              <a:t>, </a:t>
            </a:r>
            <a:r>
              <a:rPr lang="it-IT"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14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Milano capitale 1797-1814</a:t>
            </a:r>
            <a:r>
              <a:rPr lang="it-IT" sz="1400" i="1" dirty="0">
                <a:latin typeface="Arial" panose="020B0604020202020204" pitchFamily="34" charset="0"/>
                <a:ea typeface="Times New Roman" panose="02020603050405020304" pitchFamily="18" charset="0"/>
                <a:cs typeface="Arial" panose="020B0604020202020204" pitchFamily="34" charset="0"/>
              </a:rPr>
              <a:t> </a:t>
            </a:r>
            <a:r>
              <a:rPr lang="it-IT" sz="14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Architetture, monumenti e spazi urbani della città napoleonica</a:t>
            </a:r>
            <a:r>
              <a:rPr lang="it-IT" sz="1400" i="1" dirty="0">
                <a:latin typeface="Arial" panose="020B0604020202020204" pitchFamily="34" charset="0"/>
                <a:ea typeface="Times New Roman" panose="02020603050405020304" pitchFamily="18" charset="0"/>
                <a:cs typeface="Arial" panose="020B0604020202020204" pitchFamily="34" charset="0"/>
              </a:rPr>
              <a:t>, </a:t>
            </a:r>
            <a:r>
              <a:rPr lang="it-IT"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Milano, 2021</a:t>
            </a:r>
            <a:endParaRPr lang="it-IT" sz="1400" dirty="0">
              <a:effectLst/>
              <a:latin typeface="Arial" panose="020B0604020202020204" pitchFamily="34" charset="0"/>
              <a:ea typeface="Aptos" panose="020B0004020202020204" pitchFamily="34" charset="0"/>
              <a:cs typeface="Arial" panose="020B0604020202020204" pitchFamily="34" charset="0"/>
            </a:endParaRPr>
          </a:p>
          <a:p>
            <a:pPr marL="0" indent="0">
              <a:lnSpc>
                <a:spcPct val="120000"/>
              </a:lnSpc>
              <a:buNone/>
            </a:pPr>
            <a:endParaRPr lang="it-IT"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l"/>
            <a:endParaRPr lang="it-IT"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550682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FA48F5-750D-4E21-D251-6A2BD9A49411}"/>
            </a:ext>
          </a:extLst>
        </p:cNvPr>
        <p:cNvGrpSpPr/>
        <p:nvPr/>
      </p:nvGrpSpPr>
      <p:grpSpPr>
        <a:xfrm>
          <a:off x="0" y="0"/>
          <a:ext cx="0" cy="0"/>
          <a:chOff x="0" y="0"/>
          <a:chExt cx="0" cy="0"/>
        </a:xfrm>
      </p:grpSpPr>
      <p:sp>
        <p:nvSpPr>
          <p:cNvPr id="6" name="Segnaposto contenuto 5">
            <a:extLst>
              <a:ext uri="{FF2B5EF4-FFF2-40B4-BE49-F238E27FC236}">
                <a16:creationId xmlns:a16="http://schemas.microsoft.com/office/drawing/2014/main" id="{EB4FF91F-B9C8-B7FF-5453-03AAE53B9F91}"/>
              </a:ext>
            </a:extLst>
          </p:cNvPr>
          <p:cNvSpPr>
            <a:spLocks noGrp="1"/>
          </p:cNvSpPr>
          <p:nvPr>
            <p:ph idx="1"/>
          </p:nvPr>
        </p:nvSpPr>
        <p:spPr>
          <a:xfrm>
            <a:off x="1365957" y="733778"/>
            <a:ext cx="9448800" cy="5443185"/>
          </a:xfrm>
        </p:spPr>
        <p:txBody>
          <a:bodyPr>
            <a:normAutofit/>
          </a:bodyPr>
          <a:lstStyle/>
          <a:p>
            <a:pPr>
              <a:lnSpc>
                <a:spcPct val="120000"/>
              </a:lnSpc>
            </a:pPr>
            <a:endParaRPr lang="it-IT"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indent="0">
              <a:lnSpc>
                <a:spcPct val="120000"/>
              </a:lnSpc>
              <a:buNone/>
            </a:pPr>
            <a:r>
              <a:rPr lang="it-IT"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L'ipotesi di farne la sede di un'istituzione museale era stata avanzata già negli anni dell'Ancien </a:t>
            </a:r>
            <a:r>
              <a:rPr lang="it-IT"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Régime</a:t>
            </a:r>
            <a:r>
              <a:rPr lang="it-IT"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 cominciare dal Piano per la Pubblica Istruzione del 1773 che prevedeva di allestirvi un museo di storia naturale e un museo delle antichità sacre e civili. Un museo di antichità, abbinato a una collezione di macchine manifatturiere, era stato proposto anche</a:t>
            </a:r>
            <a:r>
              <a:rPr lang="it-IT" sz="1800" dirty="0">
                <a:latin typeface="Arial" panose="020B0604020202020204" pitchFamily="34" charset="0"/>
                <a:ea typeface="Times New Roman" panose="02020603050405020304" pitchFamily="18" charset="0"/>
                <a:cs typeface="Arial" panose="020B0604020202020204" pitchFamily="34" charset="0"/>
              </a:rPr>
              <a:t> </a:t>
            </a:r>
            <a:r>
              <a:rPr lang="it-IT"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dal ministro plenipotenziario asburgico Carlo </a:t>
            </a:r>
            <a:r>
              <a:rPr lang="it-IT"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Firmian</a:t>
            </a:r>
            <a:r>
              <a:rPr lang="it-IT"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nel 1775, ma il progetto era stato rifiutato dal cancelliere Wenzel von </a:t>
            </a:r>
            <a:r>
              <a:rPr lang="it-IT"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Kaunitz</a:t>
            </a:r>
            <a:r>
              <a:rPr lang="it-IT"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che riteneva preferibile fosse collocato nel monastero olivetano di San Vittore. </a:t>
            </a:r>
          </a:p>
          <a:p>
            <a:pPr marL="0" indent="0">
              <a:lnSpc>
                <a:spcPct val="120000"/>
              </a:lnSpc>
              <a:buNone/>
            </a:pPr>
            <a:r>
              <a:rPr lang="it-IT"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L'amministrazione asburgica in Lombardia propendeva infatti per piccoli musei specializzati distribuiti nel tessuto urbano e affidati a istituzioni</a:t>
            </a:r>
            <a:r>
              <a:rPr lang="it-IT" sz="1800" dirty="0">
                <a:latin typeface="Arial" panose="020B0604020202020204" pitchFamily="34" charset="0"/>
                <a:ea typeface="Times New Roman" panose="02020603050405020304" pitchFamily="18" charset="0"/>
                <a:cs typeface="Arial" panose="020B0604020202020204" pitchFamily="34" charset="0"/>
              </a:rPr>
              <a:t> </a:t>
            </a:r>
            <a:r>
              <a:rPr lang="it-IT"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religiose, come avvenne per il museo di storia naturale presso i Barnabiti di Sant'Alessandro, per la collezione di macchine di fisica presso i </a:t>
            </a:r>
            <a:r>
              <a:rPr lang="it-IT"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Geronimini</a:t>
            </a:r>
            <a:r>
              <a:rPr lang="it-IT"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di San Damiano, per il museo di antichità presso gli Olivetani di San Vittore al Corpo e per la collezione di macchine</a:t>
            </a:r>
            <a:r>
              <a:rPr lang="it-IT" sz="1800" dirty="0">
                <a:latin typeface="Arial" panose="020B0604020202020204" pitchFamily="34" charset="0"/>
                <a:ea typeface="Times New Roman" panose="02020603050405020304" pitchFamily="18" charset="0"/>
                <a:cs typeface="Arial" panose="020B0604020202020204" pitchFamily="34" charset="0"/>
              </a:rPr>
              <a:t> </a:t>
            </a:r>
            <a:r>
              <a:rPr lang="it-IT"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manifatturiere nell'orfanotrofio di San Pietro in Gessate.</a:t>
            </a:r>
          </a:p>
          <a:p>
            <a:pPr marL="0" indent="0">
              <a:lnSpc>
                <a:spcPct val="120000"/>
              </a:lnSpc>
              <a:buNone/>
            </a:pPr>
            <a:endParaRPr lang="it-IT" sz="1800" dirty="0">
              <a:effectLst/>
              <a:latin typeface="Arial" panose="020B0604020202020204" pitchFamily="34" charset="0"/>
              <a:ea typeface="Times New Roman" panose="02020603050405020304" pitchFamily="18" charset="0"/>
              <a:cs typeface="Arial" panose="020B0604020202020204" pitchFamily="34" charset="0"/>
            </a:endParaRPr>
          </a:p>
          <a:p>
            <a:pPr algn="l">
              <a:lnSpc>
                <a:spcPct val="120000"/>
              </a:lnSpc>
            </a:pPr>
            <a:endParaRPr lang="it-IT" sz="1800" dirty="0">
              <a:effectLst/>
              <a:latin typeface="Arial" panose="020B0604020202020204" pitchFamily="34" charset="0"/>
              <a:ea typeface="Times New Roman" panose="02020603050405020304" pitchFamily="18" charset="0"/>
              <a:cs typeface="Arial" panose="020B0604020202020204" pitchFamily="34" charset="0"/>
            </a:endParaRPr>
          </a:p>
          <a:p>
            <a:pPr algn="l"/>
            <a:endParaRPr lang="it-IT"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02085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4E0F629-786B-F4F9-21C0-EBC219844D61}"/>
              </a:ext>
            </a:extLst>
          </p:cNvPr>
          <p:cNvSpPr>
            <a:spLocks noGrp="1"/>
          </p:cNvSpPr>
          <p:nvPr>
            <p:ph sz="half" idx="1"/>
          </p:nvPr>
        </p:nvSpPr>
        <p:spPr/>
        <p:txBody>
          <a:bodyPr>
            <a:normAutofit/>
          </a:bodyPr>
          <a:lstStyle/>
          <a:p>
            <a:pPr marL="0" algn="ctr" fontAlgn="t"/>
            <a:endParaRPr lang="it-IT" sz="1800" b="0" i="0" u="none" strike="noStrike" dirty="0">
              <a:effectLst/>
              <a:latin typeface="Arial" panose="020B0604020202020204" pitchFamily="34" charset="0"/>
            </a:endParaRPr>
          </a:p>
          <a:p>
            <a:pPr marL="0" indent="0" algn="ctr" rtl="0" eaLnBrk="1" fontAlgn="t" latinLnBrk="0" hangingPunct="1">
              <a:buNone/>
            </a:pPr>
            <a:r>
              <a:rPr lang="it-IT" sz="1800" b="0" i="0" u="none" strike="noStrike" kern="1200" dirty="0">
                <a:solidFill>
                  <a:srgbClr val="000000"/>
                </a:solidFill>
                <a:effectLst/>
                <a:latin typeface="Arial" panose="020B0604020202020204" pitchFamily="34" charset="0"/>
              </a:rPr>
              <a:t> </a:t>
            </a:r>
            <a:endParaRPr lang="it-IT" sz="1800" b="0" i="0" u="none" strike="noStrike" dirty="0">
              <a:effectLst/>
              <a:latin typeface="Arial" panose="020B0604020202020204" pitchFamily="34" charset="0"/>
            </a:endParaRPr>
          </a:p>
          <a:p>
            <a:endParaRPr lang="it-IT" dirty="0"/>
          </a:p>
        </p:txBody>
      </p:sp>
      <p:sp>
        <p:nvSpPr>
          <p:cNvPr id="5" name="Segnaposto contenuto 4">
            <a:extLst>
              <a:ext uri="{FF2B5EF4-FFF2-40B4-BE49-F238E27FC236}">
                <a16:creationId xmlns:a16="http://schemas.microsoft.com/office/drawing/2014/main" id="{FD410BC9-F2C9-7DEF-E1DE-79B9475A78F5}"/>
              </a:ext>
            </a:extLst>
          </p:cNvPr>
          <p:cNvSpPr>
            <a:spLocks noGrp="1"/>
          </p:cNvSpPr>
          <p:nvPr>
            <p:ph sz="half" idx="2"/>
          </p:nvPr>
        </p:nvSpPr>
        <p:spPr>
          <a:xfrm>
            <a:off x="1253067" y="1704621"/>
            <a:ext cx="9031111" cy="4472341"/>
          </a:xfrm>
        </p:spPr>
        <p:txBody>
          <a:bodyPr>
            <a:normAutofit/>
          </a:bodyPr>
          <a:lstStyle/>
          <a:p>
            <a:pPr marL="0" indent="0">
              <a:buNone/>
            </a:pPr>
            <a:r>
              <a:rPr lang="it-IT" sz="1900" dirty="0">
                <a:latin typeface="Arial" panose="020B0604020202020204" pitchFamily="34" charset="0"/>
                <a:cs typeface="Arial" panose="020B0604020202020204" pitchFamily="34" charset="0"/>
              </a:rPr>
              <a:t>Il 15 maggio 1796, cinque giorni dopo la battaglia di Lodi, Napoleone entra a Milano. Il giorno precedente erano entrate le truppe francesi a preparare l'ingresso del giovane generale di 27 anni, quasi sconosciuto.</a:t>
            </a:r>
          </a:p>
          <a:p>
            <a:pPr marL="0" indent="0">
              <a:buNone/>
            </a:pPr>
            <a:r>
              <a:rPr lang="it-IT" sz="1900" dirty="0">
                <a:effectLst/>
                <a:latin typeface="Arial" panose="020B0604020202020204" pitchFamily="34" charset="0"/>
                <a:cs typeface="Arial" panose="020B0604020202020204" pitchFamily="34" charset="0"/>
              </a:rPr>
              <a:t>Il 9 marzo 1796 Napoleone aveva sposato Giuseppina vedova Beauharnais e dopo soli due giorni era partito per Nizza per assumere il comando dei 38.000 uomini mal equipaggiati dell'Armata d'Italia.</a:t>
            </a:r>
            <a:endParaRPr lang="it-IT" sz="1900" dirty="0">
              <a:latin typeface="Arial" panose="020B0604020202020204" pitchFamily="34" charset="0"/>
              <a:cs typeface="Arial" panose="020B0604020202020204" pitchFamily="34" charset="0"/>
            </a:endParaRPr>
          </a:p>
          <a:p>
            <a:pPr marL="0" indent="0">
              <a:buNone/>
            </a:pPr>
            <a:r>
              <a:rPr lang="it-IT" sz="1900" dirty="0">
                <a:latin typeface="Arial" panose="020B0604020202020204" pitchFamily="34" charset="0"/>
                <a:cs typeface="Arial" panose="020B0604020202020204" pitchFamily="34" charset="0"/>
              </a:rPr>
              <a:t>Durante la parata d'ingresso a Milano, l'Appiani studia il volto del generale per farne il primo ritratto, purtroppo perduto. Nello stesso tempo il celebre calzolaio Ronchetti ne studia il piede per fargli un paio delle sue celebri scarpe.</a:t>
            </a:r>
          </a:p>
          <a:p>
            <a:endParaRPr lang="it-IT" dirty="0"/>
          </a:p>
        </p:txBody>
      </p:sp>
      <p:sp>
        <p:nvSpPr>
          <p:cNvPr id="13" name="AutoShape 8">
            <a:extLst>
              <a:ext uri="{FF2B5EF4-FFF2-40B4-BE49-F238E27FC236}">
                <a16:creationId xmlns:a16="http://schemas.microsoft.com/office/drawing/2014/main" id="{7746D94A-E06A-1833-1642-4AE6DFD48CD4}"/>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4" name="AutoShape 10">
            <a:extLst>
              <a:ext uri="{FF2B5EF4-FFF2-40B4-BE49-F238E27FC236}">
                <a16:creationId xmlns:a16="http://schemas.microsoft.com/office/drawing/2014/main" id="{237DB299-2368-78E8-8057-7A51F0A4D8B9}"/>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5" name="AutoShape 12">
            <a:extLst>
              <a:ext uri="{FF2B5EF4-FFF2-40B4-BE49-F238E27FC236}">
                <a16:creationId xmlns:a16="http://schemas.microsoft.com/office/drawing/2014/main" id="{9EC43EB8-2252-2861-CBF2-4E5F98EEA0C9}"/>
              </a:ext>
            </a:extLst>
          </p:cNvPr>
          <p:cNvSpPr>
            <a:spLocks noChangeAspect="1" noChangeArrowheads="1"/>
          </p:cNvSpPr>
          <p:nvPr/>
        </p:nvSpPr>
        <p:spPr bwMode="auto">
          <a:xfrm>
            <a:off x="6248400" y="3581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6" name="AutoShape 14">
            <a:extLst>
              <a:ext uri="{FF2B5EF4-FFF2-40B4-BE49-F238E27FC236}">
                <a16:creationId xmlns:a16="http://schemas.microsoft.com/office/drawing/2014/main" id="{64D437B6-E9A8-F21F-ACBF-D91C96609451}"/>
              </a:ext>
            </a:extLst>
          </p:cNvPr>
          <p:cNvSpPr>
            <a:spLocks noChangeAspect="1" noChangeArrowheads="1"/>
          </p:cNvSpPr>
          <p:nvPr/>
        </p:nvSpPr>
        <p:spPr bwMode="auto">
          <a:xfrm>
            <a:off x="6400800" y="37338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Tree>
    <p:extLst>
      <p:ext uri="{BB962C8B-B14F-4D97-AF65-F5344CB8AC3E}">
        <p14:creationId xmlns:p14="http://schemas.microsoft.com/office/powerpoint/2010/main" val="18687505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3DEF9D-CB55-147F-40FA-3462D210ECD4}"/>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CEB05BA-0381-6D88-3C8C-1F01A4852D27}"/>
              </a:ext>
            </a:extLst>
          </p:cNvPr>
          <p:cNvSpPr>
            <a:spLocks noGrp="1"/>
          </p:cNvSpPr>
          <p:nvPr>
            <p:ph sz="half" idx="1"/>
          </p:nvPr>
        </p:nvSpPr>
        <p:spPr>
          <a:xfrm>
            <a:off x="1637070" y="1946787"/>
            <a:ext cx="9026013" cy="4230176"/>
          </a:xfrm>
        </p:spPr>
        <p:txBody>
          <a:bodyPr>
            <a:normAutofit/>
          </a:bodyPr>
          <a:lstStyle/>
          <a:p>
            <a:pPr marL="0" indent="0">
              <a:lnSpc>
                <a:spcPct val="100000"/>
              </a:lnSpc>
              <a:buNone/>
              <a:tabLst>
                <a:tab pos="314960" algn="l"/>
                <a:tab pos="1304925" algn="l"/>
              </a:tabLst>
            </a:pPr>
            <a:r>
              <a:rPr lang="it-IT" sz="1800" dirty="0">
                <a:effectLst/>
                <a:latin typeface="Arial" panose="020B0604020202020204" pitchFamily="34" charset="0"/>
                <a:cs typeface="Arial" panose="020B0604020202020204" pitchFamily="34" charset="0"/>
              </a:rPr>
              <a:t>Nel 1805, morto Giacomo Albertolli, la cattedra di architettura era passata allo </a:t>
            </a:r>
            <a:r>
              <a:rPr lang="it-IT" sz="1800" dirty="0" err="1">
                <a:effectLst/>
                <a:latin typeface="Arial" panose="020B0604020202020204" pitchFamily="34" charset="0"/>
                <a:cs typeface="Arial" panose="020B0604020202020204" pitchFamily="34" charset="0"/>
              </a:rPr>
              <a:t>Zanoja</a:t>
            </a:r>
            <a:r>
              <a:rPr lang="it-IT" sz="1800" dirty="0">
                <a:effectLst/>
                <a:latin typeface="Arial" panose="020B0604020202020204" pitchFamily="34" charset="0"/>
                <a:cs typeface="Arial" panose="020B0604020202020204" pitchFamily="34" charset="0"/>
              </a:rPr>
              <a:t>, mentre la cura del palazzo è assegnata a Pietro Gilardoni, che seguirà tutte le modifiche di Brera nei prossimi trent'anni. Il Gilardoni è incaricato di studiare la divisione della chiesa e la realizzazione dei saloni superiori da adibire ad esposizione. Il Bossi suggerisce di utilizzare la navata sud per creare un corridoio adibito a mostra di disegni. </a:t>
            </a:r>
          </a:p>
          <a:p>
            <a:pPr marL="0" indent="0">
              <a:lnSpc>
                <a:spcPct val="100000"/>
              </a:lnSpc>
              <a:buNone/>
              <a:tabLst>
                <a:tab pos="314960" algn="l"/>
                <a:tab pos="1304925" algn="l"/>
              </a:tabLst>
            </a:pPr>
            <a:r>
              <a:rPr lang="it-IT" sz="1800" dirty="0">
                <a:effectLst/>
                <a:latin typeface="Arial" panose="020B0604020202020204" pitchFamily="34" charset="0"/>
                <a:cs typeface="Arial" panose="020B0604020202020204" pitchFamily="34" charset="0"/>
              </a:rPr>
              <a:t>Nel maggio 1806 si impone quindi un problema di spazi, che viene risolto con la divisione in due piani della chiesa: il piano superiore, diviso in quattro ampi locali, viene destinato alle pitture.</a:t>
            </a:r>
          </a:p>
          <a:p>
            <a:endParaRPr lang="it-IT" dirty="0"/>
          </a:p>
        </p:txBody>
      </p:sp>
    </p:spTree>
    <p:extLst>
      <p:ext uri="{BB962C8B-B14F-4D97-AF65-F5344CB8AC3E}">
        <p14:creationId xmlns:p14="http://schemas.microsoft.com/office/powerpoint/2010/main" val="24224863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160D1C0-3D5C-D41F-D54B-402519E97D34}"/>
              </a:ext>
            </a:extLst>
          </p:cNvPr>
          <p:cNvSpPr>
            <a:spLocks noGrp="1"/>
          </p:cNvSpPr>
          <p:nvPr>
            <p:ph sz="half" idx="1"/>
          </p:nvPr>
        </p:nvSpPr>
        <p:spPr>
          <a:xfrm>
            <a:off x="2077155" y="1840089"/>
            <a:ext cx="7947377" cy="4879365"/>
          </a:xfrm>
        </p:spPr>
        <p:txBody>
          <a:bodyPr>
            <a:normAutofit lnSpcReduction="10000"/>
          </a:bodyPr>
          <a:lstStyle/>
          <a:p>
            <a:pPr marL="0" indent="0">
              <a:lnSpc>
                <a:spcPct val="120000"/>
              </a:lnSpc>
              <a:buNone/>
            </a:pPr>
            <a:r>
              <a:rPr lang="it-IT" sz="1900" b="1" dirty="0">
                <a:latin typeface="Arial" panose="020B0604020202020204" pitchFamily="34" charset="0"/>
                <a:cs typeface="Arial" panose="020B0604020202020204" pitchFamily="34" charset="0"/>
              </a:rPr>
              <a:t>Il primo allestimento della futura Pinacoteca </a:t>
            </a:r>
            <a:r>
              <a:rPr lang="it-IT" sz="1900" dirty="0">
                <a:latin typeface="Arial" panose="020B0604020202020204" pitchFamily="34" charset="0"/>
                <a:cs typeface="Arial" panose="020B0604020202020204" pitchFamily="34" charset="0"/>
              </a:rPr>
              <a:t>viene descritto da Giuseppe Bossi nel volume</a:t>
            </a:r>
            <a:r>
              <a:rPr lang="it-IT" sz="1900" i="1" dirty="0">
                <a:latin typeface="Arial" panose="020B0604020202020204" pitchFamily="34" charset="0"/>
                <a:cs typeface="Arial" panose="020B0604020202020204" pitchFamily="34" charset="0"/>
              </a:rPr>
              <a:t> Notizia delle opere di disegno pubblicamente esposte nella Reale Accademia di Milano nel maggio dell’anno 1806. </a:t>
            </a:r>
          </a:p>
          <a:p>
            <a:pPr marL="0" indent="0">
              <a:lnSpc>
                <a:spcPct val="120000"/>
              </a:lnSpc>
              <a:buNone/>
            </a:pPr>
            <a:r>
              <a:rPr lang="it-IT" sz="1900" dirty="0">
                <a:latin typeface="Arial" panose="020B0604020202020204" pitchFamily="34" charset="0"/>
                <a:cs typeface="Arial" panose="020B0604020202020204" pitchFamily="34" charset="0"/>
              </a:rPr>
              <a:t>Per il nascente museo, Bossi inscena un dialogo tra l’arte antica e le opere degli allievi dell’Accademia, con l’intento di promuovere i giovani accanto alle figure dei grandi Maestri. </a:t>
            </a:r>
          </a:p>
          <a:p>
            <a:pPr marL="0" indent="0">
              <a:lnSpc>
                <a:spcPct val="120000"/>
              </a:lnSpc>
              <a:buNone/>
            </a:pPr>
            <a:r>
              <a:rPr lang="it-IT" sz="1900" dirty="0">
                <a:latin typeface="Arial" panose="020B0604020202020204" pitchFamily="34" charset="0"/>
                <a:cs typeface="Arial" panose="020B0604020202020204" pitchFamily="34" charset="0"/>
              </a:rPr>
              <a:t>I gessi avevano una funzione didattica, i dipinti e i disegni erano invece i lavori premiati degli studenti più meritevoli, in un intreccio delle arti del passato e per il futuro. </a:t>
            </a:r>
          </a:p>
          <a:p>
            <a:pPr marL="0" indent="0">
              <a:lnSpc>
                <a:spcPct val="120000"/>
              </a:lnSpc>
              <a:buNone/>
            </a:pPr>
            <a:br>
              <a:rPr lang="it-IT" dirty="0"/>
            </a:br>
            <a:endParaRPr lang="it-IT" dirty="0"/>
          </a:p>
        </p:txBody>
      </p:sp>
    </p:spTree>
    <p:extLst>
      <p:ext uri="{BB962C8B-B14F-4D97-AF65-F5344CB8AC3E}">
        <p14:creationId xmlns:p14="http://schemas.microsoft.com/office/powerpoint/2010/main" val="42190580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C868019-9E7E-0604-E9B1-C37D6ED6B9D3}"/>
              </a:ext>
            </a:extLst>
          </p:cNvPr>
          <p:cNvSpPr>
            <a:spLocks noGrp="1"/>
          </p:cNvSpPr>
          <p:nvPr>
            <p:ph sz="half" idx="1"/>
          </p:nvPr>
        </p:nvSpPr>
        <p:spPr>
          <a:xfrm>
            <a:off x="2009422" y="2460978"/>
            <a:ext cx="7992534" cy="3715985"/>
          </a:xfrm>
        </p:spPr>
        <p:txBody>
          <a:bodyPr/>
          <a:lstStyle/>
          <a:p>
            <a:pPr marL="0" indent="0">
              <a:lnSpc>
                <a:spcPct val="100000"/>
              </a:lnSpc>
              <a:buNone/>
            </a:pPr>
            <a:r>
              <a:rPr lang="it-IT" sz="1800" dirty="0">
                <a:solidFill>
                  <a:srgbClr val="5B6236"/>
                </a:solidFill>
                <a:effectLst/>
                <a:latin typeface="Arial" panose="020B0604020202020204" pitchFamily="34" charset="0"/>
                <a:cs typeface="Arial" panose="020B0604020202020204" pitchFamily="34" charset="0"/>
              </a:rPr>
              <a:t>La  </a:t>
            </a:r>
            <a:r>
              <a:rPr lang="it-IT" sz="1800" b="1" i="1" dirty="0">
                <a:solidFill>
                  <a:srgbClr val="5B6236"/>
                </a:solidFill>
                <a:effectLst/>
                <a:latin typeface="Arial" panose="020B0604020202020204" pitchFamily="34" charset="0"/>
                <a:cs typeface="Arial" panose="020B0604020202020204" pitchFamily="34" charset="0"/>
              </a:rPr>
              <a:t>Sala delle opere </a:t>
            </a:r>
            <a:r>
              <a:rPr lang="it-IT" sz="1800" b="1" dirty="0">
                <a:solidFill>
                  <a:srgbClr val="5B6236"/>
                </a:solidFill>
                <a:effectLst/>
                <a:latin typeface="Arial" panose="020B0604020202020204" pitchFamily="34" charset="0"/>
                <a:cs typeface="Arial" panose="020B0604020202020204" pitchFamily="34" charset="0"/>
              </a:rPr>
              <a:t>moderne</a:t>
            </a:r>
            <a:r>
              <a:rPr lang="it-IT" sz="1800" dirty="0">
                <a:latin typeface="Arial" panose="020B0604020202020204" pitchFamily="34" charset="0"/>
                <a:cs typeface="Arial" panose="020B0604020202020204" pitchFamily="34" charset="0"/>
              </a:rPr>
              <a:t> presentava i lavori delle diverse Scuole di Brera – Architettura, Ornato, Scuola del Nudo, Scultura e Pittura.</a:t>
            </a:r>
          </a:p>
          <a:p>
            <a:pPr marL="0" indent="0">
              <a:lnSpc>
                <a:spcPct val="100000"/>
              </a:lnSpc>
              <a:buNone/>
            </a:pPr>
            <a:endParaRPr lang="it-IT" sz="1800" dirty="0">
              <a:latin typeface="Arial" panose="020B0604020202020204" pitchFamily="34" charset="0"/>
              <a:cs typeface="Arial" panose="020B0604020202020204" pitchFamily="34" charset="0"/>
            </a:endParaRPr>
          </a:p>
          <a:p>
            <a:pPr marL="0" indent="0">
              <a:lnSpc>
                <a:spcPct val="100000"/>
              </a:lnSpc>
              <a:buNone/>
            </a:pPr>
            <a:br>
              <a:rPr lang="it-IT" sz="1800" dirty="0"/>
            </a:br>
            <a:r>
              <a:rPr lang="it-IT" sz="1800" b="1" i="1" dirty="0">
                <a:solidFill>
                  <a:srgbClr val="5B6236"/>
                </a:solidFill>
                <a:effectLst/>
                <a:latin typeface="Arial" panose="020B0604020202020204" pitchFamily="34" charset="0"/>
                <a:cs typeface="Arial" panose="020B0604020202020204" pitchFamily="34" charset="0"/>
              </a:rPr>
              <a:t>Gabinetto de’ ritratti de’ pittori</a:t>
            </a:r>
            <a:r>
              <a:rPr lang="it-IT" sz="1800" dirty="0">
                <a:latin typeface="Arial" panose="020B0604020202020204" pitchFamily="34" charset="0"/>
                <a:cs typeface="Arial" panose="020B0604020202020204" pitchFamily="34" charset="0"/>
              </a:rPr>
              <a:t>: un piccolo ambiente dove erano esposti i ritratti dei maestri di Brera affiancati agli artisti lombardi del passato.</a:t>
            </a:r>
          </a:p>
          <a:p>
            <a:endParaRPr lang="it-IT" dirty="0"/>
          </a:p>
        </p:txBody>
      </p:sp>
    </p:spTree>
    <p:extLst>
      <p:ext uri="{BB962C8B-B14F-4D97-AF65-F5344CB8AC3E}">
        <p14:creationId xmlns:p14="http://schemas.microsoft.com/office/powerpoint/2010/main" val="29068716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AE6147D-AF48-D6CE-B07B-D67FC8D3D41F}"/>
              </a:ext>
            </a:extLst>
          </p:cNvPr>
          <p:cNvSpPr>
            <a:spLocks noGrp="1"/>
          </p:cNvSpPr>
          <p:nvPr>
            <p:ph sz="half" idx="1"/>
          </p:nvPr>
        </p:nvSpPr>
        <p:spPr>
          <a:xfrm>
            <a:off x="1614311" y="1998133"/>
            <a:ext cx="9110133" cy="4000886"/>
          </a:xfrm>
        </p:spPr>
        <p:txBody>
          <a:bodyPr>
            <a:normAutofit/>
          </a:bodyPr>
          <a:lstStyle/>
          <a:p>
            <a:pPr marL="0" indent="0">
              <a:lnSpc>
                <a:spcPct val="100000"/>
              </a:lnSpc>
              <a:buNone/>
            </a:pPr>
            <a:r>
              <a:rPr lang="it-IT" sz="1800" b="1" i="1" dirty="0">
                <a:latin typeface="Arial" panose="020B0604020202020204" pitchFamily="34" charset="0"/>
                <a:cs typeface="Arial" panose="020B0604020202020204" pitchFamily="34" charset="0"/>
              </a:rPr>
              <a:t>Sale di Bramante</a:t>
            </a:r>
            <a:r>
              <a:rPr lang="it-IT" sz="1800" i="1" dirty="0">
                <a:latin typeface="Arial" panose="020B0604020202020204" pitchFamily="34" charset="0"/>
                <a:cs typeface="Arial" panose="020B0604020202020204" pitchFamily="34" charset="0"/>
              </a:rPr>
              <a:t>, </a:t>
            </a:r>
            <a:r>
              <a:rPr lang="it-IT" sz="1800" b="1" i="1" dirty="0">
                <a:latin typeface="Arial" panose="020B0604020202020204" pitchFamily="34" charset="0"/>
                <a:cs typeface="Arial" panose="020B0604020202020204" pitchFamily="34" charset="0"/>
              </a:rPr>
              <a:t>Raffaello e Luini</a:t>
            </a:r>
            <a:r>
              <a:rPr lang="it-IT" sz="1800" dirty="0">
                <a:latin typeface="Arial" panose="020B0604020202020204" pitchFamily="34" charset="0"/>
                <a:cs typeface="Arial" panose="020B0604020202020204" pitchFamily="34" charset="0"/>
              </a:rPr>
              <a:t>: le opere dei Maestri erano disposte per confronti di stile, contrasti e colori. Molte delle opere esposte in queste sale sono ancora oggi nella Pinacoteca di Brera</a:t>
            </a:r>
          </a:p>
          <a:p>
            <a:pPr marL="0" indent="0">
              <a:lnSpc>
                <a:spcPct val="100000"/>
              </a:lnSpc>
              <a:buNone/>
            </a:pPr>
            <a:r>
              <a:rPr lang="it-IT" sz="1800" dirty="0">
                <a:latin typeface="Arial" panose="020B0604020202020204" pitchFamily="34" charset="0"/>
                <a:cs typeface="Arial" panose="020B0604020202020204" pitchFamily="34" charset="0"/>
              </a:rPr>
              <a:t>Dopo la soppressione di Santa Maria della Pace a Milano gli affreschi di Bernardino Luini entrarono a Brera a partire dal 1805</a:t>
            </a:r>
            <a:r>
              <a:rPr lang="it-IT" sz="1600" dirty="0">
                <a:latin typeface="Arial" panose="020B0604020202020204" pitchFamily="34" charset="0"/>
                <a:cs typeface="Arial" panose="020B0604020202020204" pitchFamily="34" charset="0"/>
              </a:rPr>
              <a:t>. </a:t>
            </a:r>
          </a:p>
          <a:p>
            <a:endParaRPr lang="it-IT" dirty="0"/>
          </a:p>
        </p:txBody>
      </p:sp>
    </p:spTree>
    <p:extLst>
      <p:ext uri="{BB962C8B-B14F-4D97-AF65-F5344CB8AC3E}">
        <p14:creationId xmlns:p14="http://schemas.microsoft.com/office/powerpoint/2010/main" val="15873916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33F3BAF-BA00-0BF4-F3ED-E1ABE9D5DB74}"/>
              </a:ext>
            </a:extLst>
          </p:cNvPr>
          <p:cNvSpPr>
            <a:spLocks noGrp="1"/>
          </p:cNvSpPr>
          <p:nvPr>
            <p:ph sz="half" idx="1"/>
          </p:nvPr>
        </p:nvSpPr>
        <p:spPr>
          <a:xfrm>
            <a:off x="1648177" y="1745673"/>
            <a:ext cx="8906933" cy="4431290"/>
          </a:xfrm>
        </p:spPr>
        <p:txBody>
          <a:bodyPr/>
          <a:lstStyle/>
          <a:p>
            <a:pPr marL="0" indent="0">
              <a:lnSpc>
                <a:spcPct val="100000"/>
              </a:lnSpc>
              <a:buNone/>
            </a:pPr>
            <a:r>
              <a:rPr lang="it-IT" sz="1800" b="1" i="1" dirty="0">
                <a:latin typeface="Arial" panose="020B0604020202020204" pitchFamily="34" charset="0"/>
                <a:cs typeface="Arial" panose="020B0604020202020204" pitchFamily="34" charset="0"/>
              </a:rPr>
              <a:t>Sale de’ Colossi</a:t>
            </a:r>
            <a:r>
              <a:rPr lang="it-IT" sz="1800" i="1" dirty="0">
                <a:latin typeface="Arial" panose="020B0604020202020204" pitchFamily="34" charset="0"/>
                <a:cs typeface="Arial" panose="020B0604020202020204" pitchFamily="34" charset="0"/>
              </a:rPr>
              <a:t>, </a:t>
            </a:r>
            <a:r>
              <a:rPr lang="it-IT" sz="1800" b="1" i="1" dirty="0">
                <a:latin typeface="Arial" panose="020B0604020202020204" pitchFamily="34" charset="0"/>
                <a:cs typeface="Arial" panose="020B0604020202020204" pitchFamily="34" charset="0"/>
              </a:rPr>
              <a:t>del Gladiatore Moribondo</a:t>
            </a:r>
            <a:r>
              <a:rPr lang="it-IT" sz="1800" i="1" dirty="0">
                <a:latin typeface="Arial" panose="020B0604020202020204" pitchFamily="34" charset="0"/>
                <a:cs typeface="Arial" panose="020B0604020202020204" pitchFamily="34" charset="0"/>
              </a:rPr>
              <a:t>, </a:t>
            </a:r>
            <a:r>
              <a:rPr lang="it-IT" sz="1800" b="1" i="1" dirty="0">
                <a:latin typeface="Arial" panose="020B0604020202020204" pitchFamily="34" charset="0"/>
                <a:cs typeface="Arial" panose="020B0604020202020204" pitchFamily="34" charset="0"/>
              </a:rPr>
              <a:t>del Mercurio ercolanese</a:t>
            </a:r>
            <a:r>
              <a:rPr lang="it-IT" sz="1800" i="1" dirty="0">
                <a:latin typeface="Arial" panose="020B0604020202020204" pitchFamily="34" charset="0"/>
                <a:cs typeface="Arial" panose="020B0604020202020204" pitchFamily="34" charset="0"/>
              </a:rPr>
              <a:t>, </a:t>
            </a:r>
            <a:r>
              <a:rPr lang="it-IT" sz="1800" b="1" i="1" dirty="0">
                <a:latin typeface="Arial" panose="020B0604020202020204" pitchFamily="34" charset="0"/>
                <a:cs typeface="Arial" panose="020B0604020202020204" pitchFamily="34" charset="0"/>
              </a:rPr>
              <a:t>del Fauno ebbro</a:t>
            </a:r>
            <a:r>
              <a:rPr lang="it-IT" sz="1800" i="1" dirty="0">
                <a:latin typeface="Arial" panose="020B0604020202020204" pitchFamily="34" charset="0"/>
                <a:cs typeface="Arial" panose="020B0604020202020204" pitchFamily="34" charset="0"/>
              </a:rPr>
              <a:t> </a:t>
            </a:r>
            <a:r>
              <a:rPr lang="it-IT" sz="1800" dirty="0">
                <a:latin typeface="Arial" panose="020B0604020202020204" pitchFamily="34" charset="0"/>
                <a:cs typeface="Arial" panose="020B0604020202020204" pitchFamily="34" charset="0"/>
              </a:rPr>
              <a:t>e</a:t>
            </a:r>
            <a:r>
              <a:rPr lang="it-IT" sz="1800" i="1" dirty="0">
                <a:latin typeface="Arial" panose="020B0604020202020204" pitchFamily="34" charset="0"/>
                <a:cs typeface="Arial" panose="020B0604020202020204" pitchFamily="34" charset="0"/>
              </a:rPr>
              <a:t> </a:t>
            </a:r>
            <a:r>
              <a:rPr lang="it-IT" sz="1800" b="1" i="1" dirty="0">
                <a:latin typeface="Arial" panose="020B0604020202020204" pitchFamily="34" charset="0"/>
                <a:cs typeface="Arial" panose="020B0604020202020204" pitchFamily="34" charset="0"/>
              </a:rPr>
              <a:t>dell’Apoteosi di Antinoo</a:t>
            </a:r>
            <a:r>
              <a:rPr lang="it-IT" sz="1800" dirty="0">
                <a:latin typeface="Arial" panose="020B0604020202020204" pitchFamily="34" charset="0"/>
                <a:cs typeface="Arial" panose="020B0604020202020204" pitchFamily="34" charset="0"/>
              </a:rPr>
              <a:t>: in questi cinque ambienti erano disposte le copie in gesso delle più famose statue classiche, acquistate da Bossi per l’ insegnamento.</a:t>
            </a:r>
          </a:p>
          <a:p>
            <a:endParaRPr lang="it-IT" dirty="0"/>
          </a:p>
        </p:txBody>
      </p:sp>
    </p:spTree>
    <p:extLst>
      <p:ext uri="{BB962C8B-B14F-4D97-AF65-F5344CB8AC3E}">
        <p14:creationId xmlns:p14="http://schemas.microsoft.com/office/powerpoint/2010/main" val="34773156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3AAE7EE-B839-DDEA-68DB-3B4FA5881289}"/>
              </a:ext>
            </a:extLst>
          </p:cNvPr>
          <p:cNvSpPr>
            <a:spLocks noGrp="1"/>
          </p:cNvSpPr>
          <p:nvPr>
            <p:ph sz="half" idx="1"/>
          </p:nvPr>
        </p:nvSpPr>
        <p:spPr>
          <a:xfrm>
            <a:off x="838199" y="1377243"/>
            <a:ext cx="10044289" cy="4799719"/>
          </a:xfrm>
        </p:spPr>
        <p:txBody>
          <a:bodyPr>
            <a:normAutofit/>
          </a:bodyPr>
          <a:lstStyle/>
          <a:p>
            <a:pPr marL="0" indent="0">
              <a:buNone/>
              <a:tabLst>
                <a:tab pos="314960" algn="l"/>
                <a:tab pos="1304925" algn="l"/>
              </a:tabLst>
            </a:pPr>
            <a:r>
              <a:rPr lang="it-IT" sz="2100" dirty="0">
                <a:effectLst/>
                <a:latin typeface="Arial" panose="020B0604020202020204" pitchFamily="34" charset="0"/>
                <a:cs typeface="Arial" panose="020B0604020202020204" pitchFamily="34" charset="0"/>
              </a:rPr>
              <a:t>Il clima politico sta rapidamente cambiando, la repubblica è diventata regno, Napoleone è diventato imperatore. Le istanze democratiche e giacobine dei primi tempi sono ormai apertamente condannate</a:t>
            </a:r>
            <a:r>
              <a:rPr lang="it-IT" sz="2100" dirty="0">
                <a:latin typeface="Arial" panose="020B0604020202020204" pitchFamily="34" charset="0"/>
                <a:cs typeface="Arial" panose="020B0604020202020204" pitchFamily="34" charset="0"/>
              </a:rPr>
              <a:t>.. </a:t>
            </a:r>
            <a:r>
              <a:rPr lang="it-IT" sz="2100" dirty="0">
                <a:effectLst/>
                <a:latin typeface="Arial" panose="020B0604020202020204" pitchFamily="34" charset="0"/>
                <a:cs typeface="Arial" panose="020B0604020202020204" pitchFamily="34" charset="0"/>
              </a:rPr>
              <a:t>anche Brera deve adeguarsi al nuovo andamento delle cose e accettare un presidente dotato di piena autorità. Giuseppe Bossi non accetta la novità e dà …le dimissioni, sostituito prontamente dall'accomodante </a:t>
            </a:r>
            <a:r>
              <a:rPr lang="it-IT" sz="2100" dirty="0" err="1">
                <a:effectLst/>
                <a:latin typeface="Arial" panose="020B0604020202020204" pitchFamily="34" charset="0"/>
                <a:cs typeface="Arial" panose="020B0604020202020204" pitchFamily="34" charset="0"/>
              </a:rPr>
              <a:t>Zanoja</a:t>
            </a:r>
            <a:r>
              <a:rPr lang="it-IT" sz="2100" dirty="0">
                <a:effectLst/>
                <a:latin typeface="Arial" panose="020B0604020202020204" pitchFamily="34" charset="0"/>
                <a:cs typeface="Arial" panose="020B0604020202020204" pitchFamily="34" charset="0"/>
              </a:rPr>
              <a:t>, che pochi anni dopo accetterà altrettanto prontamente di cantare gli elogi dei rientranti Asburgo. </a:t>
            </a:r>
          </a:p>
          <a:p>
            <a:pPr marL="0" indent="0">
              <a:buNone/>
              <a:tabLst>
                <a:tab pos="314960" algn="l"/>
                <a:tab pos="1304925" algn="l"/>
              </a:tabLst>
            </a:pPr>
            <a:r>
              <a:rPr lang="it-IT" sz="2100" dirty="0">
                <a:effectLst/>
                <a:latin typeface="Arial" panose="020B0604020202020204" pitchFamily="34" charset="0"/>
                <a:cs typeface="Arial" panose="020B0604020202020204" pitchFamily="34" charset="0"/>
              </a:rPr>
              <a:t>Da allora fino alla morte prematura a 38 anni Giuseppe Bossi si dedicherà agli studi. Celebri di quest'ultimo periodo della sua vita sono l'autoritratto di Brera e la </a:t>
            </a:r>
            <a:r>
              <a:rPr lang="it-IT" sz="2100" i="1" dirty="0">
                <a:effectLst/>
                <a:latin typeface="Arial" panose="020B0604020202020204" pitchFamily="34" charset="0"/>
                <a:cs typeface="Arial" panose="020B0604020202020204" pitchFamily="34" charset="0"/>
              </a:rPr>
              <a:t>Cameretta Portiana. </a:t>
            </a:r>
          </a:p>
          <a:p>
            <a:pPr marL="0" indent="0" algn="r">
              <a:buNone/>
              <a:tabLst>
                <a:tab pos="314960" algn="l"/>
                <a:tab pos="1304925" algn="l"/>
              </a:tabLst>
            </a:pPr>
            <a:r>
              <a:rPr lang="it-IT" sz="1600" dirty="0">
                <a:effectLst/>
                <a:latin typeface="Arial" panose="020B0604020202020204" pitchFamily="34" charset="0"/>
                <a:cs typeface="Arial" panose="020B0604020202020204" pitchFamily="34" charset="0"/>
              </a:rPr>
              <a:t>L'Accademia di Belle Arti di Brera e la formazione della Pinacoteca </a:t>
            </a:r>
            <a:br>
              <a:rPr lang="it-IT" sz="1600" dirty="0">
                <a:effectLst/>
                <a:latin typeface="Arial" panose="020B0604020202020204" pitchFamily="34" charset="0"/>
                <a:cs typeface="Arial" panose="020B0604020202020204" pitchFamily="34" charset="0"/>
              </a:rPr>
            </a:br>
            <a:r>
              <a:rPr lang="it-IT" sz="1600" dirty="0">
                <a:effectLst/>
                <a:latin typeface="Arial" panose="020B0604020202020204" pitchFamily="34" charset="0"/>
                <a:cs typeface="Arial" panose="020B0604020202020204" pitchFamily="34" charset="0"/>
              </a:rPr>
              <a:t>L'Istituto Lombardo Accademia di Scienze e Lettere</a:t>
            </a:r>
            <a:br>
              <a:rPr lang="it-IT" sz="1600" dirty="0">
                <a:effectLst/>
                <a:latin typeface="Arial" panose="020B0604020202020204" pitchFamily="34" charset="0"/>
                <a:cs typeface="Arial" panose="020B0604020202020204" pitchFamily="34" charset="0"/>
              </a:rPr>
            </a:br>
            <a:r>
              <a:rPr lang="it-IT" sz="1600" dirty="0">
                <a:effectLst/>
                <a:latin typeface="Arial" panose="020B0604020202020204" pitchFamily="34" charset="0"/>
                <a:cs typeface="Arial" panose="020B0604020202020204" pitchFamily="34" charset="0"/>
              </a:rPr>
              <a:t> di Paolo Colussi</a:t>
            </a:r>
          </a:p>
          <a:p>
            <a:endParaRPr lang="it-IT" dirty="0"/>
          </a:p>
        </p:txBody>
      </p:sp>
    </p:spTree>
    <p:extLst>
      <p:ext uri="{BB962C8B-B14F-4D97-AF65-F5344CB8AC3E}">
        <p14:creationId xmlns:p14="http://schemas.microsoft.com/office/powerpoint/2010/main" val="5144995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73EEA4-DA48-C269-0B7D-3237B82293E4}"/>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DA00843-B5F7-2204-68CF-318D63AE0C32}"/>
              </a:ext>
            </a:extLst>
          </p:cNvPr>
          <p:cNvSpPr>
            <a:spLocks noGrp="1"/>
          </p:cNvSpPr>
          <p:nvPr>
            <p:ph sz="half" idx="1"/>
          </p:nvPr>
        </p:nvSpPr>
        <p:spPr>
          <a:xfrm>
            <a:off x="734291" y="617254"/>
            <a:ext cx="5285509" cy="5559710"/>
          </a:xfrm>
        </p:spPr>
        <p:txBody>
          <a:bodyPr>
            <a:normAutofit/>
          </a:bodyPr>
          <a:lstStyle/>
          <a:p>
            <a:pPr marL="0" indent="0">
              <a:buNone/>
              <a:tabLst>
                <a:tab pos="314960" algn="l"/>
                <a:tab pos="1304925" algn="l"/>
              </a:tabLst>
            </a:pPr>
            <a:endParaRPr lang="it-IT" sz="2100" dirty="0">
              <a:effectLst/>
              <a:latin typeface="Arial" panose="020B0604020202020204" pitchFamily="34" charset="0"/>
              <a:cs typeface="Arial" panose="020B0604020202020204" pitchFamily="34" charset="0"/>
            </a:endParaRPr>
          </a:p>
          <a:p>
            <a:pPr marL="0" indent="0">
              <a:lnSpc>
                <a:spcPct val="120000"/>
              </a:lnSpc>
              <a:buNone/>
              <a:tabLst>
                <a:tab pos="314960" algn="l"/>
                <a:tab pos="1304925" algn="l"/>
              </a:tabLst>
            </a:pPr>
            <a:r>
              <a:rPr lang="it-IT" sz="2100" dirty="0">
                <a:effectLst/>
                <a:latin typeface="Arial" panose="020B0604020202020204" pitchFamily="34" charset="0"/>
                <a:cs typeface="Arial" panose="020B0604020202020204" pitchFamily="34" charset="0"/>
              </a:rPr>
              <a:t>Allontanatosi il Bossi, lo </a:t>
            </a:r>
            <a:r>
              <a:rPr lang="it-IT" sz="2100" dirty="0" err="1">
                <a:effectLst/>
                <a:latin typeface="Arial" panose="020B0604020202020204" pitchFamily="34" charset="0"/>
                <a:cs typeface="Arial" panose="020B0604020202020204" pitchFamily="34" charset="0"/>
              </a:rPr>
              <a:t>Zanoja</a:t>
            </a:r>
            <a:r>
              <a:rPr lang="it-IT" sz="2100" dirty="0">
                <a:effectLst/>
                <a:latin typeface="Arial" panose="020B0604020202020204" pitchFamily="34" charset="0"/>
                <a:cs typeface="Arial" panose="020B0604020202020204" pitchFamily="34" charset="0"/>
              </a:rPr>
              <a:t> e altri insistono perché si demolisca anche la facciata della chiesa per ottenere un allargamento della prima sala. </a:t>
            </a:r>
          </a:p>
          <a:p>
            <a:pPr marL="0" indent="0">
              <a:lnSpc>
                <a:spcPct val="120000"/>
              </a:lnSpc>
              <a:buNone/>
              <a:tabLst>
                <a:tab pos="314960" algn="l"/>
                <a:tab pos="1304925" algn="l"/>
              </a:tabLst>
            </a:pPr>
            <a:r>
              <a:rPr lang="it-IT" sz="2100" dirty="0">
                <a:effectLst/>
                <a:latin typeface="Arial" panose="020B0604020202020204" pitchFamily="34" charset="0"/>
                <a:cs typeface="Arial" panose="020B0604020202020204" pitchFamily="34" charset="0"/>
              </a:rPr>
              <a:t>Per soli 4 metri di ampliamento viene quindi demolita la facciata di Giovanni di Balduccio, non senza imbarazzo e opposizione da parte dei molti conoscitori d'arte della città. </a:t>
            </a:r>
          </a:p>
          <a:p>
            <a:endParaRPr lang="it-IT" dirty="0"/>
          </a:p>
        </p:txBody>
      </p:sp>
      <p:sp>
        <p:nvSpPr>
          <p:cNvPr id="7" name="CasellaDiTesto 6">
            <a:extLst>
              <a:ext uri="{FF2B5EF4-FFF2-40B4-BE49-F238E27FC236}">
                <a16:creationId xmlns:a16="http://schemas.microsoft.com/office/drawing/2014/main" id="{896D5021-08A7-3099-083D-9F7A21B91FAE}"/>
              </a:ext>
            </a:extLst>
          </p:cNvPr>
          <p:cNvSpPr txBox="1"/>
          <p:nvPr/>
        </p:nvSpPr>
        <p:spPr>
          <a:xfrm>
            <a:off x="6773333" y="1388534"/>
            <a:ext cx="4989175" cy="2092881"/>
          </a:xfrm>
          <a:prstGeom prst="rect">
            <a:avLst/>
          </a:prstGeom>
          <a:noFill/>
        </p:spPr>
        <p:txBody>
          <a:bodyPr wrap="square" rtlCol="0">
            <a:spAutoFit/>
          </a:bodyPr>
          <a:lstStyle/>
          <a:p>
            <a:r>
              <a:rPr lang="it-IT" sz="1400" dirty="0">
                <a:latin typeface="Arial" panose="020B0604020202020204" pitchFamily="34" charset="0"/>
                <a:cs typeface="Arial" panose="020B0604020202020204" pitchFamily="34" charset="0"/>
              </a:rPr>
              <a:t>La chiesa di </a:t>
            </a:r>
            <a:r>
              <a:rPr lang="it-IT" sz="1400" b="1" dirty="0">
                <a:latin typeface="Arial" panose="020B0604020202020204" pitchFamily="34" charset="0"/>
                <a:cs typeface="Arial" panose="020B0604020202020204" pitchFamily="34" charset="0"/>
              </a:rPr>
              <a:t>Santa Maria in Brera </a:t>
            </a:r>
            <a:r>
              <a:rPr lang="it-IT" sz="1400" dirty="0">
                <a:latin typeface="Arial" panose="020B0604020202020204" pitchFamily="34" charset="0"/>
                <a:cs typeface="Arial" panose="020B0604020202020204" pitchFamily="34" charset="0"/>
              </a:rPr>
              <a:t>faceva parte del convento degli Umiliati. Nel 1346 venne chiamato Giovanni di Balduccio da Pisa per il rifacimento della facciata. </a:t>
            </a:r>
          </a:p>
          <a:p>
            <a:r>
              <a:rPr lang="it-IT" sz="1400" dirty="0">
                <a:latin typeface="Arial" panose="020B0604020202020204" pitchFamily="34" charset="0"/>
                <a:cs typeface="Arial" panose="020B0604020202020204" pitchFamily="34" charset="0"/>
              </a:rPr>
              <a:t>Sconsacrata nel 1806, </a:t>
            </a:r>
          </a:p>
          <a:p>
            <a:r>
              <a:rPr lang="it-IT" sz="1400" dirty="0">
                <a:latin typeface="Arial" panose="020B0604020202020204" pitchFamily="34" charset="0"/>
                <a:cs typeface="Arial" panose="020B0604020202020204" pitchFamily="34" charset="0"/>
              </a:rPr>
              <a:t>Dopo la demolizione i bassorilievi e le sculture della facciata e frammenti del portale della chiesa di Santa Maria in Brera vengono trasferiti al Castello,</a:t>
            </a:r>
            <a:r>
              <a:rPr lang="it-IT" sz="1400" dirty="0"/>
              <a:t> mentre altri pezzi serviranno per realizzare la facciata della </a:t>
            </a:r>
            <a:r>
              <a:rPr lang="it-IT" sz="1400" i="1" dirty="0"/>
              <a:t>cascina San Fedele</a:t>
            </a:r>
            <a:r>
              <a:rPr lang="it-IT" sz="1400" dirty="0"/>
              <a:t> a Monza.</a:t>
            </a:r>
            <a:endParaRPr lang="it-IT" sz="1400" dirty="0">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23850247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527DFF-E93E-B69A-C71E-7CF02582945B}"/>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BB8B435-D10E-EEEA-FFE6-D29279D2108D}"/>
              </a:ext>
            </a:extLst>
          </p:cNvPr>
          <p:cNvSpPr>
            <a:spLocks noGrp="1"/>
          </p:cNvSpPr>
          <p:nvPr>
            <p:ph sz="half" idx="1"/>
          </p:nvPr>
        </p:nvSpPr>
        <p:spPr>
          <a:xfrm>
            <a:off x="838200" y="1524000"/>
            <a:ext cx="9852378" cy="4652963"/>
          </a:xfrm>
        </p:spPr>
        <p:txBody>
          <a:bodyPr>
            <a:normAutofit/>
          </a:bodyPr>
          <a:lstStyle/>
          <a:p>
            <a:pPr marL="0" indent="0">
              <a:lnSpc>
                <a:spcPct val="100000"/>
              </a:lnSpc>
              <a:buNone/>
              <a:tabLst>
                <a:tab pos="314960" algn="l"/>
                <a:tab pos="1304925" algn="l"/>
              </a:tabLst>
            </a:pPr>
            <a:r>
              <a:rPr lang="it-IT" sz="1800" dirty="0">
                <a:effectLst/>
                <a:latin typeface="Arial" panose="020B0604020202020204" pitchFamily="34" charset="0"/>
                <a:cs typeface="Arial" panose="020B0604020202020204" pitchFamily="34" charset="0"/>
              </a:rPr>
              <a:t>Il 1808 è l'anno dei grandi arrivi. Tra le opere principali acquisite in quest'anno e ancora esposte possiamo ricordare la </a:t>
            </a:r>
            <a:r>
              <a:rPr lang="it-IT" sz="1800" i="1" dirty="0">
                <a:effectLst/>
                <a:latin typeface="Arial" panose="020B0604020202020204" pitchFamily="34" charset="0"/>
                <a:cs typeface="Arial" panose="020B0604020202020204" pitchFamily="34" charset="0"/>
              </a:rPr>
              <a:t>Pala Sforzesca</a:t>
            </a:r>
            <a:r>
              <a:rPr lang="it-IT" sz="1800" dirty="0">
                <a:effectLst/>
                <a:latin typeface="Arial" panose="020B0604020202020204" pitchFamily="34" charset="0"/>
                <a:cs typeface="Arial" panose="020B0604020202020204" pitchFamily="34" charset="0"/>
              </a:rPr>
              <a:t> da S. Ambrogio ad </a:t>
            </a:r>
            <a:r>
              <a:rPr lang="it-IT" sz="1800" dirty="0" err="1">
                <a:effectLst/>
                <a:latin typeface="Arial" panose="020B0604020202020204" pitchFamily="34" charset="0"/>
                <a:cs typeface="Arial" panose="020B0604020202020204" pitchFamily="34" charset="0"/>
              </a:rPr>
              <a:t>Nemus</a:t>
            </a:r>
            <a:r>
              <a:rPr lang="it-IT" sz="1800" dirty="0">
                <a:effectLst/>
                <a:latin typeface="Arial" panose="020B0604020202020204" pitchFamily="34" charset="0"/>
                <a:cs typeface="Arial" panose="020B0604020202020204" pitchFamily="34" charset="0"/>
              </a:rPr>
              <a:t>, I </a:t>
            </a:r>
            <a:r>
              <a:rPr lang="it-IT" sz="1800" i="1" dirty="0">
                <a:effectLst/>
                <a:latin typeface="Arial" panose="020B0604020202020204" pitchFamily="34" charset="0"/>
                <a:cs typeface="Arial" panose="020B0604020202020204" pitchFamily="34" charset="0"/>
              </a:rPr>
              <a:t>Tre Arcangeli</a:t>
            </a:r>
            <a:r>
              <a:rPr lang="it-IT" sz="1800" dirty="0">
                <a:effectLst/>
                <a:latin typeface="Arial" panose="020B0604020202020204" pitchFamily="34" charset="0"/>
                <a:cs typeface="Arial" panose="020B0604020202020204" pitchFamily="34" charset="0"/>
              </a:rPr>
              <a:t> di Marco d'Oggiono da S. Marta, la </a:t>
            </a:r>
            <a:r>
              <a:rPr lang="it-IT" sz="1800" i="1" dirty="0">
                <a:effectLst/>
                <a:latin typeface="Arial" panose="020B0604020202020204" pitchFamily="34" charset="0"/>
                <a:cs typeface="Arial" panose="020B0604020202020204" pitchFamily="34" charset="0"/>
              </a:rPr>
              <a:t>Madonna col Bambino</a:t>
            </a:r>
            <a:r>
              <a:rPr lang="it-IT" sz="1800" dirty="0">
                <a:effectLst/>
                <a:latin typeface="Arial" panose="020B0604020202020204" pitchFamily="34" charset="0"/>
                <a:cs typeface="Arial" panose="020B0604020202020204" pitchFamily="34" charset="0"/>
              </a:rPr>
              <a:t> di Andrea Mantegna da S. Giorgio a Venezia.</a:t>
            </a:r>
          </a:p>
          <a:p>
            <a:pPr marL="0" indent="0">
              <a:lnSpc>
                <a:spcPct val="100000"/>
              </a:lnSpc>
              <a:buNone/>
              <a:tabLst>
                <a:tab pos="314960" algn="l"/>
                <a:tab pos="1304925" algn="l"/>
              </a:tabLst>
            </a:pPr>
            <a:endParaRPr lang="it-IT" sz="1800" dirty="0">
              <a:latin typeface="Arial" panose="020B0604020202020204" pitchFamily="34" charset="0"/>
              <a:cs typeface="Arial" panose="020B0604020202020204" pitchFamily="34" charset="0"/>
            </a:endParaRPr>
          </a:p>
          <a:p>
            <a:pPr marL="0" indent="0">
              <a:lnSpc>
                <a:spcPct val="100000"/>
              </a:lnSpc>
              <a:buNone/>
              <a:tabLst>
                <a:tab pos="314960" algn="l"/>
                <a:tab pos="1304925" algn="l"/>
              </a:tabLst>
            </a:pPr>
            <a:endParaRPr lang="it-IT" sz="1800" dirty="0">
              <a:effectLst/>
              <a:latin typeface="Arial" panose="020B0604020202020204" pitchFamily="34" charset="0"/>
              <a:cs typeface="Arial" panose="020B0604020202020204" pitchFamily="34" charset="0"/>
            </a:endParaRPr>
          </a:p>
          <a:p>
            <a:pPr marL="0" indent="0">
              <a:lnSpc>
                <a:spcPct val="100000"/>
              </a:lnSpc>
              <a:buNone/>
              <a:tabLst>
                <a:tab pos="314960" algn="l"/>
                <a:tab pos="1304925" algn="l"/>
              </a:tabLst>
            </a:pPr>
            <a:r>
              <a:rPr lang="it-IT" sz="1800" dirty="0">
                <a:effectLst/>
                <a:latin typeface="Arial" panose="020B0604020202020204" pitchFamily="34" charset="0"/>
                <a:cs typeface="Arial" panose="020B0604020202020204" pitchFamily="34" charset="0"/>
              </a:rPr>
              <a:t>Sempre nel 1808 inizia il cosiddetto </a:t>
            </a:r>
            <a:r>
              <a:rPr lang="it-IT" sz="1800" i="1" dirty="0">
                <a:effectLst/>
                <a:latin typeface="Arial" panose="020B0604020202020204" pitchFamily="34" charset="0"/>
                <a:cs typeface="Arial" panose="020B0604020202020204" pitchFamily="34" charset="0"/>
              </a:rPr>
              <a:t>"Inventario napoleonico", </a:t>
            </a:r>
            <a:r>
              <a:rPr lang="it-IT" sz="1800" dirty="0">
                <a:effectLst/>
                <a:latin typeface="Arial" panose="020B0604020202020204" pitchFamily="34" charset="0"/>
                <a:cs typeface="Arial" panose="020B0604020202020204" pitchFamily="34" charset="0"/>
              </a:rPr>
              <a:t>primo elenco progressivo delle opere custodite a Brera, che verrà tenuto in modo puntuale e ordinato fino al 1842. </a:t>
            </a:r>
          </a:p>
          <a:p>
            <a:pPr marL="0" indent="0">
              <a:lnSpc>
                <a:spcPct val="120000"/>
              </a:lnSpc>
              <a:buNone/>
              <a:tabLst>
                <a:tab pos="314960" algn="l"/>
                <a:tab pos="1304925" algn="l"/>
              </a:tabLst>
            </a:pPr>
            <a:endParaRPr lang="it-IT" sz="2900" dirty="0">
              <a:effectLst/>
              <a:latin typeface="Arial" panose="020B0604020202020204" pitchFamily="34" charset="0"/>
              <a:cs typeface="Arial" panose="020B0604020202020204" pitchFamily="34" charset="0"/>
            </a:endParaRPr>
          </a:p>
          <a:p>
            <a:pPr>
              <a:tabLst>
                <a:tab pos="314960" algn="l"/>
                <a:tab pos="1304925" algn="l"/>
              </a:tabLst>
            </a:pPr>
            <a:endParaRPr lang="it-IT" sz="3300" dirty="0">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183169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597F93-BC0C-B2D6-C33D-0C90BD91D479}"/>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6A454AC-0614-AB40-78B0-8019431CC572}"/>
              </a:ext>
            </a:extLst>
          </p:cNvPr>
          <p:cNvSpPr>
            <a:spLocks noGrp="1"/>
          </p:cNvSpPr>
          <p:nvPr>
            <p:ph sz="half" idx="1"/>
          </p:nvPr>
        </p:nvSpPr>
        <p:spPr>
          <a:xfrm>
            <a:off x="1840089" y="2393243"/>
            <a:ext cx="8839199" cy="3783719"/>
          </a:xfrm>
        </p:spPr>
        <p:txBody>
          <a:bodyPr>
            <a:normAutofit/>
          </a:bodyPr>
          <a:lstStyle/>
          <a:p>
            <a:pPr marL="0" indent="0">
              <a:lnSpc>
                <a:spcPct val="100000"/>
              </a:lnSpc>
              <a:buNone/>
            </a:pPr>
            <a:r>
              <a:rPr lang="it-IT" sz="1800" dirty="0">
                <a:effectLst/>
                <a:latin typeface="Arial" panose="020B0604020202020204" pitchFamily="34" charset="0"/>
                <a:cs typeface="Arial" panose="020B0604020202020204" pitchFamily="34" charset="0"/>
              </a:rPr>
              <a:t>Il </a:t>
            </a:r>
            <a:r>
              <a:rPr lang="it-IT" sz="1800" b="1" dirty="0">
                <a:effectLst/>
                <a:latin typeface="Arial" panose="020B0604020202020204" pitchFamily="34" charset="0"/>
                <a:cs typeface="Arial" panose="020B0604020202020204" pitchFamily="34" charset="0"/>
              </a:rPr>
              <a:t>15 agosto 1809, </a:t>
            </a:r>
            <a:r>
              <a:rPr lang="it-IT" sz="1800" dirty="0">
                <a:effectLst/>
                <a:latin typeface="Arial" panose="020B0604020202020204" pitchFamily="34" charset="0"/>
                <a:cs typeface="Arial" panose="020B0604020202020204" pitchFamily="34" charset="0"/>
              </a:rPr>
              <a:t>genetliaco di Napoleone</a:t>
            </a:r>
            <a:r>
              <a:rPr lang="it-IT" sz="1800" b="1" dirty="0">
                <a:effectLst/>
                <a:latin typeface="Arial" panose="020B0604020202020204" pitchFamily="34" charset="0"/>
                <a:cs typeface="Arial" panose="020B0604020202020204" pitchFamily="34" charset="0"/>
              </a:rPr>
              <a:t>, il museo viene aperto</a:t>
            </a:r>
            <a:r>
              <a:rPr lang="it-IT" sz="1800" dirty="0">
                <a:effectLst/>
                <a:latin typeface="Arial" panose="020B0604020202020204" pitchFamily="34" charset="0"/>
                <a:cs typeface="Arial" panose="020B0604020202020204" pitchFamily="34" charset="0"/>
              </a:rPr>
              <a:t> ufficialmente nelle nuove sale ricavate dalla chiesa. </a:t>
            </a:r>
          </a:p>
          <a:p>
            <a:pPr marL="0" indent="0">
              <a:lnSpc>
                <a:spcPct val="100000"/>
              </a:lnSpc>
              <a:buNone/>
            </a:pPr>
            <a:endParaRPr lang="it-IT" sz="1800" dirty="0">
              <a:effectLst/>
              <a:latin typeface="Arial" panose="020B0604020202020204" pitchFamily="34" charset="0"/>
              <a:cs typeface="Arial" panose="020B0604020202020204" pitchFamily="34" charset="0"/>
            </a:endParaRPr>
          </a:p>
          <a:p>
            <a:pPr marL="0" indent="0">
              <a:lnSpc>
                <a:spcPct val="100000"/>
              </a:lnSpc>
              <a:buNone/>
            </a:pPr>
            <a:r>
              <a:rPr lang="it-IT" sz="1800" dirty="0">
                <a:latin typeface="Arial" panose="020B0604020202020204" pitchFamily="34" charset="0"/>
                <a:cs typeface="Arial" panose="020B0604020202020204" pitchFamily="34" charset="0"/>
              </a:rPr>
              <a:t>l ciclo delle esposizioni annuali si chiuse nel 1809, quando questi ambienti diventarono quella che oggi è la Pinacoteca di Brera e, sotto la guida di Andrea Appiani, cambieranno ruolo, passando da spazi a servizio della didattica e del confronto fra antico e moderno, a grande galleria espositiva, su modello del Louvre, che in quegli anni Napoleone andava definendo e arricchendo a Parigi.</a:t>
            </a:r>
          </a:p>
          <a:p>
            <a:endParaRPr lang="it-IT" dirty="0"/>
          </a:p>
        </p:txBody>
      </p:sp>
    </p:spTree>
    <p:extLst>
      <p:ext uri="{BB962C8B-B14F-4D97-AF65-F5344CB8AC3E}">
        <p14:creationId xmlns:p14="http://schemas.microsoft.com/office/powerpoint/2010/main" val="7790454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D8BFDFC-F478-0640-E532-964FFDE9A179}"/>
              </a:ext>
            </a:extLst>
          </p:cNvPr>
          <p:cNvSpPr>
            <a:spLocks noGrp="1"/>
          </p:cNvSpPr>
          <p:nvPr>
            <p:ph sz="half" idx="1"/>
          </p:nvPr>
        </p:nvSpPr>
        <p:spPr>
          <a:xfrm>
            <a:off x="1715911" y="1772355"/>
            <a:ext cx="9177866" cy="5750663"/>
          </a:xfrm>
        </p:spPr>
        <p:txBody>
          <a:bodyPr>
            <a:normAutofit/>
          </a:bodyPr>
          <a:lstStyle/>
          <a:p>
            <a:pPr marL="0" indent="0">
              <a:lnSpc>
                <a:spcPct val="120000"/>
              </a:lnSpc>
              <a:buNone/>
            </a:pPr>
            <a:r>
              <a:rPr lang="it-IT" sz="1800" dirty="0">
                <a:effectLst/>
                <a:latin typeface="Arial" panose="020B0604020202020204" pitchFamily="34" charset="0"/>
                <a:cs typeface="Arial" panose="020B0604020202020204" pitchFamily="34" charset="0"/>
              </a:rPr>
              <a:t>Gli arrivi comunque proseguono. </a:t>
            </a:r>
          </a:p>
          <a:p>
            <a:pPr marL="0" indent="0">
              <a:lnSpc>
                <a:spcPct val="120000"/>
              </a:lnSpc>
              <a:buNone/>
            </a:pPr>
            <a:r>
              <a:rPr lang="it-IT" sz="1800" dirty="0">
                <a:effectLst/>
                <a:latin typeface="Arial" panose="020B0604020202020204" pitchFamily="34" charset="0"/>
                <a:cs typeface="Arial" panose="020B0604020202020204" pitchFamily="34" charset="0"/>
              </a:rPr>
              <a:t>Nel 1811 arrivano da Bologna i Carracci e Guido Reni, da Bergamo </a:t>
            </a:r>
            <a:r>
              <a:rPr lang="it-IT" sz="1800" i="1" dirty="0">
                <a:effectLst/>
                <a:latin typeface="Arial" panose="020B0604020202020204" pitchFamily="34" charset="0"/>
                <a:cs typeface="Arial" panose="020B0604020202020204" pitchFamily="34" charset="0"/>
              </a:rPr>
              <a:t>il Polittico del Foppa, </a:t>
            </a:r>
            <a:r>
              <a:rPr lang="it-IT" sz="1800" dirty="0">
                <a:effectLst/>
                <a:latin typeface="Arial" panose="020B0604020202020204" pitchFamily="34" charset="0"/>
                <a:cs typeface="Arial" panose="020B0604020202020204" pitchFamily="34" charset="0"/>
              </a:rPr>
              <a:t>dall'Arcivescovado vengono collocati a Brera i primi 23 quadri della Collezione </a:t>
            </a:r>
            <a:r>
              <a:rPr lang="it-IT" sz="1800" dirty="0"/>
              <a:t>del cardinale Cesare Monti che si orientano verso la scuola del Cinquecento veneto, del primo Seicento lombardo e per la scuola dei leonardeschi e degli emiliani. </a:t>
            </a:r>
            <a:r>
              <a:rPr lang="it-IT" sz="1800" dirty="0">
                <a:effectLst/>
                <a:latin typeface="Arial" panose="020B0604020202020204" pitchFamily="34" charset="0"/>
                <a:cs typeface="Arial" panose="020B0604020202020204" pitchFamily="34" charset="0"/>
              </a:rPr>
              <a:t>Altre preziose acquisizioni di quest'anno sono la </a:t>
            </a:r>
            <a:r>
              <a:rPr lang="it-IT" sz="1800" i="1" dirty="0">
                <a:effectLst/>
                <a:latin typeface="Arial" panose="020B0604020202020204" pitchFamily="34" charset="0"/>
                <a:cs typeface="Arial" panose="020B0604020202020204" pitchFamily="34" charset="0"/>
              </a:rPr>
              <a:t>pala di Piero della Francesca</a:t>
            </a:r>
            <a:r>
              <a:rPr lang="it-IT" sz="1800" dirty="0">
                <a:effectLst/>
                <a:latin typeface="Arial" panose="020B0604020202020204" pitchFamily="34" charset="0"/>
                <a:cs typeface="Arial" panose="020B0604020202020204" pitchFamily="34" charset="0"/>
              </a:rPr>
              <a:t>, da Urbino, e il Polittico di S. Luca del Mantegna, da Padova. </a:t>
            </a:r>
          </a:p>
          <a:p>
            <a:pPr marL="0" indent="0">
              <a:lnSpc>
                <a:spcPct val="120000"/>
              </a:lnSpc>
              <a:buNone/>
            </a:pPr>
            <a:r>
              <a:rPr lang="it-IT" sz="1800" dirty="0">
                <a:effectLst/>
                <a:latin typeface="Arial" panose="020B0604020202020204" pitchFamily="34" charset="0"/>
                <a:cs typeface="Arial" panose="020B0604020202020204" pitchFamily="34" charset="0"/>
              </a:rPr>
              <a:t>Importante testimonianza del livello raggiunto è la pubblicazione del volume </a:t>
            </a:r>
            <a:r>
              <a:rPr lang="it-IT" sz="1800" i="1" dirty="0">
                <a:effectLst/>
                <a:latin typeface="Arial" panose="020B0604020202020204" pitchFamily="34" charset="0"/>
                <a:cs typeface="Arial" panose="020B0604020202020204" pitchFamily="34" charset="0"/>
              </a:rPr>
              <a:t>Pinacoteca del Palazzo Reale delle Scienze e delle Arti</a:t>
            </a:r>
            <a:r>
              <a:rPr lang="it-IT" sz="1800" dirty="0">
                <a:effectLst/>
                <a:latin typeface="Arial" panose="020B0604020202020204" pitchFamily="34" charset="0"/>
                <a:cs typeface="Arial" panose="020B0604020202020204" pitchFamily="34" charset="0"/>
              </a:rPr>
              <a:t> di </a:t>
            </a:r>
            <a:r>
              <a:rPr lang="it-IT" sz="1800" dirty="0" err="1">
                <a:effectLst/>
                <a:latin typeface="Arial" panose="020B0604020202020204" pitchFamily="34" charset="0"/>
                <a:cs typeface="Arial" panose="020B0604020202020204" pitchFamily="34" charset="0"/>
              </a:rPr>
              <a:t>Robustiano</a:t>
            </a:r>
            <a:r>
              <a:rPr lang="it-IT" sz="1800" dirty="0">
                <a:effectLst/>
                <a:latin typeface="Arial" panose="020B0604020202020204" pitchFamily="34" charset="0"/>
                <a:cs typeface="Arial" panose="020B0604020202020204" pitchFamily="34" charset="0"/>
              </a:rPr>
              <a:t> Gironi con le incisioni di Michele Bisi e altri. </a:t>
            </a:r>
          </a:p>
          <a:p>
            <a:endParaRPr lang="it-IT" dirty="0"/>
          </a:p>
          <a:p>
            <a:pPr marL="0" indent="0" algn="r">
              <a:buNone/>
            </a:pPr>
            <a:r>
              <a:rPr lang="it-IT" sz="1400" dirty="0">
                <a:effectLst/>
                <a:latin typeface="Arial" panose="020B0604020202020204" pitchFamily="34" charset="0"/>
                <a:cs typeface="Arial" panose="020B0604020202020204" pitchFamily="34" charset="0"/>
              </a:rPr>
              <a:t>Paolo Colussi, </a:t>
            </a:r>
            <a:r>
              <a:rPr lang="it-IT" sz="1400" dirty="0" err="1">
                <a:effectLst/>
                <a:latin typeface="Arial" panose="020B0604020202020204" pitchFamily="34" charset="0"/>
                <a:cs typeface="Arial" panose="020B0604020202020204" pitchFamily="34" charset="0"/>
              </a:rPr>
              <a:t>cit</a:t>
            </a:r>
            <a:endParaRPr lang="it-IT" sz="1400" dirty="0">
              <a:effectLst/>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733443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33C9231-D303-A922-08C6-19D5B1D43478}"/>
              </a:ext>
            </a:extLst>
          </p:cNvPr>
          <p:cNvSpPr txBox="1"/>
          <p:nvPr/>
        </p:nvSpPr>
        <p:spPr>
          <a:xfrm>
            <a:off x="1422400" y="1771953"/>
            <a:ext cx="9527822" cy="4524315"/>
          </a:xfrm>
          <a:prstGeom prst="rect">
            <a:avLst/>
          </a:prstGeom>
          <a:noFill/>
        </p:spPr>
        <p:txBody>
          <a:bodyPr wrap="square" rtlCol="0">
            <a:spAutoFit/>
          </a:bodyPr>
          <a:lstStyle/>
          <a:p>
            <a:r>
              <a:rPr lang="it-IT" dirty="0">
                <a:latin typeface="Arial" panose="020B0604020202020204" pitchFamily="34" charset="0"/>
                <a:cs typeface="Arial" panose="020B0604020202020204" pitchFamily="34" charset="0"/>
              </a:rPr>
              <a:t>Dopo pochi giorni vengono abolite le vecchie strutture asburgiche di governo.</a:t>
            </a:r>
          </a:p>
          <a:p>
            <a:r>
              <a:rPr lang="it-IT" dirty="0">
                <a:latin typeface="Arial" panose="020B0604020202020204" pitchFamily="34" charset="0"/>
                <a:cs typeface="Arial" panose="020B0604020202020204" pitchFamily="34" charset="0"/>
              </a:rPr>
              <a:t>Viene creata a Milano un'Agenzia militare formata da tre francesi  e la Corte Ducale diventa Palazzo Nazionale</a:t>
            </a:r>
          </a:p>
          <a:p>
            <a:r>
              <a:rPr lang="it-IT" dirty="0">
                <a:latin typeface="Arial" panose="020B0604020202020204" pitchFamily="34" charset="0"/>
                <a:cs typeface="Arial" panose="020B0604020202020204" pitchFamily="34" charset="0"/>
              </a:rPr>
              <a:t>Viene costituita la nuova Municipalità comprendente elementi moderati tra i quali Galeazzo Serbelloni, Pietro Verri e il Parini, ma già da agosto quest’ultimo viene epurato.</a:t>
            </a:r>
          </a:p>
          <a:p>
            <a:endParaRPr lang="it-IT" dirty="0">
              <a:latin typeface="Arial" panose="020B0604020202020204" pitchFamily="34" charset="0"/>
              <a:cs typeface="Arial" panose="020B0604020202020204" pitchFamily="34" charset="0"/>
            </a:endParaRPr>
          </a:p>
          <a:p>
            <a:r>
              <a:rPr lang="it-IT" dirty="0">
                <a:latin typeface="Arial" panose="020B0604020202020204" pitchFamily="34" charset="0"/>
                <a:cs typeface="Arial" panose="020B0604020202020204" pitchFamily="34" charset="0"/>
              </a:rPr>
              <a:t>Si impone ai nobili di portare entro otto giorni in comune tutti i titoli nobiliari per darvi fuoco. Si ordina di distruggere gli stemmi che compaiono sugli edifici e Andrea Appiani è incaricato di sorvegliare la cancellazione degli stemmi feudali</a:t>
            </a:r>
          </a:p>
          <a:p>
            <a:r>
              <a:rPr lang="it-IT" dirty="0">
                <a:latin typeface="Arial" panose="020B0604020202020204" pitchFamily="34" charset="0"/>
                <a:cs typeface="Arial" panose="020B0604020202020204" pitchFamily="34" charset="0"/>
              </a:rPr>
              <a:t>L'Agenzia Militare spoglia il Monte di Pietà di tutti i pegni preziosi.</a:t>
            </a:r>
          </a:p>
          <a:p>
            <a:endParaRPr lang="it-IT" dirty="0">
              <a:latin typeface="Arial" panose="020B0604020202020204" pitchFamily="34" charset="0"/>
              <a:cs typeface="Arial" panose="020B0604020202020204" pitchFamily="34" charset="0"/>
            </a:endParaRPr>
          </a:p>
          <a:p>
            <a:r>
              <a:rPr lang="it-IT" sz="1800" dirty="0">
                <a:latin typeface="Arial" panose="020B0604020202020204" pitchFamily="34" charset="0"/>
                <a:cs typeface="Arial" panose="020B0604020202020204" pitchFamily="34" charset="0"/>
              </a:rPr>
              <a:t>A fine giugno 1796 il Serbelloni ritorna a Milano da Parigi con Giuseppina Beauharnais, che viene ospitata a palazzo Serbelloni con le sorelle di Napoleone.</a:t>
            </a:r>
          </a:p>
          <a:p>
            <a:endParaRPr lang="it-IT" dirty="0">
              <a:latin typeface="Arial" panose="020B0604020202020204" pitchFamily="34" charset="0"/>
              <a:cs typeface="Arial" panose="020B0604020202020204" pitchFamily="34" charset="0"/>
            </a:endParaRPr>
          </a:p>
          <a:p>
            <a:br>
              <a:rPr lang="it-IT" dirty="0">
                <a:latin typeface="Arial" panose="020B0604020202020204" pitchFamily="34" charset="0"/>
              </a:rPr>
            </a:br>
            <a:endParaRPr lang="it-IT" dirty="0"/>
          </a:p>
        </p:txBody>
      </p:sp>
    </p:spTree>
    <p:extLst>
      <p:ext uri="{BB962C8B-B14F-4D97-AF65-F5344CB8AC3E}">
        <p14:creationId xmlns:p14="http://schemas.microsoft.com/office/powerpoint/2010/main" val="10691834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7805DC0-3B20-98E0-938F-EA1F26E09441}"/>
              </a:ext>
            </a:extLst>
          </p:cNvPr>
          <p:cNvSpPr>
            <a:spLocks noGrp="1"/>
          </p:cNvSpPr>
          <p:nvPr>
            <p:ph sz="half" idx="1"/>
          </p:nvPr>
        </p:nvSpPr>
        <p:spPr>
          <a:xfrm>
            <a:off x="1858296" y="2050026"/>
            <a:ext cx="8509819" cy="4126938"/>
          </a:xfrm>
        </p:spPr>
        <p:txBody>
          <a:bodyPr>
            <a:normAutofit/>
          </a:bodyPr>
          <a:lstStyle/>
          <a:p>
            <a:pPr marL="0" indent="0">
              <a:lnSpc>
                <a:spcPct val="100000"/>
              </a:lnSpc>
              <a:buNone/>
            </a:pPr>
            <a:r>
              <a:rPr lang="it-IT" sz="1800" dirty="0">
                <a:effectLst/>
                <a:latin typeface="Arial" panose="020B0604020202020204" pitchFamily="34" charset="0"/>
                <a:cs typeface="Arial" panose="020B0604020202020204" pitchFamily="34" charset="0"/>
              </a:rPr>
              <a:t>Per dare alla raccolta la completezza necessaria, viene posto nel 1813 con l'arrivo della Cena di Rubens e del ritratto di Rembrandt </a:t>
            </a:r>
          </a:p>
          <a:p>
            <a:pPr marL="0" indent="0">
              <a:lnSpc>
                <a:spcPct val="100000"/>
              </a:lnSpc>
              <a:buNone/>
            </a:pPr>
            <a:endParaRPr lang="it-IT" sz="1800" dirty="0">
              <a:latin typeface="Arial" panose="020B0604020202020204" pitchFamily="34" charset="0"/>
              <a:cs typeface="Arial" panose="020B0604020202020204" pitchFamily="34" charset="0"/>
            </a:endParaRPr>
          </a:p>
          <a:p>
            <a:pPr marL="0" indent="0">
              <a:lnSpc>
                <a:spcPct val="100000"/>
              </a:lnSpc>
              <a:buNone/>
            </a:pPr>
            <a:r>
              <a:rPr lang="it-IT" sz="1800" dirty="0">
                <a:latin typeface="Arial" panose="020B0604020202020204" pitchFamily="34" charset="0"/>
                <a:cs typeface="Arial" panose="020B0604020202020204" pitchFamily="34" charset="0"/>
              </a:rPr>
              <a:t>Il crollo del regime napoleonico è seguito subito da una profonda crisi della Pinacoteca. Molti quadri vengono restituiti alle città d'origine, molti altri sono assegnati a chiese della Lombardia senza alcun criterio preciso, solo in base alle richieste. La chiesa di S. Marco, per esempio, è decorata da opere provenienti da Brera. </a:t>
            </a:r>
          </a:p>
          <a:p>
            <a:pPr marL="0" indent="0">
              <a:lnSpc>
                <a:spcPct val="100000"/>
              </a:lnSpc>
              <a:buNone/>
            </a:pPr>
            <a:r>
              <a:rPr lang="it-IT" sz="1800" dirty="0">
                <a:latin typeface="Arial" panose="020B0604020202020204" pitchFamily="34" charset="0"/>
                <a:cs typeface="Arial" panose="020B0604020202020204" pitchFamily="34" charset="0"/>
              </a:rPr>
              <a:t>Nel 1815, su 892 opere registrate nell'inventario, solo 301 sono esposte a Brera.</a:t>
            </a:r>
          </a:p>
          <a:p>
            <a:pPr marL="0" indent="0" algn="r">
              <a:buNone/>
            </a:pPr>
            <a:r>
              <a:rPr lang="it-IT" sz="1500" dirty="0">
                <a:effectLst/>
                <a:latin typeface="Arial" panose="020B0604020202020204" pitchFamily="34" charset="0"/>
                <a:cs typeface="Arial" panose="020B0604020202020204" pitchFamily="34" charset="0"/>
              </a:rPr>
              <a:t>Paolo Colussi, </a:t>
            </a:r>
            <a:r>
              <a:rPr lang="it-IT" sz="1500" dirty="0" err="1">
                <a:effectLst/>
                <a:latin typeface="Arial" panose="020B0604020202020204" pitchFamily="34" charset="0"/>
                <a:cs typeface="Arial" panose="020B0604020202020204" pitchFamily="34" charset="0"/>
              </a:rPr>
              <a:t>cit</a:t>
            </a:r>
            <a:endParaRPr lang="it-IT" sz="1500" dirty="0"/>
          </a:p>
        </p:txBody>
      </p:sp>
    </p:spTree>
    <p:extLst>
      <p:ext uri="{BB962C8B-B14F-4D97-AF65-F5344CB8AC3E}">
        <p14:creationId xmlns:p14="http://schemas.microsoft.com/office/powerpoint/2010/main" val="3714950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E6FB65E-7106-6344-0977-543FAFB05668}"/>
              </a:ext>
            </a:extLst>
          </p:cNvPr>
          <p:cNvSpPr>
            <a:spLocks noGrp="1"/>
          </p:cNvSpPr>
          <p:nvPr>
            <p:ph sz="half" idx="1"/>
          </p:nvPr>
        </p:nvSpPr>
        <p:spPr>
          <a:xfrm>
            <a:off x="1991032" y="2153265"/>
            <a:ext cx="8583562" cy="4023698"/>
          </a:xfrm>
        </p:spPr>
        <p:txBody>
          <a:bodyPr>
            <a:normAutofit/>
          </a:bodyPr>
          <a:lstStyle/>
          <a:p>
            <a:pPr marL="0" indent="0">
              <a:lnSpc>
                <a:spcPct val="100000"/>
              </a:lnSpc>
              <a:buNone/>
            </a:pPr>
            <a:r>
              <a:rPr lang="it-IT" sz="1800" dirty="0">
                <a:latin typeface="Arial" panose="020B0604020202020204" pitchFamily="34" charset="0"/>
                <a:cs typeface="Arial" panose="020B0604020202020204" pitchFamily="34" charset="0"/>
              </a:rPr>
              <a:t>Nel cortile d’onore del palazzo, nel corso dell’Ottocento, vennero collocate varie statue dei maggiori intellettuali e personaggi milanesi: tra le maggiori opere si hanno il monumento a </a:t>
            </a:r>
            <a:r>
              <a:rPr lang="it-IT" sz="1800" i="1" dirty="0">
                <a:latin typeface="Arial" panose="020B0604020202020204" pitchFamily="34" charset="0"/>
                <a:cs typeface="Arial" panose="020B0604020202020204" pitchFamily="34" charset="0"/>
              </a:rPr>
              <a:t>Cesare Beccaria </a:t>
            </a:r>
            <a:r>
              <a:rPr lang="it-IT" sz="1800" dirty="0">
                <a:latin typeface="Arial" panose="020B0604020202020204" pitchFamily="34" charset="0"/>
                <a:cs typeface="Arial" panose="020B0604020202020204" pitchFamily="34" charset="0"/>
              </a:rPr>
              <a:t>di Pompeo Marchesi e quello a </a:t>
            </a:r>
            <a:r>
              <a:rPr lang="it-IT" sz="1800" i="1" dirty="0">
                <a:latin typeface="Arial" panose="020B0604020202020204" pitchFamily="34" charset="0"/>
                <a:cs typeface="Arial" panose="020B0604020202020204" pitchFamily="34" charset="0"/>
              </a:rPr>
              <a:t>Giuseppe Parini </a:t>
            </a:r>
            <a:r>
              <a:rPr lang="it-IT" sz="1800" dirty="0">
                <a:latin typeface="Arial" panose="020B0604020202020204" pitchFamily="34" charset="0"/>
                <a:cs typeface="Arial" panose="020B0604020202020204" pitchFamily="34" charset="0"/>
              </a:rPr>
              <a:t>di Gaetano Monti  posizionati nello scalone, mentre sotto i portici sono presenti statue e busti tra cui i monumenti a </a:t>
            </a:r>
            <a:r>
              <a:rPr lang="it-IT" sz="1800" i="1" dirty="0">
                <a:latin typeface="Arial" panose="020B0604020202020204" pitchFamily="34" charset="0"/>
                <a:cs typeface="Arial" panose="020B0604020202020204" pitchFamily="34" charset="0"/>
              </a:rPr>
              <a:t>Bonaventura Cavalieri, Pietro Verri, Tommaso Grossi.</a:t>
            </a:r>
          </a:p>
          <a:p>
            <a:pPr marL="0" indent="0">
              <a:lnSpc>
                <a:spcPct val="100000"/>
              </a:lnSpc>
              <a:buNone/>
            </a:pPr>
            <a:r>
              <a:rPr lang="it-IT" sz="1800" dirty="0">
                <a:latin typeface="Arial" panose="020B0604020202020204" pitchFamily="34" charset="0"/>
                <a:cs typeface="Arial" panose="020B0604020202020204" pitchFamily="34" charset="0"/>
              </a:rPr>
              <a:t>Il bronzo di Napoleone Buonaparte come </a:t>
            </a:r>
            <a:r>
              <a:rPr lang="it-IT" sz="1800" i="1" dirty="0">
                <a:latin typeface="Arial" panose="020B0604020202020204" pitchFamily="34" charset="0"/>
                <a:cs typeface="Arial" panose="020B0604020202020204" pitchFamily="34" charset="0"/>
              </a:rPr>
              <a:t>Marte pacificatore </a:t>
            </a:r>
            <a:r>
              <a:rPr lang="it-IT" sz="1800" dirty="0">
                <a:latin typeface="Arial" panose="020B0604020202020204" pitchFamily="34" charset="0"/>
                <a:cs typeface="Arial" panose="020B0604020202020204" pitchFamily="34" charset="0"/>
              </a:rPr>
              <a:t>venne posto al centro del cortile solo nel 1859.</a:t>
            </a:r>
          </a:p>
        </p:txBody>
      </p:sp>
    </p:spTree>
    <p:extLst>
      <p:ext uri="{BB962C8B-B14F-4D97-AF65-F5344CB8AC3E}">
        <p14:creationId xmlns:p14="http://schemas.microsoft.com/office/powerpoint/2010/main" val="3139585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7D996AE-3C3E-2C0A-4634-8A345D33A058}"/>
              </a:ext>
            </a:extLst>
          </p:cNvPr>
          <p:cNvSpPr>
            <a:spLocks noGrp="1"/>
          </p:cNvSpPr>
          <p:nvPr>
            <p:ph idx="1"/>
          </p:nvPr>
        </p:nvSpPr>
        <p:spPr>
          <a:xfrm>
            <a:off x="644237" y="280555"/>
            <a:ext cx="10709564" cy="5896408"/>
          </a:xfrm>
        </p:spPr>
        <p:txBody>
          <a:bodyPr>
            <a:noAutofit/>
          </a:bodyPr>
          <a:lstStyle/>
          <a:p>
            <a:pPr marL="0" indent="0">
              <a:lnSpc>
                <a:spcPct val="120000"/>
              </a:lnSpc>
              <a:buNone/>
            </a:pPr>
            <a:r>
              <a:rPr lang="it-IT" sz="1600" dirty="0">
                <a:latin typeface="Arial" panose="020B0604020202020204" pitchFamily="34" charset="0"/>
                <a:cs typeface="Arial" panose="020B0604020202020204" pitchFamily="34" charset="0"/>
              </a:rPr>
              <a:t>Con l’arrivo dei francesi a Milano si diffuse un senso di benessere tale che il lusso fece capolino anche nei ceti medi.</a:t>
            </a:r>
          </a:p>
          <a:p>
            <a:pPr marL="0" indent="0">
              <a:lnSpc>
                <a:spcPct val="120000"/>
              </a:lnSpc>
              <a:buNone/>
            </a:pPr>
            <a:r>
              <a:rPr lang="it-IT" sz="1600" dirty="0">
                <a:latin typeface="Arial" panose="020B0604020202020204" pitchFamily="34" charset="0"/>
                <a:cs typeface="Arial" panose="020B0604020202020204" pitchFamily="34" charset="0"/>
              </a:rPr>
              <a:t>Frequenti e solenni erano le celebrazioni civili, le vittorie militari erano celebrate per le vie con balli e banchetti. Memorabili furono i festeggiamenti per la fondazione della Repubblica francese:</a:t>
            </a:r>
          </a:p>
          <a:p>
            <a:pPr marL="0" indent="0">
              <a:lnSpc>
                <a:spcPct val="120000"/>
              </a:lnSpc>
              <a:buNone/>
            </a:pPr>
            <a:r>
              <a:rPr lang="it-IT" sz="1600" dirty="0">
                <a:latin typeface="Arial" panose="020B0604020202020204" pitchFamily="34" charset="0"/>
                <a:cs typeface="Arial" panose="020B0604020202020204" pitchFamily="34" charset="0"/>
              </a:rPr>
              <a:t>La piazza del Duomo venne disposta ad anfiteatro. </a:t>
            </a:r>
            <a:r>
              <a:rPr lang="it-IT" sz="1600" i="1" dirty="0">
                <a:latin typeface="Arial" panose="020B0604020202020204" pitchFamily="34" charset="0"/>
                <a:cs typeface="Arial" panose="020B0604020202020204" pitchFamily="34" charset="0"/>
              </a:rPr>
              <a:t>«Nel mezzo l’altare così detto ‘della Patria’ con emblemi analoghi. Si piantò un nuovo albero più bello del primo. Dal Broletto uscì un carro trionfale tirato da sei cavalli; su di esso </a:t>
            </a:r>
            <a:r>
              <a:rPr lang="it-IT" sz="1600" i="1" dirty="0" err="1">
                <a:latin typeface="Arial" panose="020B0604020202020204" pitchFamily="34" charset="0"/>
                <a:cs typeface="Arial" panose="020B0604020202020204" pitchFamily="34" charset="0"/>
              </a:rPr>
              <a:t>vedevasi</a:t>
            </a:r>
            <a:r>
              <a:rPr lang="it-IT" sz="1600" i="1" dirty="0">
                <a:latin typeface="Arial" panose="020B0604020202020204" pitchFamily="34" charset="0"/>
                <a:cs typeface="Arial" panose="020B0604020202020204" pitchFamily="34" charset="0"/>
              </a:rPr>
              <a:t> una giovane vestita alla greca, che figurava la libertà; le scherzavano intorno sei fanciulli inghirlandati con diversi emblemi. In una fascia tra le ghirlande ed i fiori, </a:t>
            </a:r>
            <a:r>
              <a:rPr lang="it-IT" sz="1600" i="1" dirty="0" err="1">
                <a:latin typeface="Arial" panose="020B0604020202020204" pitchFamily="34" charset="0"/>
                <a:cs typeface="Arial" panose="020B0604020202020204" pitchFamily="34" charset="0"/>
              </a:rPr>
              <a:t>leggevasi</a:t>
            </a:r>
            <a:r>
              <a:rPr lang="it-IT" sz="1600" i="1" dirty="0">
                <a:latin typeface="Arial" panose="020B0604020202020204" pitchFamily="34" charset="0"/>
                <a:cs typeface="Arial" panose="020B0604020202020204" pitchFamily="34" charset="0"/>
              </a:rPr>
              <a:t> il nome dei corpi d’esercito benemeriti della Francia; e in separata fascia stava scritto il nome della Lombardia. Ci furono delle corse davanti a Giuseppina Beauharnais, che vi assistette dal palazzo Serbelloni </a:t>
            </a:r>
            <a:r>
              <a:rPr lang="it-IT" sz="1600" dirty="0">
                <a:latin typeface="Arial" panose="020B0604020202020204" pitchFamily="34" charset="0"/>
                <a:cs typeface="Arial" panose="020B0604020202020204" pitchFamily="34" charset="0"/>
              </a:rPr>
              <a:t>"</a:t>
            </a:r>
          </a:p>
          <a:p>
            <a:pPr marL="0" indent="0">
              <a:lnSpc>
                <a:spcPct val="120000"/>
              </a:lnSpc>
              <a:buNone/>
            </a:pPr>
            <a:r>
              <a:rPr lang="it-IT" sz="1600" dirty="0">
                <a:latin typeface="Arial" panose="020B0604020202020204" pitchFamily="34" charset="0"/>
                <a:cs typeface="Arial" panose="020B0604020202020204" pitchFamily="34" charset="0"/>
              </a:rPr>
              <a:t>Le grandi illuminazioni destavano stupore e ottimismo nel popolo. Il corso delle carrozze, le feste in maschera per il Carnevale e le serate pirotecniche erano appuntamenti fissi e frequenti: </a:t>
            </a:r>
            <a:r>
              <a:rPr lang="it-IT" sz="1600" i="1" dirty="0">
                <a:latin typeface="Arial" panose="020B0604020202020204" pitchFamily="34" charset="0"/>
                <a:cs typeface="Arial" panose="020B0604020202020204" pitchFamily="34" charset="0"/>
              </a:rPr>
              <a:t>«Le mascherate si facevano anche fuori di stagione, come quando, il 16 febbraio del 1797, si festeggiarono le vittorie dell’esercito francese; sovra un carro gli agricoltori con strumenti rurali, sovra un altro vecchi e poveri, sovra un terzo dei francesi feriti, poi coppie di sposi ..; nelle vie banchetti civili; si dispensò pane, vino, carne; si gettò dal palazzo nazionale al popolo adunato una gran quantità di riso asciutto, da noi chiamato ‘in cagnone’. Alla sera, a Porta Orientale una macchina da fuoco artificiale: un gruppo di nuvole si aperse nel momento dell’illuminazione e dal suo seno comparve la dea della libertà in atto di schiacciare coll’asta e col piede i vizi del dispotismo».</a:t>
            </a:r>
          </a:p>
        </p:txBody>
      </p:sp>
    </p:spTree>
    <p:extLst>
      <p:ext uri="{BB962C8B-B14F-4D97-AF65-F5344CB8AC3E}">
        <p14:creationId xmlns:p14="http://schemas.microsoft.com/office/powerpoint/2010/main" val="2372690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testo 4">
            <a:extLst>
              <a:ext uri="{FF2B5EF4-FFF2-40B4-BE49-F238E27FC236}">
                <a16:creationId xmlns:a16="http://schemas.microsoft.com/office/drawing/2014/main" id="{9BA3B9E3-0304-C24A-A9B5-AF4D518BB505}"/>
              </a:ext>
            </a:extLst>
          </p:cNvPr>
          <p:cNvSpPr>
            <a:spLocks noGrp="1"/>
          </p:cNvSpPr>
          <p:nvPr>
            <p:ph sz="half" idx="1"/>
          </p:nvPr>
        </p:nvSpPr>
        <p:spPr>
          <a:xfrm>
            <a:off x="1670756" y="1648177"/>
            <a:ext cx="9053688" cy="4413955"/>
          </a:xfrm>
        </p:spPr>
        <p:txBody>
          <a:bodyPr>
            <a:noAutofit/>
          </a:bodyPr>
          <a:lstStyle/>
          <a:p>
            <a:pPr marL="0" indent="0">
              <a:lnSpc>
                <a:spcPct val="100000"/>
              </a:lnSpc>
              <a:buNone/>
            </a:pPr>
            <a:r>
              <a:rPr lang="it-IT" sz="1600" dirty="0">
                <a:latin typeface="Arial" panose="020B0604020202020204" pitchFamily="34" charset="0"/>
                <a:cs typeface="Arial" panose="020B0604020202020204" pitchFamily="34" charset="0"/>
              </a:rPr>
              <a:t>Il 28 giugno 1796, viene fondato il </a:t>
            </a:r>
            <a:r>
              <a:rPr lang="it-IT" sz="1600" i="1" dirty="0">
                <a:latin typeface="Arial" panose="020B0604020202020204" pitchFamily="34" charset="0"/>
                <a:cs typeface="Arial" panose="020B0604020202020204" pitchFamily="34" charset="0"/>
              </a:rPr>
              <a:t>Teatro Patriottico </a:t>
            </a:r>
            <a:r>
              <a:rPr lang="it-IT" sz="1600" dirty="0">
                <a:latin typeface="Arial" panose="020B0604020202020204" pitchFamily="34" charset="0"/>
                <a:cs typeface="Arial" panose="020B0604020202020204" pitchFamily="34" charset="0"/>
              </a:rPr>
              <a:t>(poi Teatro dei Filodrammatici), che ha sede provvisoria nel Teatro del Collegio Longone. </a:t>
            </a:r>
          </a:p>
          <a:p>
            <a:pPr marL="0" indent="0">
              <a:lnSpc>
                <a:spcPct val="100000"/>
              </a:lnSpc>
              <a:buNone/>
            </a:pPr>
            <a:r>
              <a:rPr lang="it-IT" sz="1600" dirty="0">
                <a:latin typeface="Arial" panose="020B0604020202020204" pitchFamily="34" charset="0"/>
                <a:cs typeface="Arial" panose="020B0604020202020204" pitchFamily="34" charset="0"/>
              </a:rPr>
              <a:t>Vi andavano in scena drammi di ispirazione politica, filo-francesi e filo-rivoluzionari. Viene inaugurato con il </a:t>
            </a:r>
            <a:r>
              <a:rPr lang="it-IT" sz="1600" i="1" dirty="0">
                <a:latin typeface="Arial" panose="020B0604020202020204" pitchFamily="34" charset="0"/>
                <a:cs typeface="Arial" panose="020B0604020202020204" pitchFamily="34" charset="0"/>
              </a:rPr>
              <a:t>Guglielmo Tell e </a:t>
            </a:r>
            <a:r>
              <a:rPr lang="it-IT" sz="1600" dirty="0">
                <a:latin typeface="Arial" panose="020B0604020202020204" pitchFamily="34" charset="0"/>
                <a:cs typeface="Arial" panose="020B0604020202020204" pitchFamily="34" charset="0"/>
              </a:rPr>
              <a:t>poi vi è rappresentata la Virginia di Alfieri alla presenza di Napoleone, mentre Il 25 febbraio  1797 rappresentato con grande scalpore alla Scala lo spettacolo </a:t>
            </a:r>
            <a:r>
              <a:rPr lang="it-IT" sz="1600" i="1" dirty="0">
                <a:latin typeface="Arial" panose="020B0604020202020204" pitchFamily="34" charset="0"/>
                <a:cs typeface="Arial" panose="020B0604020202020204" pitchFamily="34" charset="0"/>
              </a:rPr>
              <a:t>Il generale Colli in Roma</a:t>
            </a:r>
            <a:r>
              <a:rPr lang="it-IT" sz="1600" dirty="0">
                <a:latin typeface="Arial" panose="020B0604020202020204" pitchFamily="34" charset="0"/>
                <a:cs typeface="Arial" panose="020B0604020202020204" pitchFamily="34" charset="0"/>
              </a:rPr>
              <a:t> detto "Il ballo del papa". Sarà ricordato come l'episodio più forte di anticlericalismo giacobino.</a:t>
            </a:r>
          </a:p>
          <a:p>
            <a:pPr marL="0" indent="0">
              <a:lnSpc>
                <a:spcPct val="100000"/>
              </a:lnSpc>
              <a:buNone/>
            </a:pPr>
            <a:r>
              <a:rPr lang="it-IT" sz="1600" dirty="0">
                <a:latin typeface="Arial" panose="020B0604020202020204" pitchFamily="34" charset="0"/>
                <a:cs typeface="Arial" panose="020B0604020202020204" pitchFamily="34" charset="0"/>
              </a:rPr>
              <a:t> </a:t>
            </a:r>
            <a:r>
              <a:rPr lang="it-IT" sz="1600" dirty="0">
                <a:latin typeface="Arial" panose="020B0604020202020204" pitchFamily="34" charset="0"/>
              </a:rPr>
              <a:t>Dal 30 dicembre 1800 avrà una sede propria nel teatro costruito nella ex chiesa dei SS. Cosma e Damiano alla Scala che </a:t>
            </a:r>
            <a:r>
              <a:rPr lang="it-IT" sz="1600" dirty="0">
                <a:latin typeface="Arial" panose="020B0604020202020204" pitchFamily="34" charset="0"/>
                <a:cs typeface="Arial" panose="020B0604020202020204" pitchFamily="34" charset="0"/>
              </a:rPr>
              <a:t>nel 1805 diventerà il </a:t>
            </a:r>
            <a:r>
              <a:rPr lang="it-IT" sz="1600" i="1" dirty="0">
                <a:latin typeface="Arial" panose="020B0604020202020204" pitchFamily="34" charset="0"/>
                <a:cs typeface="Arial" panose="020B0604020202020204" pitchFamily="34" charset="0"/>
              </a:rPr>
              <a:t>Teatro Filodrammatico.</a:t>
            </a:r>
          </a:p>
          <a:p>
            <a:pPr marL="0" indent="0">
              <a:lnSpc>
                <a:spcPct val="100000"/>
              </a:lnSpc>
              <a:buNone/>
            </a:pPr>
            <a:r>
              <a:rPr lang="it-IT" sz="1600" dirty="0">
                <a:latin typeface="Arial" panose="020B0604020202020204" pitchFamily="34" charset="0"/>
                <a:cs typeface="Arial" panose="020B0604020202020204" pitchFamily="34" charset="0"/>
              </a:rPr>
              <a:t> La trasformazione in teatro della chiesa, di origini antichissime e rimaneggiata dal Richini, fu affidata al Piermarini che vi lavorò col </a:t>
            </a:r>
            <a:r>
              <a:rPr lang="it-IT" sz="1600" dirty="0" err="1">
                <a:latin typeface="Arial" panose="020B0604020202020204" pitchFamily="34" charset="0"/>
                <a:cs typeface="Arial" panose="020B0604020202020204" pitchFamily="34" charset="0"/>
              </a:rPr>
              <a:t>Pollak</a:t>
            </a:r>
            <a:r>
              <a:rPr lang="it-IT" sz="1600" dirty="0">
                <a:latin typeface="Arial" panose="020B0604020202020204" pitchFamily="34" charset="0"/>
                <a:cs typeface="Arial" panose="020B0604020202020204" pitchFamily="34" charset="0"/>
              </a:rPr>
              <a:t>. Quando Piermarini venne destituito dalla carica di ‘Architetto di Stato’ e sostituito dal trentatreenne Canonica, la progettazione del teatro venne ripresa da quest'ultimo. </a:t>
            </a:r>
          </a:p>
          <a:p>
            <a:endParaRPr lang="it-IT" sz="1600" dirty="0"/>
          </a:p>
        </p:txBody>
      </p:sp>
    </p:spTree>
    <p:extLst>
      <p:ext uri="{BB962C8B-B14F-4D97-AF65-F5344CB8AC3E}">
        <p14:creationId xmlns:p14="http://schemas.microsoft.com/office/powerpoint/2010/main" val="83963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B28072-0616-FCA7-AF91-345F4849BAAB}"/>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1703D9A-09D4-02E7-10FC-984EFF530FD9}"/>
              </a:ext>
            </a:extLst>
          </p:cNvPr>
          <p:cNvSpPr>
            <a:spLocks noGrp="1"/>
          </p:cNvSpPr>
          <p:nvPr>
            <p:ph idx="1"/>
          </p:nvPr>
        </p:nvSpPr>
        <p:spPr>
          <a:xfrm>
            <a:off x="620889" y="485422"/>
            <a:ext cx="10732911" cy="6808996"/>
          </a:xfrm>
        </p:spPr>
        <p:txBody>
          <a:bodyPr>
            <a:normAutofit fontScale="25000" lnSpcReduction="20000"/>
          </a:bodyPr>
          <a:lstStyle/>
          <a:p>
            <a:pPr marL="0" indent="0">
              <a:lnSpc>
                <a:spcPct val="120000"/>
              </a:lnSpc>
              <a:buNone/>
            </a:pPr>
            <a:r>
              <a:rPr lang="it-IT" sz="6000" dirty="0">
                <a:effectLst/>
                <a:latin typeface="Arial" panose="020B0604020202020204" pitchFamily="34" charset="0"/>
                <a:cs typeface="Arial" panose="020B0604020202020204" pitchFamily="34" charset="0"/>
              </a:rPr>
              <a:t>Appena giunti i Francesi a Milano il 14 maggio 1796, Canonica chiese e ottenne,</a:t>
            </a:r>
            <a:r>
              <a:rPr lang="it-IT" sz="6000" dirty="0">
                <a:latin typeface="Arial" panose="020B0604020202020204" pitchFamily="34" charset="0"/>
                <a:cs typeface="Arial" panose="020B0604020202020204" pitchFamily="34" charset="0"/>
              </a:rPr>
              <a:t> </a:t>
            </a:r>
            <a:r>
              <a:rPr lang="it-IT" sz="6000" dirty="0">
                <a:effectLst/>
                <a:latin typeface="Arial" panose="020B0604020202020204" pitchFamily="34" charset="0"/>
                <a:cs typeface="Arial" panose="020B0604020202020204" pitchFamily="34" charset="0"/>
              </a:rPr>
              <a:t>non sappiamo con quali credenziali, l’incarico di soprintendente all’illuminazione</a:t>
            </a:r>
            <a:r>
              <a:rPr lang="it-IT" sz="6000" dirty="0">
                <a:latin typeface="Arial" panose="020B0604020202020204" pitchFamily="34" charset="0"/>
                <a:cs typeface="Arial" panose="020B0604020202020204" pitchFamily="34" charset="0"/>
              </a:rPr>
              <a:t> </a:t>
            </a:r>
            <a:r>
              <a:rPr lang="it-IT" sz="6000" dirty="0">
                <a:effectLst/>
                <a:latin typeface="Arial" panose="020B0604020202020204" pitchFamily="34" charset="0"/>
                <a:cs typeface="Arial" panose="020B0604020202020204" pitchFamily="34" charset="0"/>
              </a:rPr>
              <a:t>notturna. Il servizio non appariva esaltante (dovette anche occuparsi personalmente di dotare i palchi della Scala e della </a:t>
            </a:r>
            <a:r>
              <a:rPr lang="it-IT" sz="6000" dirty="0" err="1">
                <a:effectLst/>
                <a:latin typeface="Arial" panose="020B0604020202020204" pitchFamily="34" charset="0"/>
                <a:cs typeface="Arial" panose="020B0604020202020204" pitchFamily="34" charset="0"/>
              </a:rPr>
              <a:t>Canobiana</a:t>
            </a:r>
            <a:r>
              <a:rPr lang="it-IT" sz="6000" dirty="0">
                <a:latin typeface="Arial" panose="020B0604020202020204" pitchFamily="34" charset="0"/>
                <a:cs typeface="Arial" panose="020B0604020202020204" pitchFamily="34" charset="0"/>
              </a:rPr>
              <a:t> </a:t>
            </a:r>
            <a:r>
              <a:rPr lang="it-IT" sz="6000" dirty="0">
                <a:effectLst/>
                <a:latin typeface="Arial" panose="020B0604020202020204" pitchFamily="34" charset="0"/>
                <a:cs typeface="Arial" panose="020B0604020202020204" pitchFamily="34" charset="0"/>
              </a:rPr>
              <a:t>di candele, tende, comode, bracieri), ma già </a:t>
            </a:r>
            <a:r>
              <a:rPr lang="it-IT" sz="6000" dirty="0">
                <a:latin typeface="Arial" panose="020B0604020202020204" pitchFamily="34" charset="0"/>
                <a:cs typeface="Arial" panose="020B0604020202020204" pitchFamily="34" charset="0"/>
              </a:rPr>
              <a:t>1797 venne nominato architetto della Repubblica cisalpina e nel 1801 architetto nazionale della seconda Cisalpina. </a:t>
            </a:r>
            <a:endParaRPr lang="it-IT" sz="8000" dirty="0">
              <a:latin typeface="Arial" panose="020B0604020202020204" pitchFamily="34" charset="0"/>
              <a:cs typeface="Arial" panose="020B0604020202020204" pitchFamily="34" charset="0"/>
            </a:endParaRPr>
          </a:p>
          <a:p>
            <a:pPr marL="0" indent="0">
              <a:lnSpc>
                <a:spcPct val="120000"/>
              </a:lnSpc>
              <a:buNone/>
            </a:pPr>
            <a:r>
              <a:rPr lang="it-IT" sz="5600" i="1" dirty="0">
                <a:effectLst/>
                <a:latin typeface="Arial" panose="020B0604020202020204" pitchFamily="34" charset="0"/>
                <a:cs typeface="Arial" panose="020B0604020202020204" pitchFamily="34" charset="0"/>
              </a:rPr>
              <a:t>Luigi Canonica venne chiamato nel gennaio 1797, con l’Appiani e i più affermati Parini,</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Piermarini, Oriani e altri, a far parte della Società di Pubblica Istruzione</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forse anche per saldare la nuova generazione</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a quella già provata da tante controverse circostanze. </a:t>
            </a:r>
          </a:p>
          <a:p>
            <a:pPr marL="0" indent="0">
              <a:lnSpc>
                <a:spcPct val="120000"/>
              </a:lnSpc>
              <a:buNone/>
            </a:pPr>
            <a:r>
              <a:rPr lang="it-IT" sz="5600" i="1" dirty="0">
                <a:effectLst/>
                <a:latin typeface="Arial" panose="020B0604020202020204" pitchFamily="34" charset="0"/>
                <a:cs typeface="Arial" panose="020B0604020202020204" pitchFamily="34" charset="0"/>
              </a:rPr>
              <a:t>Sappiamo</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anche che mentre Piermarini si impegnava a sistemare presso il Verziere</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l’ex Convento di Sant’Antonio a sede di tribunali, Canonica celebrava</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il regime appena stabilito allestendo la festa indetta per la resa del</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Castello, avvenuta il 29 giugno1796, e curando l’illuminazione della città</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per l’arrivo di Napoleone il 4 maggio 1797. </a:t>
            </a:r>
          </a:p>
          <a:p>
            <a:pPr marL="0" indent="0">
              <a:lnSpc>
                <a:spcPct val="120000"/>
              </a:lnSpc>
              <a:buNone/>
            </a:pPr>
            <a:r>
              <a:rPr lang="it-IT" sz="5600" i="1" dirty="0">
                <a:effectLst/>
                <a:latin typeface="Arial" panose="020B0604020202020204" pitchFamily="34" charset="0"/>
                <a:cs typeface="Arial" panose="020B0604020202020204" pitchFamily="34" charset="0"/>
              </a:rPr>
              <a:t>Sicuramente partecipò ai lavori</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per approntare la più importante di queste cerimonie, quella che portò Piermarini, assieme ai pittori Appiani e Landriani</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e forse ai professori Albertolli e </a:t>
            </a:r>
            <a:r>
              <a:rPr lang="it-IT" sz="5600" i="1" dirty="0" err="1">
                <a:effectLst/>
                <a:latin typeface="Arial" panose="020B0604020202020204" pitchFamily="34" charset="0"/>
                <a:cs typeface="Arial" panose="020B0604020202020204" pitchFamily="34" charset="0"/>
              </a:rPr>
              <a:t>Aspari</a:t>
            </a:r>
            <a:r>
              <a:rPr lang="it-IT" sz="5600" i="1" dirty="0">
                <a:effectLst/>
                <a:latin typeface="Arial" panose="020B0604020202020204" pitchFamily="34" charset="0"/>
                <a:cs typeface="Arial" panose="020B0604020202020204" pitchFamily="34" charset="0"/>
              </a:rPr>
              <a:t> a </a:t>
            </a:r>
            <a:r>
              <a:rPr lang="it-IT" sz="5600" i="1" dirty="0">
                <a:latin typeface="Arial" panose="020B0604020202020204" pitchFamily="34" charset="0"/>
                <a:cs typeface="Arial" panose="020B0604020202020204" pitchFamily="34" charset="0"/>
              </a:rPr>
              <a:t>r</a:t>
            </a:r>
            <a:r>
              <a:rPr lang="it-IT" sz="5600" i="1" dirty="0">
                <a:effectLst/>
                <a:latin typeface="Arial" panose="020B0604020202020204" pitchFamily="34" charset="0"/>
                <a:cs typeface="Arial" panose="020B0604020202020204" pitchFamily="34" charset="0"/>
              </a:rPr>
              <a:t>idurre in nove giorni il quattrocentesco recinto del Lazzaretto in “Campo</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di Marte” e ad attrezzarlo perché il 9 luglio 1797 vi si svolgesse la Festa della Federazione, la più grandiosa manifestazione della prima Cisalpina.</a:t>
            </a:r>
            <a:r>
              <a:rPr lang="it-IT" sz="5600" i="1" dirty="0">
                <a:latin typeface="Arial" panose="020B0604020202020204" pitchFamily="34" charset="0"/>
                <a:cs typeface="Arial" panose="020B0604020202020204" pitchFamily="34" charset="0"/>
              </a:rPr>
              <a:t> </a:t>
            </a:r>
          </a:p>
          <a:p>
            <a:pPr marL="0" indent="0">
              <a:lnSpc>
                <a:spcPct val="120000"/>
              </a:lnSpc>
              <a:buNone/>
            </a:pPr>
            <a:r>
              <a:rPr lang="it-IT" sz="5600" i="1" dirty="0">
                <a:effectLst/>
                <a:latin typeface="Arial" panose="020B0604020202020204" pitchFamily="34" charset="0"/>
                <a:cs typeface="Arial" panose="020B0604020202020204" pitchFamily="34" charset="0"/>
              </a:rPr>
              <a:t>L’addobbo riuscì quanto mai retorico: il tempietto centrale, trasformato in altare della patria, fu coronato da una fiamma simbolica, mentre</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sulla sua superficie erano distribuiti festoni e corone, busti di eroi e fatti della storia (Catone, Muzio Scevola, Curzio, Lega lombarda), iscrizioni e</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trofei. Attorno erano alzati dodici alberi della libertà e le tribune per </a:t>
            </a:r>
            <a:r>
              <a:rPr lang="it-IT" sz="5600" i="1" dirty="0" err="1">
                <a:effectLst/>
                <a:latin typeface="Arial" panose="020B0604020202020204" pitchFamily="34" charset="0"/>
                <a:cs typeface="Arial" panose="020B0604020202020204" pitchFamily="34" charset="0"/>
              </a:rPr>
              <a:t>glioratori</a:t>
            </a:r>
            <a:r>
              <a:rPr lang="it-IT" sz="5600" i="1" dirty="0">
                <a:effectLst/>
                <a:latin typeface="Arial" panose="020B0604020202020204" pitchFamily="34" charset="0"/>
                <a:cs typeface="Arial" panose="020B0604020202020204" pitchFamily="34" charset="0"/>
              </a:rPr>
              <a:t> e per il pubblico; stendardi e bandiere sventolavano tra gli archi</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del portico. Fra i rumori delle artiglierie, delle bande e dell’orchestra, all’ora</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convenuta un corteo di militari francesi, cisalpini e polacchi raggiunse</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la improvvisata piazza d’armi attraversando a Porta Orientale l’“Arco della Riconoscenza”, il primo della repubblica, pure disegnato da</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Piermarini e approntato con i suoi collaboratori.</a:t>
            </a:r>
          </a:p>
          <a:p>
            <a:pPr marL="0" indent="0">
              <a:lnSpc>
                <a:spcPct val="120000"/>
              </a:lnSpc>
              <a:buNone/>
            </a:pPr>
            <a:r>
              <a:rPr lang="it-IT" sz="5600" i="1" dirty="0">
                <a:effectLst/>
                <a:latin typeface="Arial" panose="020B0604020202020204" pitchFamily="34" charset="0"/>
                <a:cs typeface="Arial" panose="020B0604020202020204" pitchFamily="34" charset="0"/>
              </a:rPr>
              <a:t> Davanti a Napoleone, e</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in quella cornice, Gian Galeazzo Serbelloni recitò il celebre discorso che</a:t>
            </a:r>
            <a:r>
              <a:rPr lang="it-IT" sz="5600" i="1" dirty="0">
                <a:latin typeface="Arial" panose="020B0604020202020204" pitchFamily="34" charset="0"/>
                <a:cs typeface="Arial" panose="020B0604020202020204" pitchFamily="34" charset="0"/>
              </a:rPr>
              <a:t> i</a:t>
            </a:r>
            <a:r>
              <a:rPr lang="it-IT" sz="5600" i="1" dirty="0">
                <a:effectLst/>
                <a:latin typeface="Arial" panose="020B0604020202020204" pitchFamily="34" charset="0"/>
                <a:cs typeface="Arial" panose="020B0604020202020204" pitchFamily="34" charset="0"/>
              </a:rPr>
              <a:t>naugurò la Repubblica Cisalpina e la stagione degli spettacoli di massa.17</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e i mesi dopo Giuseppe Piermarini – appreso di essere stato destituito da architetto pubblico – rinunciava anche alla carica ricoperta a Brera, e Canonica otteneva il titolo di</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«architetto nazionale» per dirigere, a 34 anni d’età, l’edilizia governativa,</a:t>
            </a:r>
            <a:r>
              <a:rPr lang="it-IT" sz="5600" i="1" dirty="0">
                <a:latin typeface="Arial" panose="020B0604020202020204" pitchFamily="34" charset="0"/>
                <a:cs typeface="Arial" panose="020B0604020202020204" pitchFamily="34" charset="0"/>
              </a:rPr>
              <a:t> </a:t>
            </a:r>
            <a:r>
              <a:rPr lang="it-IT" sz="5600" i="1" dirty="0">
                <a:effectLst/>
                <a:latin typeface="Arial" panose="020B0604020202020204" pitchFamily="34" charset="0"/>
                <a:cs typeface="Arial" panose="020B0604020202020204" pitchFamily="34" charset="0"/>
              </a:rPr>
              <a:t>il più importante ufficio pubblico cui un architetto potesse allora aspirare.</a:t>
            </a:r>
          </a:p>
          <a:p>
            <a:pPr marL="0" indent="0" algn="r">
              <a:buNone/>
            </a:pPr>
            <a:r>
              <a:rPr lang="it-IT" sz="6000" dirty="0">
                <a:effectLst/>
                <a:latin typeface="Arial" panose="020B0604020202020204" pitchFamily="34" charset="0"/>
                <a:cs typeface="Arial" panose="020B0604020202020204" pitchFamily="34" charset="0"/>
              </a:rPr>
              <a:t>Aurora Scotti Tosini, </a:t>
            </a:r>
            <a:r>
              <a:rPr lang="it-IT" sz="6000" dirty="0" err="1">
                <a:effectLst/>
                <a:latin typeface="Arial" panose="020B0604020202020204" pitchFamily="34" charset="0"/>
                <a:cs typeface="Arial" panose="020B0604020202020204" pitchFamily="34" charset="0"/>
              </a:rPr>
              <a:t>cit</a:t>
            </a:r>
            <a:br>
              <a:rPr lang="it-IT" sz="2000" dirty="0">
                <a:effectLst/>
                <a:latin typeface="Times"/>
              </a:rPr>
            </a:br>
            <a:endParaRPr lang="it-IT" dirty="0"/>
          </a:p>
        </p:txBody>
      </p:sp>
    </p:spTree>
    <p:extLst>
      <p:ext uri="{BB962C8B-B14F-4D97-AF65-F5344CB8AC3E}">
        <p14:creationId xmlns:p14="http://schemas.microsoft.com/office/powerpoint/2010/main" val="1826796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122FA0B9-FC9C-4BFC-1CF2-BE46667F7208}"/>
              </a:ext>
            </a:extLst>
          </p:cNvPr>
          <p:cNvSpPr txBox="1"/>
          <p:nvPr/>
        </p:nvSpPr>
        <p:spPr>
          <a:xfrm>
            <a:off x="1433689" y="2152201"/>
            <a:ext cx="9310512" cy="2862322"/>
          </a:xfrm>
          <a:prstGeom prst="rect">
            <a:avLst/>
          </a:prstGeom>
          <a:noFill/>
        </p:spPr>
        <p:txBody>
          <a:bodyPr wrap="square" rtlCol="0">
            <a:spAutoFit/>
          </a:bodyPr>
          <a:lstStyle/>
          <a:p>
            <a:pPr marL="0" indent="0">
              <a:buNone/>
            </a:pPr>
            <a:r>
              <a:rPr lang="it-IT" sz="1800" dirty="0">
                <a:latin typeface="Arial" panose="020B0604020202020204" pitchFamily="34" charset="0"/>
                <a:cs typeface="Arial" panose="020B0604020202020204" pitchFamily="34" charset="0"/>
              </a:rPr>
              <a:t>Nel Campo delle Federazione, si svolsero i festeggiamenti della </a:t>
            </a:r>
            <a:r>
              <a:rPr lang="it-IT" sz="1800" i="1" dirty="0">
                <a:latin typeface="Arial" panose="020B0604020202020204" pitchFamily="34" charset="0"/>
                <a:cs typeface="Arial" panose="020B0604020202020204" pitchFamily="34" charset="0"/>
              </a:rPr>
              <a:t>Repubblica Cisalpina </a:t>
            </a:r>
            <a:r>
              <a:rPr lang="it-IT" sz="1800" dirty="0">
                <a:latin typeface="Arial" panose="020B0604020202020204" pitchFamily="34" charset="0"/>
                <a:cs typeface="Arial" panose="020B0604020202020204" pitchFamily="34" charset="0"/>
              </a:rPr>
              <a:t>il 9 giugno 1797. sfilarono da Piazza del Duomo per il corso di Porta Orientale fino al Lazzaretto attraverso il dazio di Porta Orientale in cui era stato innalzato un arco trionfale a tre fornici. </a:t>
            </a:r>
          </a:p>
          <a:p>
            <a:pPr marL="0" indent="0">
              <a:buNone/>
            </a:pPr>
            <a:endParaRPr lang="it-IT" dirty="0">
              <a:latin typeface="Arial" panose="020B0604020202020204" pitchFamily="34" charset="0"/>
              <a:cs typeface="Arial" panose="020B0604020202020204" pitchFamily="34" charset="0"/>
            </a:endParaRPr>
          </a:p>
          <a:p>
            <a:pPr marL="0" indent="0">
              <a:buNone/>
            </a:pPr>
            <a:endParaRPr lang="it-IT" sz="1800" dirty="0">
              <a:latin typeface="Arial" panose="020B0604020202020204" pitchFamily="34" charset="0"/>
              <a:cs typeface="Arial" panose="020B0604020202020204" pitchFamily="34" charset="0"/>
            </a:endParaRPr>
          </a:p>
          <a:p>
            <a:r>
              <a:rPr lang="it-IT" dirty="0">
                <a:latin typeface="Arial" panose="020B0604020202020204" pitchFamily="34" charset="0"/>
              </a:rPr>
              <a:t>A settembre vi fu una grande festa per celebrare il quinto anno della Repubblica Francese. In piazza del Duomo venne  eretto un grande Albero della Libertà. Gli scoppi delle artiglierie danneggiarono le vetrate del Duomo.</a:t>
            </a:r>
            <a:endParaRPr lang="it-IT" dirty="0"/>
          </a:p>
          <a:p>
            <a:pPr marL="0" indent="0">
              <a:buNone/>
            </a:pPr>
            <a:endParaRPr lang="it-IT"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029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5508A99-A610-BDFB-0757-E8212DD01E63}"/>
              </a:ext>
            </a:extLst>
          </p:cNvPr>
          <p:cNvSpPr>
            <a:spLocks noGrp="1"/>
          </p:cNvSpPr>
          <p:nvPr>
            <p:ph sz="half" idx="1"/>
          </p:nvPr>
        </p:nvSpPr>
        <p:spPr>
          <a:xfrm>
            <a:off x="1320800" y="2167466"/>
            <a:ext cx="10092267" cy="6854613"/>
          </a:xfrm>
        </p:spPr>
        <p:txBody>
          <a:bodyPr>
            <a:normAutofit/>
          </a:bodyPr>
          <a:lstStyle/>
          <a:p>
            <a:pPr marL="0" indent="0">
              <a:buNone/>
            </a:pPr>
            <a:r>
              <a:rPr lang="it-IT" sz="1800" dirty="0">
                <a:latin typeface="Arial" panose="020B0604020202020204" pitchFamily="34" charset="0"/>
                <a:cs typeface="Arial" panose="020B0604020202020204" pitchFamily="34" charset="0"/>
              </a:rPr>
              <a:t>La Legione lombarda costituita dai Francesi nell’ottobre 1796  adotta come bandiera il Tricolore bianco, rosso e verde. Il 29 giugno del 1797 v</a:t>
            </a:r>
            <a:r>
              <a:rPr lang="it-IT" sz="1800" dirty="0">
                <a:latin typeface="Arial" panose="020B0604020202020204" pitchFamily="34" charset="0"/>
              </a:rPr>
              <a:t>iene promulgata la Costituzione della Repubblica Cisalpina. </a:t>
            </a:r>
            <a:endParaRPr lang="it-IT" sz="1800" dirty="0">
              <a:latin typeface="Arial" panose="020B0604020202020204" pitchFamily="34" charset="0"/>
              <a:cs typeface="Arial" panose="020B0604020202020204" pitchFamily="34" charset="0"/>
            </a:endParaRPr>
          </a:p>
          <a:p>
            <a:pPr marL="0" indent="0">
              <a:buNone/>
            </a:pPr>
            <a:r>
              <a:rPr lang="it-IT" sz="1800" dirty="0">
                <a:latin typeface="Arial" panose="020B0604020202020204" pitchFamily="34" charset="0"/>
                <a:cs typeface="Arial" panose="020B0604020202020204" pitchFamily="34" charset="0"/>
              </a:rPr>
              <a:t>Nel 1797, il </a:t>
            </a:r>
            <a:r>
              <a:rPr lang="it-IT" sz="1800" i="1" dirty="0">
                <a:latin typeface="Arial" panose="020B0604020202020204" pitchFamily="34" charset="0"/>
                <a:cs typeface="Arial" panose="020B0604020202020204" pitchFamily="34" charset="0"/>
              </a:rPr>
              <a:t>Lazzaretto</a:t>
            </a:r>
            <a:r>
              <a:rPr lang="it-IT" sz="1800" dirty="0">
                <a:latin typeface="Arial" panose="020B0604020202020204" pitchFamily="34" charset="0"/>
                <a:cs typeface="Arial" panose="020B0604020202020204" pitchFamily="34" charset="0"/>
              </a:rPr>
              <a:t> fu espropriato dal Governo Napoleonico della Lombardia. Napoleone fece chiamare l’architetto </a:t>
            </a:r>
            <a:r>
              <a:rPr lang="it-IT" sz="1800" i="1" dirty="0">
                <a:latin typeface="Arial" panose="020B0604020202020204" pitchFamily="34" charset="0"/>
                <a:cs typeface="Arial" panose="020B0604020202020204" pitchFamily="34" charset="0"/>
              </a:rPr>
              <a:t>Giuseppe Piermarini</a:t>
            </a:r>
            <a:r>
              <a:rPr lang="it-IT" sz="1800" dirty="0">
                <a:latin typeface="Arial" panose="020B0604020202020204" pitchFamily="34" charset="0"/>
                <a:cs typeface="Arial" panose="020B0604020202020204" pitchFamily="34" charset="0"/>
              </a:rPr>
              <a:t> affinché trasformasse tutta l’area, in ‘Campo delle Federazione‘.</a:t>
            </a:r>
          </a:p>
          <a:p>
            <a:pPr marL="0" indent="0">
              <a:buNone/>
            </a:pPr>
            <a:r>
              <a:rPr lang="it-IT" sz="1800" dirty="0">
                <a:latin typeface="Arial" panose="020B0604020202020204" pitchFamily="34" charset="0"/>
                <a:cs typeface="Arial" panose="020B0604020202020204" pitchFamily="34" charset="0"/>
              </a:rPr>
              <a:t>La chiesa al centro, decorata di trofei e inghirlandata di festoni e corone di alloro, fu ribattezzata con il nome di </a:t>
            </a:r>
            <a:r>
              <a:rPr lang="it-IT" sz="1800" i="1" dirty="0">
                <a:latin typeface="Arial" panose="020B0604020202020204" pitchFamily="34" charset="0"/>
                <a:cs typeface="Arial" panose="020B0604020202020204" pitchFamily="34" charset="0"/>
              </a:rPr>
              <a:t>“Altare della Patria”, </a:t>
            </a:r>
            <a:r>
              <a:rPr lang="it-IT" sz="1800" dirty="0">
                <a:latin typeface="Arial" panose="020B0604020202020204" pitchFamily="34" charset="0"/>
                <a:cs typeface="Arial" panose="020B0604020202020204" pitchFamily="34" charset="0"/>
              </a:rPr>
              <a:t>e al posto della cupola demolita fu posto un grande tripode fumigante di incenso che simboleggiava l’amore di patria. Dopo la rimozione dell’altare fu collocata al centro della chiesa la statua della libertà. Di fronte alla chiesa fu eretto un palco semicircolare riservato alle autorità in cui prese posto Napoleone, entrato a cavallo nel Lazzaretto con un gruppo di musici.</a:t>
            </a:r>
          </a:p>
          <a:p>
            <a:pPr marL="0" indent="0">
              <a:buNone/>
            </a:pPr>
            <a:endParaRPr lang="it-IT" sz="1800" dirty="0">
              <a:latin typeface="Arial" panose="020B0604020202020204" pitchFamily="34" charset="0"/>
              <a:cs typeface="Arial" panose="020B0604020202020204" pitchFamily="34" charset="0"/>
            </a:endParaRPr>
          </a:p>
          <a:p>
            <a:pPr marL="0" indent="0">
              <a:buNone/>
            </a:pPr>
            <a:endParaRPr lang="it-IT"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850559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3281</TotalTime>
  <Words>7077</Words>
  <Application>Microsoft Macintosh PowerPoint</Application>
  <PresentationFormat>Widescreen</PresentationFormat>
  <Paragraphs>201</Paragraphs>
  <Slides>41</Slides>
  <Notes>3</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41</vt:i4>
      </vt:variant>
    </vt:vector>
  </HeadingPairs>
  <TitlesOfParts>
    <vt:vector size="48" baseType="lpstr">
      <vt:lpstr>Aptos</vt:lpstr>
      <vt:lpstr>Aptos Display</vt:lpstr>
      <vt:lpstr>Arial</vt:lpstr>
      <vt:lpstr>Helvetica</vt:lpstr>
      <vt:lpstr>Times</vt:lpstr>
      <vt:lpstr>Times New Roman</vt:lpstr>
      <vt:lpstr>Tema di Office</vt:lpstr>
      <vt:lpstr>19 Milano e Brera in età napoleonica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Anna Salvini</dc:creator>
  <cp:lastModifiedBy>Anna Salvini</cp:lastModifiedBy>
  <cp:revision>19</cp:revision>
  <dcterms:created xsi:type="dcterms:W3CDTF">2024-11-03T13:15:46Z</dcterms:created>
  <dcterms:modified xsi:type="dcterms:W3CDTF">2025-03-18T22:53:09Z</dcterms:modified>
</cp:coreProperties>
</file>