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640" r:id="rId2"/>
    <p:sldId id="2614" r:id="rId3"/>
    <p:sldId id="2723" r:id="rId4"/>
    <p:sldId id="2727" r:id="rId5"/>
    <p:sldId id="2751" r:id="rId6"/>
    <p:sldId id="2729" r:id="rId7"/>
    <p:sldId id="2748" r:id="rId8"/>
    <p:sldId id="2761" r:id="rId9"/>
    <p:sldId id="2766" r:id="rId10"/>
    <p:sldId id="2765" r:id="rId11"/>
    <p:sldId id="2142" r:id="rId12"/>
    <p:sldId id="2737" r:id="rId13"/>
    <p:sldId id="2745" r:id="rId14"/>
    <p:sldId id="2734" r:id="rId15"/>
    <p:sldId id="2424" r:id="rId16"/>
    <p:sldId id="2412" r:id="rId17"/>
    <p:sldId id="2408" r:id="rId18"/>
    <p:sldId id="2760" r:id="rId19"/>
    <p:sldId id="2757" r:id="rId20"/>
    <p:sldId id="2733" r:id="rId21"/>
    <p:sldId id="2763"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70"/>
    <p:restoredTop sz="96327"/>
  </p:normalViewPr>
  <p:slideViewPr>
    <p:cSldViewPr snapToGrid="0">
      <p:cViewPr varScale="1">
        <p:scale>
          <a:sx n="113" d="100"/>
          <a:sy n="113" d="100"/>
        </p:scale>
        <p:origin x="272" y="488"/>
      </p:cViewPr>
      <p:guideLst/>
    </p:cSldViewPr>
  </p:slideViewPr>
  <p:notesTextViewPr>
    <p:cViewPr>
      <p:scale>
        <a:sx n="1" d="1"/>
        <a:sy n="1" d="1"/>
      </p:scale>
      <p:origin x="0" y="0"/>
    </p:cViewPr>
  </p:notesTextViewPr>
  <p:notesViewPr>
    <p:cSldViewPr snapToGrid="0">
      <p:cViewPr varScale="1">
        <p:scale>
          <a:sx n="96" d="100"/>
          <a:sy n="96" d="100"/>
        </p:scale>
        <p:origin x="3808"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E3F7-A64D-614C-8995-370FA7F5D5A3}" type="datetimeFigureOut">
              <a:rPr lang="it-IT" smtClean="0"/>
              <a:t>18/03/25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69F42-5331-9545-8CDD-EAA24DCB76E6}" type="slidenum">
              <a:rPr lang="it-IT" smtClean="0"/>
              <a:t>‹N›</a:t>
            </a:fld>
            <a:endParaRPr lang="it-IT"/>
          </a:p>
        </p:txBody>
      </p:sp>
    </p:spTree>
    <p:extLst>
      <p:ext uri="{BB962C8B-B14F-4D97-AF65-F5344CB8AC3E}">
        <p14:creationId xmlns:p14="http://schemas.microsoft.com/office/powerpoint/2010/main" val="3685034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6162D6-CDE2-3AA6-1FBC-23BBACA65CB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4033C16-075A-BC47-E605-B68CE29AEA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3C2AC01-38ED-A81D-E127-2D4AD7601A7C}"/>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F2EF41A5-5A53-E26E-96EA-99DE14EF19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3E8A80F-FBBE-25B2-99AC-7041922169DD}"/>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0049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644260-F5B5-FE50-4B4F-30B08A35341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36F1604-319E-0908-51E2-5CD4EA89953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6F81BFC-289E-3C55-CABB-07D0BE0B09A9}"/>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ADE0FA7C-4BCA-C3DD-F867-787AF84169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98B51A6-6677-0136-F369-FBE1A20C7F3D}"/>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4239344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F45419B-BF26-3A68-066D-09989736E0B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036EB66-E14B-0D4D-05B6-B0A75375226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3518206-1FFE-9958-35B3-45D89F5497C9}"/>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A7FC846B-A204-9097-A047-07BC58A6FD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A1B73C4-AA29-B233-412F-5528957E2AAF}"/>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103922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880A99-A6E0-3675-43AF-F7BDF5C6E91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8EE42B1-5BF9-7230-F896-607A674EC36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38D5DB1-96C0-0F54-C736-50EB94EB7199}"/>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1BBCF2C1-1B42-A497-111F-7DCB1D27DCF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0186A6C-46F2-EE3E-232D-B71723CBA86A}"/>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39892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956D9A-44EA-510F-F291-96990B0B576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C190CAD-AF99-FCEE-E2A7-C4D483200E1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460DBD7-8BE4-FA99-561F-6A5B272281C1}"/>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E193BF18-8E03-B780-2A9C-3B1CF69D613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BEEA50F-B9DA-CF7F-5813-47FCB3A2F3DC}"/>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770364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277C70-DA1D-16F9-A1F5-93B30F8C5B9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AD93B98-4C75-4280-6D7F-B8445EE501B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8E86483-B8E1-FF03-66D0-4E25ED61E109}"/>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8537AA3-7D1C-C893-1BEE-9547D5B1080C}"/>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6" name="Segnaposto piè di pagina 5">
            <a:extLst>
              <a:ext uri="{FF2B5EF4-FFF2-40B4-BE49-F238E27FC236}">
                <a16:creationId xmlns:a16="http://schemas.microsoft.com/office/drawing/2014/main" id="{56E5F2E9-06A2-44A2-9752-181EB79F7B5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B32235F-CAEE-77E6-5F94-BD153A64F378}"/>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3482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72E442-F02C-805E-336E-E15963ADD3B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50CCEEB-0C3A-8CAD-09EB-629892B7B9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A4528B5-C14D-C8CA-B83B-AFB681C8F58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8B4840B-6D81-17A4-ECB0-79038BF5AD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411B73D-6587-90FC-9F96-0B76E9C864D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E782E29-FBA7-A06F-63FC-15E076D83493}"/>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8" name="Segnaposto piè di pagina 7">
            <a:extLst>
              <a:ext uri="{FF2B5EF4-FFF2-40B4-BE49-F238E27FC236}">
                <a16:creationId xmlns:a16="http://schemas.microsoft.com/office/drawing/2014/main" id="{2B373D4A-68C5-D559-FB2B-9F3EAD5B55B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FD1343F-7854-941C-0B47-C6A1BD5565CF}"/>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414268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67FD24-17D5-C037-2B11-377C3F42ACE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EE5A8EB-8728-9ED8-3EE5-B6B4428ADE0C}"/>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4" name="Segnaposto piè di pagina 3">
            <a:extLst>
              <a:ext uri="{FF2B5EF4-FFF2-40B4-BE49-F238E27FC236}">
                <a16:creationId xmlns:a16="http://schemas.microsoft.com/office/drawing/2014/main" id="{26DB98A2-E320-77E9-A027-2719864D3F9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8F6FAD2-4E8C-C033-EA5B-8B04DED106CB}"/>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185586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9E7F04C-2F10-1B07-4C9B-36705E5FFDF0}"/>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3" name="Segnaposto piè di pagina 2">
            <a:extLst>
              <a:ext uri="{FF2B5EF4-FFF2-40B4-BE49-F238E27FC236}">
                <a16:creationId xmlns:a16="http://schemas.microsoft.com/office/drawing/2014/main" id="{0D00CB61-D20D-8372-7A3B-B15E6AAE88F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1329356-4FA0-4E5E-6178-EBD515B7834C}"/>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2038911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A295B3-F8B2-91EF-DDF4-2B6049F7DC1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79679E3-01F6-E6EC-279F-5183206A1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DA36038-C033-AEBA-B7BE-D4215DE2F1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5E72629-BE41-07C7-F14C-DE164BC613D2}"/>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6" name="Segnaposto piè di pagina 5">
            <a:extLst>
              <a:ext uri="{FF2B5EF4-FFF2-40B4-BE49-F238E27FC236}">
                <a16:creationId xmlns:a16="http://schemas.microsoft.com/office/drawing/2014/main" id="{F6637CE3-995E-13ED-EE26-109B8F4E31A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564F7E-8112-0BB4-470E-1509359DCC99}"/>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42892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211D11-FBCA-7564-8640-065E75C99F7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5ABAA82-DD94-3097-7143-A5D9508F56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99B148F-0A8B-D0AB-0364-413E46176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5379225-BECA-77F6-2DDE-35402E261F12}"/>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6" name="Segnaposto piè di pagina 5">
            <a:extLst>
              <a:ext uri="{FF2B5EF4-FFF2-40B4-BE49-F238E27FC236}">
                <a16:creationId xmlns:a16="http://schemas.microsoft.com/office/drawing/2014/main" id="{ED83091C-BD8F-BB90-818D-4B451C7EDE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F3BA104-4609-1299-A4A5-02FC99213B6F}"/>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082749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B4BC66F-EC74-44BB-E36C-460ACCEEEE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11522F-7B18-651C-8860-D6595A94F5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5DD57A8-CE45-FA0B-252B-6819547AD7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076B8B66-CD06-838D-1C36-1E5BA30652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BD63519F-BDEE-E38B-F89A-31DEE5B5AA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DD3F43-7FB5-0A44-A835-5A280873A073}" type="slidenum">
              <a:rPr lang="it-IT" smtClean="0"/>
              <a:t>‹N›</a:t>
            </a:fld>
            <a:endParaRPr lang="it-IT"/>
          </a:p>
        </p:txBody>
      </p:sp>
    </p:spTree>
    <p:extLst>
      <p:ext uri="{BB962C8B-B14F-4D97-AF65-F5344CB8AC3E}">
        <p14:creationId xmlns:p14="http://schemas.microsoft.com/office/powerpoint/2010/main" val="3744533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s://it.wikipedia.org/wiki/Luigi_Cagnola" TargetMode="External"/><Relationship Id="rId7" Type="http://schemas.openxmlformats.org/officeDocument/2006/relationships/hyperlink" Target="https://it.wikipedia.org/wiki/Camillo_Pacetti" TargetMode="External"/><Relationship Id="rId2" Type="http://schemas.openxmlformats.org/officeDocument/2006/relationships/hyperlink" Target="https://it.wikipedia.org/wiki/Luigi_Canonica" TargetMode="External"/><Relationship Id="rId1" Type="http://schemas.openxmlformats.org/officeDocument/2006/relationships/slideLayout" Target="../slideLayouts/slideLayout4.xml"/><Relationship Id="rId6" Type="http://schemas.openxmlformats.org/officeDocument/2006/relationships/hyperlink" Target="https://it.wikipedia.org/wiki/Luigi_Sabatelli" TargetMode="External"/><Relationship Id="rId5" Type="http://schemas.openxmlformats.org/officeDocument/2006/relationships/hyperlink" Target="https://it.wikipedia.org/wiki/Ferdinando_Albertolli" TargetMode="External"/><Relationship Id="rId4" Type="http://schemas.openxmlformats.org/officeDocument/2006/relationships/hyperlink" Target="https://it.wikipedia.org/wiki/Giuseppe_Zanoi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88833AD-748D-2FCB-8698-1A3C39CDC5B9}"/>
              </a:ext>
            </a:extLst>
          </p:cNvPr>
          <p:cNvSpPr>
            <a:spLocks noGrp="1"/>
          </p:cNvSpPr>
          <p:nvPr>
            <p:ph type="title"/>
          </p:nvPr>
        </p:nvSpPr>
        <p:spPr/>
        <p:txBody>
          <a:bodyPr>
            <a:normAutofit/>
          </a:bodyPr>
          <a:lstStyle/>
          <a:p>
            <a:r>
              <a:rPr lang="it-IT" sz="5400" dirty="0"/>
              <a:t>20  Canova e scultori neoclassici</a:t>
            </a:r>
          </a:p>
        </p:txBody>
      </p:sp>
      <p:sp>
        <p:nvSpPr>
          <p:cNvPr id="5" name="Segnaposto testo 4">
            <a:extLst>
              <a:ext uri="{FF2B5EF4-FFF2-40B4-BE49-F238E27FC236}">
                <a16:creationId xmlns:a16="http://schemas.microsoft.com/office/drawing/2014/main" id="{4E136E7C-4C79-96A2-BF1D-82DB538FD8A9}"/>
              </a:ext>
            </a:extLst>
          </p:cNvPr>
          <p:cNvSpPr>
            <a:spLocks noGrp="1"/>
          </p:cNvSpPr>
          <p:nvPr>
            <p:ph type="body" idx="1"/>
          </p:nvPr>
        </p:nvSpPr>
        <p:spPr/>
        <p:txBody>
          <a:bodyPr/>
          <a:lstStyle/>
          <a:p>
            <a:endParaRPr lang="it-IT"/>
          </a:p>
        </p:txBody>
      </p:sp>
    </p:spTree>
    <p:extLst>
      <p:ext uri="{BB962C8B-B14F-4D97-AF65-F5344CB8AC3E}">
        <p14:creationId xmlns:p14="http://schemas.microsoft.com/office/powerpoint/2010/main" val="2966089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5FF5D89-5C1D-FADB-05FF-B32E799ED313}"/>
              </a:ext>
            </a:extLst>
          </p:cNvPr>
          <p:cNvSpPr>
            <a:spLocks noGrp="1"/>
          </p:cNvSpPr>
          <p:nvPr>
            <p:ph sz="half" idx="1"/>
          </p:nvPr>
        </p:nvSpPr>
        <p:spPr>
          <a:xfrm>
            <a:off x="1986844" y="2641600"/>
            <a:ext cx="8613422" cy="3646310"/>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Lo scultore Giuseppe Franchi (1731 – 1806 ) ebbe la cattedra di scultura all’Accademia di Brera fin dai suoi inizi, nel 1776. Aveva studiato arte neoclassica a Roma sotto  Johann Joachim Winckelmann, uno fra i massimi teorici ed esponenti del Neoclassicismo. Sosteneva  un'arte basata sul senso dell'armonia, su una «</a:t>
            </a:r>
            <a:r>
              <a:rPr lang="it-IT" sz="1800" i="1" dirty="0">
                <a:latin typeface="Arial" panose="020B0604020202020204" pitchFamily="34" charset="0"/>
                <a:cs typeface="Arial" panose="020B0604020202020204" pitchFamily="34" charset="0"/>
              </a:rPr>
              <a:t>nobile semplicità e quieta grandezza</a:t>
            </a:r>
            <a:r>
              <a:rPr lang="it-IT" sz="1800" dirty="0">
                <a:latin typeface="Arial" panose="020B0604020202020204" pitchFamily="34" charset="0"/>
                <a:cs typeface="Arial" panose="020B0604020202020204" pitchFamily="34" charset="0"/>
              </a:rPr>
              <a:t>»: i suoi ideali ebbero vastissima eco nella cultura del tempo, soprattutto nelle arti figurative, influenzando artisti come Canova, Mengs David. </a:t>
            </a:r>
          </a:p>
        </p:txBody>
      </p:sp>
    </p:spTree>
    <p:extLst>
      <p:ext uri="{BB962C8B-B14F-4D97-AF65-F5344CB8AC3E}">
        <p14:creationId xmlns:p14="http://schemas.microsoft.com/office/powerpoint/2010/main" val="2247718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F779818-A00D-A589-2B5C-B2B80956DC0A}"/>
              </a:ext>
            </a:extLst>
          </p:cNvPr>
          <p:cNvSpPr>
            <a:spLocks noGrp="1"/>
          </p:cNvSpPr>
          <p:nvPr>
            <p:ph sz="half" idx="1"/>
          </p:nvPr>
        </p:nvSpPr>
        <p:spPr>
          <a:xfrm>
            <a:off x="1986844" y="2404533"/>
            <a:ext cx="8760178" cy="4355496"/>
          </a:xfrm>
        </p:spPr>
        <p:txBody>
          <a:bodyPr>
            <a:normAutofit/>
          </a:bodyPr>
          <a:lstStyle/>
          <a:p>
            <a:pPr marL="0" indent="0">
              <a:lnSpc>
                <a:spcPct val="120000"/>
              </a:lnSpc>
              <a:buNone/>
            </a:pPr>
            <a:r>
              <a:rPr lang="it-IT" sz="1800" i="1" dirty="0">
                <a:latin typeface="Arial" panose="020B0604020202020204" pitchFamily="34" charset="0"/>
                <a:cs typeface="Arial" panose="020B0604020202020204" pitchFamily="34" charset="0"/>
              </a:rPr>
              <a:t>….scultore </a:t>
            </a:r>
            <a:r>
              <a:rPr lang="it-IT" sz="1800" b="1" i="1" dirty="0">
                <a:latin typeface="Arial" panose="020B0604020202020204" pitchFamily="34" charset="0"/>
                <a:cs typeface="Arial" panose="020B0604020202020204" pitchFamily="34" charset="0"/>
              </a:rPr>
              <a:t>Franchi </a:t>
            </a:r>
            <a:r>
              <a:rPr lang="it-IT" sz="1800" i="1" dirty="0">
                <a:latin typeface="Arial" panose="020B0604020202020204" pitchFamily="34" charset="0"/>
                <a:cs typeface="Arial" panose="020B0604020202020204" pitchFamily="34" charset="0"/>
              </a:rPr>
              <a:t> dopo aver modellato una interessante serie di bassorilievi di carattere mitologico con una fattura molto sintetica e sperimentale ispirata alla pittura vascolare greca o alla scultura arcaica in Palazzo Greppi, celebrava l’orgoglio, dinastico, ma anche intellettuale, dei Belgiojoso d’Este, ispirandosi per i loro busti a quelli antichi d’età  imperiale di cui aveva buona conoscenza nella qualità di restauratore ufficiale, incaricato dal Governo, dei marmi appartenuti ai Gonzaga a Mantova.</a:t>
            </a:r>
          </a:p>
          <a:p>
            <a:pPr marL="0" indent="0" algn="r">
              <a:buNone/>
            </a:pPr>
            <a:r>
              <a:rPr lang="it-IT" sz="1400" dirty="0">
                <a:latin typeface="Arial" panose="020B0604020202020204" pitchFamily="34" charset="0"/>
                <a:cs typeface="Arial" panose="020B0604020202020204" pitchFamily="34" charset="0"/>
              </a:rPr>
              <a:t>Fernando Mazzocca,  </a:t>
            </a:r>
            <a:r>
              <a:rPr lang="it-IT" sz="1400" i="1" dirty="0">
                <a:latin typeface="Arial" panose="020B0604020202020204" pitchFamily="34" charset="0"/>
                <a:cs typeface="Arial" panose="020B0604020202020204" pitchFamily="34" charset="0"/>
              </a:rPr>
              <a:t>Il Ducato di Milano: la corte, </a:t>
            </a:r>
            <a:r>
              <a:rPr lang="it-IT" sz="1400" dirty="0">
                <a:latin typeface="Arial" panose="020B0604020202020204" pitchFamily="34" charset="0"/>
                <a:cs typeface="Arial" panose="020B0604020202020204" pitchFamily="34" charset="0"/>
              </a:rPr>
              <a:t>in </a:t>
            </a:r>
            <a:r>
              <a:rPr lang="it-IT" sz="1400" i="1" dirty="0">
                <a:latin typeface="Arial" panose="020B0604020202020204" pitchFamily="34" charset="0"/>
                <a:cs typeface="Arial" panose="020B0604020202020204" pitchFamily="34" charset="0"/>
              </a:rPr>
              <a:t>Il Neoclassicismo in Italia,</a:t>
            </a:r>
            <a:r>
              <a:rPr lang="it-IT" sz="1400" dirty="0">
                <a:latin typeface="Arial" panose="020B0604020202020204" pitchFamily="34" charset="0"/>
                <a:cs typeface="Arial" panose="020B0604020202020204" pitchFamily="34" charset="0"/>
              </a:rPr>
              <a:t> Milano, 2002</a:t>
            </a:r>
            <a:endParaRPr lang="it-IT" sz="1400" dirty="0">
              <a:effectLst/>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531894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285DF11-D3C0-E8A2-FA65-9647EE7C7134}"/>
              </a:ext>
            </a:extLst>
          </p:cNvPr>
          <p:cNvSpPr>
            <a:spLocks noGrp="1"/>
          </p:cNvSpPr>
          <p:nvPr>
            <p:ph sz="half" idx="1"/>
          </p:nvPr>
        </p:nvSpPr>
        <p:spPr>
          <a:xfrm>
            <a:off x="2494844" y="1498211"/>
            <a:ext cx="7281333" cy="4678752"/>
          </a:xfrm>
        </p:spPr>
        <p:txBody>
          <a:bodyPr>
            <a:noAutofit/>
          </a:bodyPr>
          <a:lstStyle/>
          <a:p>
            <a:pPr marL="0" indent="0" algn="just">
              <a:buNone/>
            </a:pPr>
            <a:r>
              <a:rPr lang="it-IT" dirty="0">
                <a:effectLst/>
              </a:rPr>
              <a:t>. </a:t>
            </a:r>
          </a:p>
          <a:p>
            <a:pPr marL="0" indent="0">
              <a:lnSpc>
                <a:spcPct val="100000"/>
              </a:lnSpc>
              <a:buNone/>
            </a:pPr>
            <a:r>
              <a:rPr lang="it-IT" sz="1900" dirty="0">
                <a:effectLst/>
                <a:latin typeface="Arial" panose="020B0604020202020204" pitchFamily="34" charset="0"/>
                <a:cs typeface="Arial" panose="020B0604020202020204" pitchFamily="34" charset="0"/>
              </a:rPr>
              <a:t>Nel corso dell’Ottocento il doppio portico del palazzo braidense è andato popolandosi di monumenti, busti e lapidi dedicati ad importanti esponenti del mondo delle arti, delle lettere e delle scienze, individuati, con preferenza, tra coloro che avevano avuto rapporti diretti con le istituzioni braidensi. </a:t>
            </a:r>
          </a:p>
          <a:p>
            <a:pPr marL="0" indent="0">
              <a:lnSpc>
                <a:spcPct val="100000"/>
              </a:lnSpc>
              <a:buNone/>
            </a:pPr>
            <a:endParaRPr lang="it-IT" sz="1900"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109562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a:extLst>
              <a:ext uri="{FF2B5EF4-FFF2-40B4-BE49-F238E27FC236}">
                <a16:creationId xmlns:a16="http://schemas.microsoft.com/office/drawing/2014/main" id="{FEF011C9-E78F-1C13-7E79-98563C113FBD}"/>
              </a:ext>
            </a:extLst>
          </p:cNvPr>
          <p:cNvSpPr>
            <a:spLocks noGrp="1"/>
          </p:cNvSpPr>
          <p:nvPr>
            <p:ph sz="half" idx="1"/>
          </p:nvPr>
        </p:nvSpPr>
        <p:spPr>
          <a:xfrm>
            <a:off x="1569156" y="1150374"/>
            <a:ext cx="9132710" cy="5026589"/>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Il monumento inaugurato nel 1818 fu eretto per onorare la prematura morte di </a:t>
            </a:r>
            <a:r>
              <a:rPr lang="it-IT" sz="1800" i="1" dirty="0">
                <a:latin typeface="Arial" panose="020B0604020202020204" pitchFamily="34" charset="0"/>
                <a:cs typeface="Arial" panose="020B0604020202020204" pitchFamily="34" charset="0"/>
              </a:rPr>
              <a:t>Giuseppe Bossi</a:t>
            </a:r>
            <a:r>
              <a:rPr lang="it-IT" sz="1800" dirty="0">
                <a:latin typeface="Arial" panose="020B0604020202020204" pitchFamily="34" charset="0"/>
                <a:cs typeface="Arial" panose="020B0604020202020204" pitchFamily="34" charset="0"/>
              </a:rPr>
              <a:t>, protagonista della scena artistica neoclassica italiana. Tre anni dopo la scomparsa del Bossi venne realizzato il monumento, disegnato dal pittore </a:t>
            </a:r>
            <a:r>
              <a:rPr lang="it-IT" sz="1800" i="1" dirty="0">
                <a:latin typeface="Arial" panose="020B0604020202020204" pitchFamily="34" charset="0"/>
                <a:cs typeface="Arial" panose="020B0604020202020204" pitchFamily="34" charset="0"/>
              </a:rPr>
              <a:t>Pelagio Palagi </a:t>
            </a:r>
            <a:r>
              <a:rPr lang="it-IT" sz="1800" dirty="0">
                <a:latin typeface="Arial" panose="020B0604020202020204" pitchFamily="34" charset="0"/>
                <a:cs typeface="Arial" panose="020B0604020202020204" pitchFamily="34" charset="0"/>
              </a:rPr>
              <a:t>e scolpito da </a:t>
            </a:r>
            <a:r>
              <a:rPr lang="it-IT" sz="1800" i="1" dirty="0">
                <a:latin typeface="Arial" panose="020B0604020202020204" pitchFamily="34" charset="0"/>
                <a:cs typeface="Arial" panose="020B0604020202020204" pitchFamily="34" charset="0"/>
              </a:rPr>
              <a:t>Antonio Canova e Pompeo Marchesi</a:t>
            </a:r>
            <a:r>
              <a:rPr lang="it-IT" sz="1800" dirty="0">
                <a:latin typeface="Arial" panose="020B0604020202020204" pitchFamily="34" charset="0"/>
                <a:cs typeface="Arial" panose="020B0604020202020204" pitchFamily="34" charset="0"/>
              </a:rPr>
              <a:t>, tutti e tre cari amici del defunto, e con ornamenti disegnati dall'architetto Giacomo Moraglia.</a:t>
            </a:r>
          </a:p>
          <a:p>
            <a:pPr marL="0" indent="0">
              <a:lnSpc>
                <a:spcPct val="100000"/>
              </a:lnSpc>
              <a:buNone/>
            </a:pPr>
            <a:r>
              <a:rPr lang="it-IT" sz="1800" dirty="0">
                <a:latin typeface="Arial" panose="020B0604020202020204" pitchFamily="34" charset="0"/>
                <a:cs typeface="Arial" panose="020B0604020202020204" pitchFamily="34" charset="0"/>
              </a:rPr>
              <a:t>Il monumento può essere suddiviso in tre parti: il basamento inferiore, decorato con due teste scolpite da Pompeo Marchesi e con una lapide, un'edicola coronata da un timpano triangolare decorata con un rilievo raffigurante </a:t>
            </a:r>
            <a:r>
              <a:rPr lang="it-IT" sz="1800" i="1" dirty="0">
                <a:latin typeface="Arial" panose="020B0604020202020204" pitchFamily="34" charset="0"/>
                <a:cs typeface="Arial" panose="020B0604020202020204" pitchFamily="34" charset="0"/>
              </a:rPr>
              <a:t>l'Amicizia piangente</a:t>
            </a:r>
            <a:r>
              <a:rPr lang="it-IT" sz="1800" dirty="0">
                <a:latin typeface="Arial" panose="020B0604020202020204" pitchFamily="34" charset="0"/>
                <a:cs typeface="Arial" panose="020B0604020202020204" pitchFamily="34" charset="0"/>
              </a:rPr>
              <a:t> sempre del Marchesi. Sopra di questa vi è sostenuta la testa del defunto, realizzata e donata da Antonio Canova. In una lettera parla del ritratto per lui scolpito con le seguenti parole: </a:t>
            </a:r>
            <a:r>
              <a:rPr lang="it-IT" sz="1800" i="1" dirty="0">
                <a:latin typeface="Arial" panose="020B0604020202020204" pitchFamily="34" charset="0"/>
                <a:cs typeface="Arial" panose="020B0604020202020204" pitchFamily="34" charset="0"/>
              </a:rPr>
              <a:t>«Il busto che lo rappresenta, e che io, piangendo, ho eseguito, serva a far parte del suo sepolcro; e ricordi ai posteri la mia tenera amicizia verso di lui».</a:t>
            </a:r>
          </a:p>
          <a:p>
            <a:endParaRPr lang="it-IT"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2270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07442A-A96E-D899-83AE-DA6E521C1822}"/>
              </a:ext>
            </a:extLst>
          </p:cNvPr>
          <p:cNvSpPr>
            <a:spLocks noGrp="1"/>
          </p:cNvSpPr>
          <p:nvPr>
            <p:ph type="title"/>
          </p:nvPr>
        </p:nvSpPr>
        <p:spPr/>
        <p:txBody>
          <a:bodyPr>
            <a:normAutofit/>
          </a:bodyPr>
          <a:lstStyle/>
          <a:p>
            <a:r>
              <a:rPr lang="it-IT" sz="2000" dirty="0">
                <a:latin typeface="Arial" panose="020B0604020202020204" pitchFamily="34" charset="0"/>
                <a:cs typeface="Arial" panose="020B0604020202020204" pitchFamily="34" charset="0"/>
              </a:rPr>
              <a:t>Camillo Pacetti</a:t>
            </a:r>
          </a:p>
        </p:txBody>
      </p:sp>
      <p:sp>
        <p:nvSpPr>
          <p:cNvPr id="3" name="Segnaposto contenuto 2">
            <a:extLst>
              <a:ext uri="{FF2B5EF4-FFF2-40B4-BE49-F238E27FC236}">
                <a16:creationId xmlns:a16="http://schemas.microsoft.com/office/drawing/2014/main" id="{E3F7BA5E-0B7E-E130-CD92-1C1D6F5B7D3A}"/>
              </a:ext>
            </a:extLst>
          </p:cNvPr>
          <p:cNvSpPr>
            <a:spLocks noGrp="1"/>
          </p:cNvSpPr>
          <p:nvPr>
            <p:ph sz="half" idx="1"/>
          </p:nvPr>
        </p:nvSpPr>
        <p:spPr>
          <a:xfrm>
            <a:off x="1998133" y="1690688"/>
            <a:ext cx="8534399" cy="4486275"/>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Nel maggio 1805 lasciò Roma, chiamato da Giuseppe Bossi alla cattedra di scultura all’Accademia di Brera in sostituzione di Giuseppe Franchi. In sintonia con Bossi, importò a Milano la tradizione degli insegnamenti dell’Accademia di S. Luca, impegnando gli allievi nella copia dell’antico sui gessi e coinvolgendoli nei lavori dei grandi cantieri milanesi dell’epoca. Partecipò all’aggiornamento al gusto per il classico della scultura lombarda e contribuì notevolmente a rilanciare l’Accademia, grazie all’istituzione di concorsi periodici e mostre annuali.</a:t>
            </a:r>
          </a:p>
        </p:txBody>
      </p:sp>
    </p:spTree>
    <p:extLst>
      <p:ext uri="{BB962C8B-B14F-4D97-AF65-F5344CB8AC3E}">
        <p14:creationId xmlns:p14="http://schemas.microsoft.com/office/powerpoint/2010/main" val="315446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F041BDF-BD13-064A-B50E-000FAC28648E}"/>
              </a:ext>
            </a:extLst>
          </p:cNvPr>
          <p:cNvSpPr>
            <a:spLocks noGrp="1"/>
          </p:cNvSpPr>
          <p:nvPr>
            <p:ph sz="half" idx="1"/>
          </p:nvPr>
        </p:nvSpPr>
        <p:spPr>
          <a:xfrm>
            <a:off x="1682043" y="2009422"/>
            <a:ext cx="8952089" cy="4515555"/>
          </a:xfrm>
        </p:spPr>
        <p:txBody>
          <a:bodyPr>
            <a:normAutofit/>
          </a:bodyPr>
          <a:lstStyle/>
          <a:p>
            <a:pPr marL="0" indent="0">
              <a:buNone/>
            </a:pPr>
            <a:r>
              <a:rPr lang="it-IT" sz="1800" dirty="0">
                <a:effectLst/>
                <a:latin typeface="Arial" panose="020B0604020202020204" pitchFamily="34" charset="0"/>
                <a:cs typeface="Arial" panose="020B0604020202020204" pitchFamily="34" charset="0"/>
              </a:rPr>
              <a:t>L'architetto Giuseppe Pollack</a:t>
            </a:r>
            <a:r>
              <a:rPr lang="it-IT" sz="1800" dirty="0">
                <a:latin typeface="Arial" panose="020B0604020202020204" pitchFamily="34" charset="0"/>
                <a:cs typeface="Arial" panose="020B0604020202020204" pitchFamily="34" charset="0"/>
              </a:rPr>
              <a:t> diede inizio alla costruzione del balcone e della finestra centrale del Duomo</a:t>
            </a:r>
          </a:p>
          <a:p>
            <a:pPr marL="0" indent="0">
              <a:buNone/>
            </a:pPr>
            <a:r>
              <a:rPr lang="it-IT" sz="1800" dirty="0">
                <a:latin typeface="Arial" panose="020B0604020202020204" pitchFamily="34" charset="0"/>
                <a:cs typeface="Arial" panose="020B0604020202020204" pitchFamily="34" charset="0"/>
              </a:rPr>
              <a:t>Del primo decennio dell'Ottocento sono le due statue neoclassiche che ornano la balaustra del finestrone centrale.</a:t>
            </a:r>
          </a:p>
          <a:p>
            <a:pPr marL="0" indent="0">
              <a:buNone/>
            </a:pPr>
            <a:r>
              <a:rPr lang="it-IT" sz="1800" dirty="0">
                <a:latin typeface="Arial" panose="020B0604020202020204" pitchFamily="34" charset="0"/>
                <a:cs typeface="Arial" panose="020B0604020202020204" pitchFamily="34" charset="0"/>
              </a:rPr>
              <a:t>A  sinistra la </a:t>
            </a:r>
            <a:r>
              <a:rPr lang="it-IT" sz="1800" i="1" dirty="0">
                <a:latin typeface="Arial" panose="020B0604020202020204" pitchFamily="34" charset="0"/>
                <a:cs typeface="Arial" panose="020B0604020202020204" pitchFamily="34" charset="0"/>
              </a:rPr>
              <a:t>Legge Nuova </a:t>
            </a:r>
            <a:r>
              <a:rPr lang="it-IT" sz="1800" dirty="0">
                <a:latin typeface="Arial" panose="020B0604020202020204" pitchFamily="34" charset="0"/>
                <a:cs typeface="Arial" panose="020B0604020202020204" pitchFamily="34" charset="0"/>
              </a:rPr>
              <a:t>di Camillo Pacetti simboleggia il Nuovo Testamento, in contrapposizione al Vecchio Testamento, situata alla destra del finestrone: la </a:t>
            </a:r>
            <a:r>
              <a:rPr lang="it-IT" sz="1800" i="1" dirty="0">
                <a:latin typeface="Arial" panose="020B0604020202020204" pitchFamily="34" charset="0"/>
                <a:cs typeface="Arial" panose="020B0604020202020204" pitchFamily="34" charset="0"/>
              </a:rPr>
              <a:t>Legge mosaica</a:t>
            </a:r>
            <a:r>
              <a:rPr lang="it-IT" sz="1800" dirty="0">
                <a:latin typeface="Arial" panose="020B0604020202020204" pitchFamily="34" charset="0"/>
                <a:cs typeface="Arial" panose="020B0604020202020204" pitchFamily="34" charset="0"/>
              </a:rPr>
              <a:t> dell'Acquisti </a:t>
            </a:r>
          </a:p>
          <a:p>
            <a:pPr marL="0" indent="0">
              <a:buNone/>
            </a:pPr>
            <a:endParaRPr lang="it-IT" sz="1800" dirty="0">
              <a:latin typeface="Arial" panose="020B0604020202020204" pitchFamily="34" charset="0"/>
              <a:cs typeface="Arial" panose="020B0604020202020204" pitchFamily="34" charset="0"/>
            </a:endParaRPr>
          </a:p>
          <a:p>
            <a:pPr marL="0" indent="0">
              <a:buNone/>
            </a:pPr>
            <a:r>
              <a:rPr lang="it-IT" sz="1800" dirty="0">
                <a:latin typeface="Arial" panose="020B0604020202020204" pitchFamily="34" charset="0"/>
                <a:cs typeface="Arial" panose="020B0604020202020204" pitchFamily="34" charset="0"/>
              </a:rPr>
              <a:t>Luigi Acquisti 1745-1823  a Roma acquisì lo stile neoclassico soprattutto ad opera del Canova. A Milano, oltre che in Duomo, lavorò ai bassorilievi dell’Arco della Pace.</a:t>
            </a:r>
          </a:p>
        </p:txBody>
      </p:sp>
    </p:spTree>
    <p:extLst>
      <p:ext uri="{BB962C8B-B14F-4D97-AF65-F5344CB8AC3E}">
        <p14:creationId xmlns:p14="http://schemas.microsoft.com/office/powerpoint/2010/main" val="629226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a:extLst>
              <a:ext uri="{FF2B5EF4-FFF2-40B4-BE49-F238E27FC236}">
                <a16:creationId xmlns:a16="http://schemas.microsoft.com/office/drawing/2014/main" id="{D2DE071B-D14F-66B1-ECD7-32DABCB86025}"/>
              </a:ext>
            </a:extLst>
          </p:cNvPr>
          <p:cNvSpPr txBox="1"/>
          <p:nvPr/>
        </p:nvSpPr>
        <p:spPr>
          <a:xfrm>
            <a:off x="1298222" y="1628780"/>
            <a:ext cx="10158677" cy="2585323"/>
          </a:xfrm>
          <a:prstGeom prst="rect">
            <a:avLst/>
          </a:prstGeom>
          <a:noFill/>
        </p:spPr>
        <p:txBody>
          <a:bodyPr wrap="square" rtlCol="0">
            <a:spAutoFit/>
          </a:bodyPr>
          <a:lstStyle/>
          <a:p>
            <a:r>
              <a:rPr lang="it-IT" dirty="0">
                <a:latin typeface="Arial" panose="020B0604020202020204" pitchFamily="34" charset="0"/>
                <a:cs typeface="Arial" panose="020B0604020202020204" pitchFamily="34" charset="0"/>
              </a:rPr>
              <a:t>La </a:t>
            </a:r>
            <a:r>
              <a:rPr lang="it-IT" i="1" dirty="0">
                <a:latin typeface="Arial" panose="020B0604020202020204" pitchFamily="34" charset="0"/>
                <a:cs typeface="Arial" panose="020B0604020202020204" pitchFamily="34" charset="0"/>
              </a:rPr>
              <a:t>Legge Nuova</a:t>
            </a:r>
            <a:r>
              <a:rPr lang="it-IT" dirty="0">
                <a:latin typeface="Arial" panose="020B0604020202020204" pitchFamily="34" charset="0"/>
                <a:cs typeface="Arial" panose="020B0604020202020204" pitchFamily="34" charset="0"/>
              </a:rPr>
              <a:t> di Camillo Pacetti del 1810, sulla facciata del duomo di Milano alla sinistra del finestrone sopra il portone principale. </a:t>
            </a:r>
          </a:p>
          <a:p>
            <a:endParaRPr lang="it-IT" dirty="0">
              <a:latin typeface="Arial" panose="020B0604020202020204" pitchFamily="34" charset="0"/>
              <a:cs typeface="Arial" panose="020B0604020202020204" pitchFamily="34" charset="0"/>
            </a:endParaRPr>
          </a:p>
          <a:p>
            <a:r>
              <a:rPr lang="it-IT" dirty="0">
                <a:latin typeface="Arial" panose="020B0604020202020204" pitchFamily="34" charset="0"/>
                <a:cs typeface="Arial" panose="020B0604020202020204" pitchFamily="34" charset="0"/>
              </a:rPr>
              <a:t>E’ molto probabile che l</a:t>
            </a:r>
            <a:r>
              <a:rPr lang="it-IT" sz="1800" dirty="0">
                <a:latin typeface="Arial" panose="020B0604020202020204" pitchFamily="34" charset="0"/>
                <a:cs typeface="Arial" panose="020B0604020202020204" pitchFamily="34" charset="0"/>
              </a:rPr>
              <a:t>o scultore </a:t>
            </a:r>
            <a:r>
              <a:rPr lang="it-IT" sz="1800" dirty="0">
                <a:effectLst/>
                <a:latin typeface="Arial" panose="020B0604020202020204" pitchFamily="34" charset="0"/>
                <a:cs typeface="Arial" panose="020B0604020202020204" pitchFamily="34" charset="0"/>
              </a:rPr>
              <a:t>Frédéric-Auguste </a:t>
            </a:r>
            <a:r>
              <a:rPr lang="it-IT" sz="1800" dirty="0" err="1">
                <a:effectLst/>
                <a:latin typeface="Arial" panose="020B0604020202020204" pitchFamily="34" charset="0"/>
                <a:cs typeface="Arial" panose="020B0604020202020204" pitchFamily="34" charset="0"/>
              </a:rPr>
              <a:t>Bartholdi</a:t>
            </a:r>
            <a:r>
              <a:rPr lang="it-IT" sz="1800" dirty="0">
                <a:latin typeface="Arial" panose="020B0604020202020204" pitchFamily="34" charset="0"/>
                <a:cs typeface="Arial" panose="020B0604020202020204" pitchFamily="34" charset="0"/>
              </a:rPr>
              <a:t> prendesse spunto dal Pacetti per </a:t>
            </a:r>
            <a:r>
              <a:rPr lang="it-IT" sz="1800" dirty="0">
                <a:effectLst/>
                <a:latin typeface="Arial" panose="020B0604020202020204" pitchFamily="34" charset="0"/>
                <a:cs typeface="Arial" panose="020B0604020202020204" pitchFamily="34" charset="0"/>
              </a:rPr>
              <a:t>la Statua della Libertà.</a:t>
            </a:r>
          </a:p>
          <a:p>
            <a:r>
              <a:rPr lang="it-IT" dirty="0">
                <a:latin typeface="Arial" panose="020B0604020202020204" pitchFamily="34" charset="0"/>
                <a:cs typeface="Arial" panose="020B0604020202020204" pitchFamily="34" charset="0"/>
              </a:rPr>
              <a:t>Certamente</a:t>
            </a:r>
            <a:r>
              <a:rPr lang="it-IT" sz="1800" dirty="0">
                <a:effectLst/>
                <a:latin typeface="Arial" panose="020B0604020202020204" pitchFamily="34" charset="0"/>
                <a:cs typeface="Arial" panose="020B0604020202020204" pitchFamily="34" charset="0"/>
              </a:rPr>
              <a:t> </a:t>
            </a:r>
            <a:r>
              <a:rPr lang="it-IT" sz="1800" dirty="0">
                <a:latin typeface="Arial" panose="020B0604020202020204" pitchFamily="34" charset="0"/>
                <a:cs typeface="Arial" panose="020B0604020202020204" pitchFamily="34" charset="0"/>
              </a:rPr>
              <a:t> il </a:t>
            </a:r>
            <a:r>
              <a:rPr lang="it-IT" sz="1800" dirty="0" err="1">
                <a:latin typeface="Arial" panose="020B0604020202020204" pitchFamily="34" charset="0"/>
                <a:cs typeface="Arial" panose="020B0604020202020204" pitchFamily="34" charset="0"/>
              </a:rPr>
              <a:t>Bartholdi</a:t>
            </a:r>
            <a:r>
              <a:rPr lang="it-IT" sz="1800" dirty="0">
                <a:latin typeface="Arial" panose="020B0604020202020204" pitchFamily="34" charset="0"/>
                <a:cs typeface="Arial" panose="020B0604020202020204" pitchFamily="34" charset="0"/>
              </a:rPr>
              <a:t> soggiornò ad Arona nel 1869 di ritorno dall'Egitto al fine di studiare la struttura del san Carlone di Arona per il suo progetto il cui primo modello fu completato nel 1870</a:t>
            </a:r>
            <a:r>
              <a:rPr lang="it-IT" sz="1800" dirty="0">
                <a:effectLst/>
                <a:latin typeface="Arial" panose="020B0604020202020204" pitchFamily="34" charset="0"/>
                <a:cs typeface="Arial" panose="020B0604020202020204" pitchFamily="34" charset="0"/>
              </a:rPr>
              <a:t>.  </a:t>
            </a:r>
          </a:p>
          <a:p>
            <a:endParaRPr lang="it-IT" dirty="0"/>
          </a:p>
          <a:p>
            <a:r>
              <a:rPr lang="it-IT" dirty="0"/>
              <a:t>. </a:t>
            </a:r>
          </a:p>
        </p:txBody>
      </p:sp>
    </p:spTree>
    <p:extLst>
      <p:ext uri="{BB962C8B-B14F-4D97-AF65-F5344CB8AC3E}">
        <p14:creationId xmlns:p14="http://schemas.microsoft.com/office/powerpoint/2010/main" val="3915314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8750C44-6E4D-1BF4-9BFF-F99BB1A1CBE0}"/>
              </a:ext>
            </a:extLst>
          </p:cNvPr>
          <p:cNvSpPr>
            <a:spLocks noGrp="1"/>
          </p:cNvSpPr>
          <p:nvPr>
            <p:ph sz="half" idx="1"/>
          </p:nvPr>
        </p:nvSpPr>
        <p:spPr>
          <a:xfrm>
            <a:off x="1365956" y="2844800"/>
            <a:ext cx="9121422" cy="4019823"/>
          </a:xfrm>
        </p:spPr>
        <p:txBody>
          <a:bodyPr>
            <a:normAutofit/>
          </a:bodyPr>
          <a:lstStyle/>
          <a:p>
            <a:pPr marL="0" indent="0">
              <a:buNone/>
            </a:pPr>
            <a:endParaRPr lang="it-IT" sz="1400" dirty="0">
              <a:latin typeface="+mj-lt"/>
            </a:endParaRPr>
          </a:p>
          <a:p>
            <a:pPr marL="0" indent="0" algn="just">
              <a:buNone/>
            </a:pPr>
            <a:r>
              <a:rPr lang="it-IT" sz="2000" dirty="0">
                <a:latin typeface="Arial" panose="020B0604020202020204" pitchFamily="34" charset="0"/>
                <a:cs typeface="Arial" panose="020B0604020202020204" pitchFamily="34" charset="0"/>
              </a:rPr>
              <a:t>Il colosso di San Carlo si colloca all’ apice del cammino del Sacro Monte di Arona, come suo coronamento </a:t>
            </a:r>
            <a:r>
              <a:rPr lang="it-IT" sz="2000" dirty="0">
                <a:effectLst/>
                <a:latin typeface="Arial" panose="020B0604020202020204" pitchFamily="34" charset="0"/>
                <a:cs typeface="Arial" panose="020B0604020202020204" pitchFamily="34" charset="0"/>
              </a:rPr>
              <a:t>Si tratta di una statua cava: all’esterno è costituita di lastre di rame battute a martello sulla struttura di supporto e riunite insieme per mezzo di chiodi e tiranti. </a:t>
            </a:r>
          </a:p>
          <a:p>
            <a:pPr marL="0" indent="0" algn="just">
              <a:buNone/>
            </a:pPr>
            <a:r>
              <a:rPr lang="it-IT" sz="2000" dirty="0">
                <a:latin typeface="Arial" panose="020B0604020202020204" pitchFamily="34" charset="0"/>
                <a:cs typeface="Arial" panose="020B0604020202020204" pitchFamily="34" charset="0"/>
              </a:rPr>
              <a:t>il piedistallo di  granito è alto 11,70 metri, mentre la statua misura 23,40 metri in altezza. Con un'altezza complessiva di 35,10 metri il monumento è stato il più alto al mondo, tra le statue visitabili all'interno, per quasi due secoli. </a:t>
            </a:r>
          </a:p>
          <a:p>
            <a:pPr marL="0" indent="0">
              <a:buNone/>
            </a:pPr>
            <a:endParaRPr lang="it-IT" sz="1400" dirty="0">
              <a:latin typeface="+mj-lt"/>
            </a:endParaRPr>
          </a:p>
        </p:txBody>
      </p:sp>
      <p:sp>
        <p:nvSpPr>
          <p:cNvPr id="4" name="CasellaDiTesto 3">
            <a:extLst>
              <a:ext uri="{FF2B5EF4-FFF2-40B4-BE49-F238E27FC236}">
                <a16:creationId xmlns:a16="http://schemas.microsoft.com/office/drawing/2014/main" id="{F13E8B16-88F7-E6A2-2660-04C360A335D9}"/>
              </a:ext>
            </a:extLst>
          </p:cNvPr>
          <p:cNvSpPr txBox="1"/>
          <p:nvPr/>
        </p:nvSpPr>
        <p:spPr>
          <a:xfrm>
            <a:off x="1253420" y="1229507"/>
            <a:ext cx="9922580" cy="646331"/>
          </a:xfrm>
          <a:prstGeom prst="rect">
            <a:avLst/>
          </a:prstGeom>
          <a:noFill/>
        </p:spPr>
        <p:txBody>
          <a:bodyPr wrap="square" rtlCol="0">
            <a:spAutoFit/>
          </a:bodyPr>
          <a:lstStyle/>
          <a:p>
            <a:pPr marL="0" indent="0">
              <a:buNone/>
            </a:pPr>
            <a:r>
              <a:rPr lang="it-IT" sz="1800" dirty="0">
                <a:effectLst/>
                <a:latin typeface="Arial" panose="020B0604020202020204" pitchFamily="34" charset="0"/>
                <a:cs typeface="Arial" panose="020B0604020202020204" pitchFamily="34" charset="0"/>
              </a:rPr>
              <a:t>Ai piedi della statua di New York (alta 46 metri) una targa ricorda che è stata costruita su modello del Colosso di Arona, al quale tolse il primato di statua più alta al mondo.</a:t>
            </a:r>
          </a:p>
        </p:txBody>
      </p:sp>
    </p:spTree>
    <p:extLst>
      <p:ext uri="{BB962C8B-B14F-4D97-AF65-F5344CB8AC3E}">
        <p14:creationId xmlns:p14="http://schemas.microsoft.com/office/powerpoint/2010/main" val="2999487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9796E69-6281-CCF1-308C-3980606D9207}"/>
              </a:ext>
            </a:extLst>
          </p:cNvPr>
          <p:cNvSpPr>
            <a:spLocks noGrp="1"/>
          </p:cNvSpPr>
          <p:nvPr>
            <p:ph sz="half" idx="1"/>
          </p:nvPr>
        </p:nvSpPr>
        <p:spPr>
          <a:xfrm>
            <a:off x="800100" y="1501422"/>
            <a:ext cx="10296878" cy="4856516"/>
          </a:xfrm>
        </p:spPr>
        <p:txBody>
          <a:bodyPr>
            <a:normAutofit/>
          </a:bodyPr>
          <a:lstStyle/>
          <a:p>
            <a:pPr marL="0" indent="0">
              <a:lnSpc>
                <a:spcPct val="120000"/>
              </a:lnSpc>
              <a:buNone/>
            </a:pPr>
            <a:r>
              <a:rPr lang="it-IT" sz="1800" dirty="0">
                <a:latin typeface="Arial" panose="020B0604020202020204" pitchFamily="34" charset="0"/>
                <a:cs typeface="Arial" panose="020B0604020202020204" pitchFamily="34" charset="0"/>
              </a:rPr>
              <a:t>Il </a:t>
            </a:r>
            <a:r>
              <a:rPr lang="it-IT" sz="1800" i="1" dirty="0">
                <a:latin typeface="Arial" panose="020B0604020202020204" pitchFamily="34" charset="0"/>
                <a:cs typeface="Arial" panose="020B0604020202020204" pitchFamily="34" charset="0"/>
              </a:rPr>
              <a:t>monumento a Giuseppe Parini</a:t>
            </a:r>
            <a:r>
              <a:rPr lang="it-IT" sz="1800" dirty="0">
                <a:latin typeface="Arial" panose="020B0604020202020204" pitchFamily="34" charset="0"/>
                <a:cs typeface="Arial" panose="020B0604020202020204" pitchFamily="34" charset="0"/>
              </a:rPr>
              <a:t> fu realizzato dallo scultore neoclassico Matteo Monti. Formato a Roma alla scuola del Canova, lavorò al Duomo e all’Arco della Pace.</a:t>
            </a:r>
          </a:p>
          <a:p>
            <a:pPr marL="0" indent="0">
              <a:lnSpc>
                <a:spcPct val="120000"/>
              </a:lnSpc>
              <a:buNone/>
            </a:pPr>
            <a:r>
              <a:rPr lang="it-IT" sz="1800" dirty="0">
                <a:latin typeface="Arial" panose="020B0604020202020204" pitchFamily="34" charset="0"/>
                <a:cs typeface="Arial" panose="020B0604020202020204" pitchFamily="34" charset="0"/>
              </a:rPr>
              <a:t>L'idea di realizzare la statua partì da una sottoscrizione del 1827 che riguardava anche il monumento a Cesare Beccaria </a:t>
            </a:r>
          </a:p>
          <a:p>
            <a:pPr marL="0" indent="0">
              <a:lnSpc>
                <a:spcPct val="120000"/>
              </a:lnSpc>
              <a:buNone/>
            </a:pPr>
            <a:r>
              <a:rPr lang="it-IT" sz="1800" dirty="0">
                <a:latin typeface="Arial" panose="020B0604020202020204" pitchFamily="34" charset="0"/>
                <a:cs typeface="Arial" panose="020B0604020202020204" pitchFamily="34" charset="0"/>
              </a:rPr>
              <a:t>Il modello in gesso venne presentato all'esposizione di Belle Arti di Brera nel 1835. </a:t>
            </a:r>
          </a:p>
          <a:p>
            <a:pPr marL="0" indent="0">
              <a:buNone/>
            </a:pPr>
            <a:r>
              <a:rPr lang="it-IT" sz="1800" dirty="0">
                <a:latin typeface="Arial" panose="020B0604020202020204" pitchFamily="34" charset="0"/>
                <a:cs typeface="Arial" panose="020B0604020202020204" pitchFamily="34" charset="0"/>
              </a:rPr>
              <a:t>«</a:t>
            </a:r>
            <a:r>
              <a:rPr lang="it-IT" sz="1800" i="1" dirty="0">
                <a:latin typeface="Arial" panose="020B0604020202020204" pitchFamily="34" charset="0"/>
                <a:cs typeface="Arial" panose="020B0604020202020204" pitchFamily="34" charset="0"/>
              </a:rPr>
              <a:t>Un'opera molto generalmente desiderata espose quest'anno l'egregio artista sig. prof. Gaetano Monti di Ravenna, nel modello in gesso della statua colossale di Giuseppe Parini, a cui farà riscontro il Beccaria del prof. Marchesi. Un lavoro di Gaetano Monti, non può essere mai senza molti pregi; e quando il modello, di cui ci facciamo a parlare, sarà tradotto in marmo, le bellezze che ora vi si ravvisano riceveranno un nuovo splendore non pure dalla materia, ma dalla nota maestria con cui quell'artista è solito farla ubbidire al suo valente scalpello.»</a:t>
            </a:r>
          </a:p>
          <a:p>
            <a:endParaRPr lang="it-IT" dirty="0"/>
          </a:p>
        </p:txBody>
      </p:sp>
    </p:spTree>
    <p:extLst>
      <p:ext uri="{BB962C8B-B14F-4D97-AF65-F5344CB8AC3E}">
        <p14:creationId xmlns:p14="http://schemas.microsoft.com/office/powerpoint/2010/main" val="3950545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C6621E-12F1-5834-7AE7-929455017A3F}"/>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21001B1-A694-4AEB-528C-E415230A3C81}"/>
              </a:ext>
            </a:extLst>
          </p:cNvPr>
          <p:cNvSpPr>
            <a:spLocks noGrp="1"/>
          </p:cNvSpPr>
          <p:nvPr>
            <p:ph sz="half" idx="1"/>
          </p:nvPr>
        </p:nvSpPr>
        <p:spPr>
          <a:xfrm>
            <a:off x="1444978" y="1806221"/>
            <a:ext cx="9098844" cy="4370741"/>
          </a:xfrm>
        </p:spPr>
        <p:txBody>
          <a:bodyPr>
            <a:normAutofit/>
          </a:bodyPr>
          <a:lstStyle/>
          <a:p>
            <a:pPr marL="0" indent="0">
              <a:lnSpc>
                <a:spcPct val="100000"/>
              </a:lnSpc>
              <a:buNone/>
            </a:pPr>
            <a:r>
              <a:rPr lang="it-IT" sz="1900" dirty="0">
                <a:latin typeface="Arial" panose="020B0604020202020204" pitchFamily="34" charset="0"/>
                <a:cs typeface="Arial" panose="020B0604020202020204" pitchFamily="34" charset="0"/>
              </a:rPr>
              <a:t>l Marchesi presentò un gesso della statua all'esposizione di Belle Arti di Brera nel 1833. </a:t>
            </a:r>
          </a:p>
          <a:p>
            <a:pPr marL="0" indent="0">
              <a:buNone/>
            </a:pPr>
            <a:r>
              <a:rPr lang="it-IT" sz="1900" i="1" dirty="0">
                <a:latin typeface="Arial" panose="020B0604020202020204" pitchFamily="34" charset="0"/>
                <a:cs typeface="Arial" panose="020B0604020202020204" pitchFamily="34" charset="0"/>
              </a:rPr>
              <a:t>«Il filosofo siede, appoggia la sinistra sur un volume, alza la destra e muove il capo come lieto di sé stesso. Ha pensato all'opera dei delitti e delle pene: nel volto è la serenità del saggio, e la compiacenza gli spunta sul labbro, con quel fare che non si esprime a parole ed egli ottenne in una statua. Veste una zimarra e sopra questa un mantello, che in parte lo avvolge, in parte cade sulla seggiola. In tutta la statua vi è maestà, ed uno stile grandioso; solo si desiderarono le mani più leggiere e qualche piazza di più nelle pieghe. Non si seppe trovare altra menda in tanto lavoro: tutti convennero che sarà la più grand'opera sua, e diverrà tale da onorarsene l'arte.» </a:t>
            </a:r>
          </a:p>
          <a:p>
            <a:endParaRPr lang="it-IT" dirty="0"/>
          </a:p>
        </p:txBody>
      </p:sp>
    </p:spTree>
    <p:extLst>
      <p:ext uri="{BB962C8B-B14F-4D97-AF65-F5344CB8AC3E}">
        <p14:creationId xmlns:p14="http://schemas.microsoft.com/office/powerpoint/2010/main" val="2407296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E6FB65E-7106-6344-0977-543FAFB05668}"/>
              </a:ext>
            </a:extLst>
          </p:cNvPr>
          <p:cNvSpPr>
            <a:spLocks noGrp="1"/>
          </p:cNvSpPr>
          <p:nvPr>
            <p:ph sz="half" idx="1"/>
          </p:nvPr>
        </p:nvSpPr>
        <p:spPr>
          <a:xfrm>
            <a:off x="942108" y="2269067"/>
            <a:ext cx="10064559" cy="3907896"/>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Nel cortile d’onore del palazzo, nel corso dell’Ottocento, vennero collocate varie statue dei maggiori intellettuali e personaggi milanesi: tra le maggiori opere si hanno il monumento a </a:t>
            </a:r>
            <a:r>
              <a:rPr lang="it-IT" sz="1800" i="1" dirty="0">
                <a:latin typeface="Arial" panose="020B0604020202020204" pitchFamily="34" charset="0"/>
                <a:cs typeface="Arial" panose="020B0604020202020204" pitchFamily="34" charset="0"/>
              </a:rPr>
              <a:t>Cesare Beccaria </a:t>
            </a:r>
            <a:r>
              <a:rPr lang="it-IT" sz="1800" dirty="0">
                <a:latin typeface="Arial" panose="020B0604020202020204" pitchFamily="34" charset="0"/>
                <a:cs typeface="Arial" panose="020B0604020202020204" pitchFamily="34" charset="0"/>
              </a:rPr>
              <a:t>di Pompeo Marchesi e quello a </a:t>
            </a:r>
            <a:r>
              <a:rPr lang="it-IT" sz="1800" i="1" dirty="0">
                <a:latin typeface="Arial" panose="020B0604020202020204" pitchFamily="34" charset="0"/>
                <a:cs typeface="Arial" panose="020B0604020202020204" pitchFamily="34" charset="0"/>
              </a:rPr>
              <a:t>Giuseppe Parini </a:t>
            </a:r>
            <a:r>
              <a:rPr lang="it-IT" sz="1800" dirty="0">
                <a:latin typeface="Arial" panose="020B0604020202020204" pitchFamily="34" charset="0"/>
                <a:cs typeface="Arial" panose="020B0604020202020204" pitchFamily="34" charset="0"/>
              </a:rPr>
              <a:t>di Gaetano Monti  posizionati nello scalone, mentre sotto i portici sono presenti statue e busti tra cui i monumenti a </a:t>
            </a:r>
            <a:r>
              <a:rPr lang="it-IT" sz="1800" i="1" dirty="0">
                <a:latin typeface="Arial" panose="020B0604020202020204" pitchFamily="34" charset="0"/>
                <a:cs typeface="Arial" panose="020B0604020202020204" pitchFamily="34" charset="0"/>
              </a:rPr>
              <a:t>Bonaventura Cavalieri, Pietro Verri, Tommaso Grossi.</a:t>
            </a:r>
          </a:p>
          <a:p>
            <a:pPr marL="0" indent="0">
              <a:lnSpc>
                <a:spcPct val="100000"/>
              </a:lnSpc>
              <a:buNone/>
            </a:pPr>
            <a:r>
              <a:rPr lang="it-IT" sz="1800" dirty="0">
                <a:latin typeface="Arial" panose="020B0604020202020204" pitchFamily="34" charset="0"/>
                <a:cs typeface="Arial" panose="020B0604020202020204" pitchFamily="34" charset="0"/>
              </a:rPr>
              <a:t>Il bronzo di Napoleone Buonaparte come </a:t>
            </a:r>
            <a:r>
              <a:rPr lang="it-IT" sz="1800" i="1" dirty="0">
                <a:latin typeface="Arial" panose="020B0604020202020204" pitchFamily="34" charset="0"/>
                <a:cs typeface="Arial" panose="020B0604020202020204" pitchFamily="34" charset="0"/>
              </a:rPr>
              <a:t>Marte pacificatore </a:t>
            </a:r>
            <a:r>
              <a:rPr lang="it-IT" sz="1800" dirty="0">
                <a:latin typeface="Arial" panose="020B0604020202020204" pitchFamily="34" charset="0"/>
                <a:cs typeface="Arial" panose="020B0604020202020204" pitchFamily="34" charset="0"/>
              </a:rPr>
              <a:t>venne posto al centro del cortile solo nel 1859.</a:t>
            </a:r>
          </a:p>
        </p:txBody>
      </p:sp>
    </p:spTree>
    <p:extLst>
      <p:ext uri="{BB962C8B-B14F-4D97-AF65-F5344CB8AC3E}">
        <p14:creationId xmlns:p14="http://schemas.microsoft.com/office/powerpoint/2010/main" val="1739996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B27B44F-42A2-FB63-16A2-6859B298014F}"/>
              </a:ext>
            </a:extLst>
          </p:cNvPr>
          <p:cNvSpPr>
            <a:spLocks noGrp="1"/>
          </p:cNvSpPr>
          <p:nvPr>
            <p:ph sz="half" idx="1"/>
          </p:nvPr>
        </p:nvSpPr>
        <p:spPr>
          <a:xfrm>
            <a:off x="1490133" y="1986844"/>
            <a:ext cx="9098845" cy="4391377"/>
          </a:xfrm>
        </p:spPr>
        <p:txBody>
          <a:bodyPr>
            <a:normAutofit/>
          </a:bodyPr>
          <a:lstStyle/>
          <a:p>
            <a:pPr marL="0" indent="0">
              <a:buNone/>
            </a:pPr>
            <a:r>
              <a:rPr lang="it-IT" sz="1900" dirty="0">
                <a:latin typeface="Arial" panose="020B0604020202020204" pitchFamily="34" charset="0"/>
                <a:cs typeface="Arial" panose="020B0604020202020204" pitchFamily="34" charset="0"/>
              </a:rPr>
              <a:t>Pompeo Marchesi è stato uno degli esponenti del neoclassicismo lombardo. Lo scultore, figlio del </a:t>
            </a:r>
            <a:r>
              <a:rPr lang="it-IT" sz="1900" dirty="0" err="1">
                <a:latin typeface="Arial" panose="020B0604020202020204" pitchFamily="34" charset="0"/>
                <a:cs typeface="Arial" panose="020B0604020202020204" pitchFamily="34" charset="0"/>
              </a:rPr>
              <a:t>marmoraro</a:t>
            </a:r>
            <a:r>
              <a:rPr lang="it-IT" sz="1900" dirty="0">
                <a:latin typeface="Arial" panose="020B0604020202020204" pitchFamily="34" charset="0"/>
                <a:cs typeface="Arial" panose="020B0604020202020204" pitchFamily="34" charset="0"/>
              </a:rPr>
              <a:t> Carlo Gerolamo, in giovanissima età segue il padre a Milano e inizia i suoi studi presso l’Accademia di Bella Arti di Brera con lo scultore Giuseppe Franchi.</a:t>
            </a:r>
          </a:p>
          <a:p>
            <a:pPr marL="0" indent="0">
              <a:buNone/>
            </a:pPr>
            <a:r>
              <a:rPr lang="it-IT" sz="1900" dirty="0">
                <a:latin typeface="Arial" panose="020B0604020202020204" pitchFamily="34" charset="0"/>
                <a:cs typeface="Arial" panose="020B0604020202020204" pitchFamily="34" charset="0"/>
              </a:rPr>
              <a:t>Si trasferisce in seguito a Roma dove frequenta i corsi di scultura dell’Accademia romana, proprio sotto la direzione di Antonio Canova. Torna poi a Milano dove lavora per il cantiere del Duomo sotto la direzione di Carlo Amati.</a:t>
            </a:r>
          </a:p>
          <a:p>
            <a:pPr marL="0" indent="0">
              <a:buNone/>
            </a:pPr>
            <a:r>
              <a:rPr lang="it-IT" sz="1900" dirty="0">
                <a:latin typeface="Arial" panose="020B0604020202020204" pitchFamily="34" charset="0"/>
                <a:cs typeface="Arial" panose="020B0604020202020204" pitchFamily="34" charset="0"/>
              </a:rPr>
              <a:t>Nel 1813 viene chiamato a collaborare all’apparato decorativo dell’Arco del Sempione, oggi Arco della Pace, e nel 1816 Pompeo Marchesi collabora con Canova per il Cenotafio di Giuseppe Bossi alla Biblioteca Ambrosiana.</a:t>
            </a:r>
          </a:p>
          <a:p>
            <a:endParaRPr lang="it-IT" dirty="0"/>
          </a:p>
        </p:txBody>
      </p:sp>
    </p:spTree>
    <p:extLst>
      <p:ext uri="{BB962C8B-B14F-4D97-AF65-F5344CB8AC3E}">
        <p14:creationId xmlns:p14="http://schemas.microsoft.com/office/powerpoint/2010/main" val="4237011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11504-B972-6A42-E1BE-35652D34DD5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E7AE0BA-349E-F5C0-E12E-576C52914A5D}"/>
              </a:ext>
            </a:extLst>
          </p:cNvPr>
          <p:cNvSpPr>
            <a:spLocks noGrp="1"/>
          </p:cNvSpPr>
          <p:nvPr>
            <p:ph sz="half" idx="1"/>
          </p:nvPr>
        </p:nvSpPr>
        <p:spPr>
          <a:xfrm>
            <a:off x="1817511" y="628650"/>
            <a:ext cx="8376356" cy="5548313"/>
          </a:xfrm>
        </p:spPr>
        <p:txBody>
          <a:bodyPr>
            <a:noAutofit/>
          </a:bodyPr>
          <a:lstStyle/>
          <a:p>
            <a:pPr marL="0" indent="0" algn="just">
              <a:buNone/>
            </a:pPr>
            <a:r>
              <a:rPr lang="it-IT" sz="1800" dirty="0">
                <a:effectLst/>
                <a:latin typeface="Arial" panose="020B0604020202020204" pitchFamily="34" charset="0"/>
                <a:cs typeface="Arial" panose="020B0604020202020204" pitchFamily="34" charset="0"/>
              </a:rPr>
              <a:t>. </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r>
              <a:rPr lang="it-IT" sz="1800" dirty="0">
                <a:effectLst/>
                <a:latin typeface="Arial" panose="020B0604020202020204" pitchFamily="34" charset="0"/>
                <a:cs typeface="Arial" panose="020B0604020202020204" pitchFamily="34" charset="0"/>
              </a:rPr>
              <a:t>il </a:t>
            </a:r>
            <a:r>
              <a:rPr lang="it-IT" sz="1800" i="1" dirty="0">
                <a:effectLst/>
                <a:latin typeface="Arial" panose="020B0604020202020204" pitchFamily="34" charset="0"/>
                <a:cs typeface="Arial" panose="020B0604020202020204" pitchFamily="34" charset="0"/>
              </a:rPr>
              <a:t>Monumento a Luigi Cagnola</a:t>
            </a:r>
            <a:r>
              <a:rPr lang="it-IT" sz="1800" dirty="0">
                <a:effectLst/>
                <a:latin typeface="Arial" panose="020B0604020202020204" pitchFamily="34" charset="0"/>
                <a:cs typeface="Arial" panose="020B0604020202020204" pitchFamily="34" charset="0"/>
              </a:rPr>
              <a:t>, progettista dell'Arco della vittoria poi della Pace di Benedetto Cacciatori.  (1849)</a:t>
            </a:r>
          </a:p>
          <a:p>
            <a:pPr marL="0" indent="0">
              <a:lnSpc>
                <a:spcPct val="100000"/>
              </a:lnSpc>
              <a:buNone/>
            </a:pPr>
            <a:r>
              <a:rPr lang="it-IT" sz="1800" dirty="0">
                <a:latin typeface="Arial" panose="020B0604020202020204" pitchFamily="34" charset="0"/>
                <a:cs typeface="Arial" panose="020B0604020202020204" pitchFamily="34" charset="0"/>
              </a:rPr>
              <a:t>Cacciatori poté proseguire gli studi artistici all'Accademia di Brera e fu influenzato da molti grandi artisti come </a:t>
            </a:r>
            <a:r>
              <a:rPr lang="it-IT" sz="1800" dirty="0">
                <a:latin typeface="Arial" panose="020B0604020202020204" pitchFamily="34" charset="0"/>
                <a:cs typeface="Arial" panose="020B0604020202020204" pitchFamily="34" charset="0"/>
                <a:hlinkClick r:id="rId2" tooltip="Luigi Canonica">
                  <a:extLst>
                    <a:ext uri="{A12FA001-AC4F-418D-AE19-62706E023703}">
                      <ahyp:hlinkClr xmlns:ahyp="http://schemas.microsoft.com/office/drawing/2018/hyperlinkcolor" val="tx"/>
                    </a:ext>
                  </a:extLst>
                </a:hlinkClick>
              </a:rPr>
              <a:t>Luigi Canonica</a:t>
            </a:r>
            <a:r>
              <a:rPr lang="it-IT" sz="1800" dirty="0">
                <a:latin typeface="Arial" panose="020B0604020202020204" pitchFamily="34" charset="0"/>
                <a:cs typeface="Arial" panose="020B0604020202020204" pitchFamily="34" charset="0"/>
              </a:rPr>
              <a:t>, </a:t>
            </a:r>
            <a:r>
              <a:rPr lang="it-IT" sz="1800" dirty="0">
                <a:latin typeface="Arial" panose="020B0604020202020204" pitchFamily="34" charset="0"/>
                <a:cs typeface="Arial" panose="020B0604020202020204" pitchFamily="34" charset="0"/>
                <a:hlinkClick r:id="rId3" tooltip="Luigi Cagnola">
                  <a:extLst>
                    <a:ext uri="{A12FA001-AC4F-418D-AE19-62706E023703}">
                      <ahyp:hlinkClr xmlns:ahyp="http://schemas.microsoft.com/office/drawing/2018/hyperlinkcolor" val="tx"/>
                    </a:ext>
                  </a:extLst>
                </a:hlinkClick>
              </a:rPr>
              <a:t>Luigi Cagnola</a:t>
            </a:r>
            <a:r>
              <a:rPr lang="it-IT" sz="1800" dirty="0">
                <a:latin typeface="Arial" panose="020B0604020202020204" pitchFamily="34" charset="0"/>
                <a:cs typeface="Arial" panose="020B0604020202020204" pitchFamily="34" charset="0"/>
              </a:rPr>
              <a:t>, </a:t>
            </a:r>
            <a:r>
              <a:rPr lang="it-IT" sz="1800" dirty="0">
                <a:latin typeface="Arial" panose="020B0604020202020204" pitchFamily="34" charset="0"/>
                <a:cs typeface="Arial" panose="020B0604020202020204" pitchFamily="34" charset="0"/>
                <a:hlinkClick r:id="rId4" tooltip="Giuseppe Zanoia">
                  <a:extLst>
                    <a:ext uri="{A12FA001-AC4F-418D-AE19-62706E023703}">
                      <ahyp:hlinkClr xmlns:ahyp="http://schemas.microsoft.com/office/drawing/2018/hyperlinkcolor" val="tx"/>
                    </a:ext>
                  </a:extLst>
                </a:hlinkClick>
              </a:rPr>
              <a:t>Giuseppe Zanoia</a:t>
            </a:r>
            <a:r>
              <a:rPr lang="it-IT" sz="1800" dirty="0">
                <a:latin typeface="Arial" panose="020B0604020202020204" pitchFamily="34" charset="0"/>
                <a:cs typeface="Arial" panose="020B0604020202020204" pitchFamily="34" charset="0"/>
              </a:rPr>
              <a:t>, </a:t>
            </a:r>
            <a:r>
              <a:rPr lang="it-IT" sz="1800" dirty="0">
                <a:latin typeface="Arial" panose="020B0604020202020204" pitchFamily="34" charset="0"/>
                <a:cs typeface="Arial" panose="020B0604020202020204" pitchFamily="34" charset="0"/>
                <a:hlinkClick r:id="rId5" tooltip="Ferdinando Albertolli">
                  <a:extLst>
                    <a:ext uri="{A12FA001-AC4F-418D-AE19-62706E023703}">
                      <ahyp:hlinkClr xmlns:ahyp="http://schemas.microsoft.com/office/drawing/2018/hyperlinkcolor" val="tx"/>
                    </a:ext>
                  </a:extLst>
                </a:hlinkClick>
              </a:rPr>
              <a:t>Ferdinando Albertolli</a:t>
            </a:r>
            <a:r>
              <a:rPr lang="it-IT" sz="1800" dirty="0">
                <a:latin typeface="Arial" panose="020B0604020202020204" pitchFamily="34" charset="0"/>
                <a:cs typeface="Arial" panose="020B0604020202020204" pitchFamily="34" charset="0"/>
              </a:rPr>
              <a:t>, </a:t>
            </a:r>
            <a:r>
              <a:rPr lang="it-IT" sz="1800" dirty="0">
                <a:latin typeface="Arial" panose="020B0604020202020204" pitchFamily="34" charset="0"/>
                <a:cs typeface="Arial" panose="020B0604020202020204" pitchFamily="34" charset="0"/>
                <a:hlinkClick r:id="rId6" tooltip="Luigi Sabatelli">
                  <a:extLst>
                    <a:ext uri="{A12FA001-AC4F-418D-AE19-62706E023703}">
                      <ahyp:hlinkClr xmlns:ahyp="http://schemas.microsoft.com/office/drawing/2018/hyperlinkcolor" val="tx"/>
                    </a:ext>
                  </a:extLst>
                </a:hlinkClick>
              </a:rPr>
              <a:t>Luigi Sabatelli</a:t>
            </a:r>
            <a:r>
              <a:rPr lang="it-IT" sz="1800" dirty="0">
                <a:latin typeface="Arial" panose="020B0604020202020204" pitchFamily="34" charset="0"/>
                <a:cs typeface="Arial" panose="020B0604020202020204" pitchFamily="34" charset="0"/>
              </a:rPr>
              <a:t>, ma soprattutto da </a:t>
            </a:r>
            <a:r>
              <a:rPr lang="it-IT" sz="1800" dirty="0">
                <a:latin typeface="Arial" panose="020B0604020202020204" pitchFamily="34" charset="0"/>
                <a:cs typeface="Arial" panose="020B0604020202020204" pitchFamily="34" charset="0"/>
                <a:hlinkClick r:id="rId7" tooltip="Camillo Pacetti">
                  <a:extLst>
                    <a:ext uri="{A12FA001-AC4F-418D-AE19-62706E023703}">
                      <ahyp:hlinkClr xmlns:ahyp="http://schemas.microsoft.com/office/drawing/2018/hyperlinkcolor" val="tx"/>
                    </a:ext>
                  </a:extLst>
                </a:hlinkClick>
              </a:rPr>
              <a:t>Camillo Pacetti</a:t>
            </a:r>
            <a:r>
              <a:rPr lang="it-IT" sz="1800" dirty="0">
                <a:latin typeface="Arial" panose="020B0604020202020204" pitchFamily="34" charset="0"/>
                <a:cs typeface="Arial" panose="020B0604020202020204" pitchFamily="34" charset="0"/>
              </a:rPr>
              <a:t> che fu sempre considerato da Benedetto come un secondo padre.</a:t>
            </a:r>
            <a:endParaRPr lang="it-IT" sz="1800" dirty="0">
              <a:effectLst/>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4127947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4EC88EE-CF99-9A0B-F357-90DFB942CB56}"/>
              </a:ext>
            </a:extLst>
          </p:cNvPr>
          <p:cNvSpPr>
            <a:spLocks noGrp="1"/>
          </p:cNvSpPr>
          <p:nvPr>
            <p:ph idx="1"/>
          </p:nvPr>
        </p:nvSpPr>
        <p:spPr>
          <a:xfrm>
            <a:off x="825910" y="634181"/>
            <a:ext cx="10527890" cy="6120580"/>
          </a:xfrm>
        </p:spPr>
        <p:txBody>
          <a:bodyPr>
            <a:normAutofit/>
          </a:bodyPr>
          <a:lstStyle/>
          <a:p>
            <a:pPr marL="0" indent="0" algn="l">
              <a:lnSpc>
                <a:spcPct val="120000"/>
              </a:lnSpc>
              <a:buNone/>
            </a:pPr>
            <a:r>
              <a:rPr lang="it-IT" sz="1900" b="0" i="1" u="none" strike="noStrike" dirty="0">
                <a:solidFill>
                  <a:srgbClr val="000000"/>
                </a:solidFill>
                <a:effectLst/>
                <a:latin typeface="Arial" panose="020B0604020202020204" pitchFamily="34" charset="0"/>
                <a:cs typeface="Arial" panose="020B0604020202020204" pitchFamily="34" charset="0"/>
              </a:rPr>
              <a:t>Antonio Canova fu considerato nel pressoché unanime apprezzamento dei suoi contemporanei come l'artista più grande, completo e rappresentativo dell'età neoclassica, ma anche come il maggiore protagonista di quell'età di passaggio tra due mondi, perché, sempre secondo il giudizio di Pietro Giordani, con una trasparente allusione a Napoleone, la vera gloria non è quella di assoggettare il mondo con la forza, ma di conquistarlo e trasformarlo con il potere della bellezza. Vera "gloria non è possedere opere d'arte (come i francesi che avevano spogliato l'Italia delle suoi capolavori) ma il farle".</a:t>
            </a:r>
          </a:p>
          <a:p>
            <a:pPr marL="0" indent="0" algn="l">
              <a:lnSpc>
                <a:spcPct val="120000"/>
              </a:lnSpc>
              <a:buNone/>
            </a:pPr>
            <a:r>
              <a:rPr lang="it-IT" sz="1900" b="0" i="1" u="none" strike="noStrike" dirty="0">
                <a:solidFill>
                  <a:srgbClr val="000000"/>
                </a:solidFill>
                <a:effectLst/>
                <a:latin typeface="Arial" panose="020B0604020202020204" pitchFamily="34" charset="0"/>
                <a:cs typeface="Arial" panose="020B0604020202020204" pitchFamily="34" charset="0"/>
              </a:rPr>
              <a:t>Tutto questo spiega come l'Italia perdendo la sua libertà e il suo antico primato nel mondo si aggrappasse a Canova come il simbolo di una grandezza grazie a lui non ancora perduta..: </a:t>
            </a:r>
          </a:p>
          <a:p>
            <a:pPr marL="0" indent="0" algn="l">
              <a:lnSpc>
                <a:spcPct val="120000"/>
              </a:lnSpc>
              <a:buNone/>
            </a:pPr>
            <a:r>
              <a:rPr lang="it-IT" sz="1900" b="0" i="1" u="none" strike="noStrike" dirty="0">
                <a:solidFill>
                  <a:srgbClr val="000000"/>
                </a:solidFill>
                <a:effectLst/>
                <a:latin typeface="Arial" panose="020B0604020202020204" pitchFamily="34" charset="0"/>
                <a:cs typeface="Arial" panose="020B0604020202020204" pitchFamily="34" charset="0"/>
              </a:rPr>
              <a:t>II continuo confrontarlo con Fidia ci fa pensare che fosse convinzione diffusa di considerarlo, in un momento in cui la fama di Michelangelo e di Bernini erano molto controverse e comunque piuttosto in ribasso, come il più grande scultore di tutti i </a:t>
            </a:r>
            <a:r>
              <a:rPr lang="it-IT" sz="1900" b="0" i="1" u="none" strike="noStrike" dirty="0" err="1">
                <a:solidFill>
                  <a:srgbClr val="000000"/>
                </a:solidFill>
                <a:effectLst/>
                <a:latin typeface="Arial" panose="020B0604020202020204" pitchFamily="34" charset="0"/>
                <a:cs typeface="Arial" panose="020B0604020202020204" pitchFamily="34" charset="0"/>
              </a:rPr>
              <a:t>tem</a:t>
            </a:r>
            <a:r>
              <a:rPr lang="it-IT" sz="1900" b="0" i="1" u="none" strike="noStrike" dirty="0">
                <a:solidFill>
                  <a:srgbClr val="000000"/>
                </a:solidFill>
                <a:effectLst/>
                <a:latin typeface="Arial" panose="020B0604020202020204" pitchFamily="34" charset="0"/>
                <a:cs typeface="Arial" panose="020B0604020202020204" pitchFamily="34" charset="0"/>
              </a:rPr>
              <a:t>-pi. L'artefice "divino" che era riuscito non solo a eguagliare, ma perfino a superare, la perfezione dei marmi antichi e appunto del loro maggiore creatore</a:t>
            </a:r>
          </a:p>
          <a:p>
            <a:pPr marL="0" indent="0" algn="r">
              <a:buNone/>
            </a:pPr>
            <a:r>
              <a:rPr lang="it-IT" sz="1800" b="0" u="none" strike="noStrike" dirty="0">
                <a:solidFill>
                  <a:srgbClr val="000000"/>
                </a:solidFill>
                <a:effectLst/>
                <a:latin typeface="Arial" panose="020B0604020202020204" pitchFamily="34" charset="0"/>
                <a:cs typeface="Arial" panose="020B0604020202020204" pitchFamily="34" charset="0"/>
              </a:rPr>
              <a:t>Fernando Mazzocca, </a:t>
            </a:r>
            <a:r>
              <a:rPr lang="it-IT" sz="1800" b="0" i="1" u="none" strike="noStrike" dirty="0">
                <a:solidFill>
                  <a:srgbClr val="000000"/>
                </a:solidFill>
                <a:effectLst/>
                <a:latin typeface="Arial" panose="020B0604020202020204" pitchFamily="34" charset="0"/>
                <a:cs typeface="Arial" panose="020B0604020202020204" pitchFamily="34" charset="0"/>
              </a:rPr>
              <a:t>Antonio Canova, il Fidia rinascente</a:t>
            </a:r>
            <a:r>
              <a:rPr lang="it-IT" sz="1800" b="0" u="none" strike="noStrike" dirty="0">
                <a:solidFill>
                  <a:srgbClr val="000000"/>
                </a:solidFill>
                <a:effectLst/>
                <a:latin typeface="Arial" panose="020B0604020202020204" pitchFamily="34" charset="0"/>
                <a:cs typeface="Arial" panose="020B0604020202020204" pitchFamily="34" charset="0"/>
              </a:rPr>
              <a:t>, in </a:t>
            </a:r>
            <a:r>
              <a:rPr lang="it-IT" sz="1800" b="0" i="1" u="none" strike="noStrike" dirty="0" err="1">
                <a:solidFill>
                  <a:srgbClr val="000000"/>
                </a:solidFill>
                <a:effectLst/>
                <a:latin typeface="Arial" panose="020B0604020202020204" pitchFamily="34" charset="0"/>
                <a:cs typeface="Arial" panose="020B0604020202020204" pitchFamily="34" charset="0"/>
              </a:rPr>
              <a:t>Neoclassicismoin</a:t>
            </a:r>
            <a:r>
              <a:rPr lang="it-IT" sz="1800" b="0" i="1" u="none" strike="noStrike" dirty="0">
                <a:solidFill>
                  <a:srgbClr val="000000"/>
                </a:solidFill>
                <a:effectLst/>
                <a:latin typeface="Arial" panose="020B0604020202020204" pitchFamily="34" charset="0"/>
                <a:cs typeface="Arial" panose="020B0604020202020204" pitchFamily="34" charset="0"/>
              </a:rPr>
              <a:t> Italia, da Tiepolo a Canova, </a:t>
            </a:r>
            <a:r>
              <a:rPr lang="it-IT" sz="1800" b="0" u="none" strike="noStrike" dirty="0">
                <a:solidFill>
                  <a:srgbClr val="000000"/>
                </a:solidFill>
                <a:effectLst/>
                <a:latin typeface="Arial" panose="020B0604020202020204" pitchFamily="34" charset="0"/>
                <a:cs typeface="Arial" panose="020B0604020202020204" pitchFamily="34" charset="0"/>
              </a:rPr>
              <a:t> Milano, 2002</a:t>
            </a:r>
          </a:p>
          <a:p>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121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D916A8F-1693-7FA9-8707-4082C17D2EAF}"/>
              </a:ext>
            </a:extLst>
          </p:cNvPr>
          <p:cNvSpPr>
            <a:spLocks noGrp="1"/>
          </p:cNvSpPr>
          <p:nvPr>
            <p:ph idx="1"/>
          </p:nvPr>
        </p:nvSpPr>
        <p:spPr>
          <a:xfrm>
            <a:off x="654756" y="609600"/>
            <a:ext cx="10699044" cy="5567363"/>
          </a:xfrm>
        </p:spPr>
        <p:txBody>
          <a:bodyPr>
            <a:normAutofit/>
          </a:bodyPr>
          <a:lstStyle/>
          <a:p>
            <a:pPr marL="0" indent="0">
              <a:lnSpc>
                <a:spcPct val="120000"/>
              </a:lnSpc>
              <a:buNone/>
            </a:pPr>
            <a:r>
              <a:rPr lang="it-IT" sz="1800" dirty="0">
                <a:latin typeface="Arial" panose="020B0604020202020204" pitchFamily="34" charset="0"/>
                <a:cs typeface="Arial" panose="020B0604020202020204" pitchFamily="34" charset="0"/>
              </a:rPr>
              <a:t>La storia di quest’opera comincia il 25 marzo del 1801, quando il presidente del governo provvisorio della Repubblica Cisalpina, Giovanni Battista Sommariva, chiese  a Canova una </a:t>
            </a:r>
            <a:r>
              <a:rPr lang="it-IT" sz="1800" i="1" dirty="0">
                <a:latin typeface="Arial" panose="020B0604020202020204" pitchFamily="34" charset="0"/>
                <a:cs typeface="Arial" panose="020B0604020202020204" pitchFamily="34" charset="0"/>
              </a:rPr>
              <a:t>scultura di Napoleone, coronata dalla Vittoria</a:t>
            </a:r>
            <a:r>
              <a:rPr lang="it-IT" sz="1800" dirty="0">
                <a:latin typeface="Arial" panose="020B0604020202020204" pitchFamily="34" charset="0"/>
                <a:cs typeface="Arial" panose="020B0604020202020204" pitchFamily="34" charset="0"/>
              </a:rPr>
              <a:t>. La grande opera era destinata ad arricchire il monumento alle armate francesi nel Foro Bonaparte a Milano.</a:t>
            </a:r>
          </a:p>
          <a:p>
            <a:pPr marL="0" indent="0">
              <a:lnSpc>
                <a:spcPct val="120000"/>
              </a:lnSpc>
              <a:buNone/>
            </a:pPr>
            <a:r>
              <a:rPr lang="it-IT" sz="1800" dirty="0">
                <a:latin typeface="Arial" panose="020B0604020202020204" pitchFamily="34" charset="0"/>
                <a:cs typeface="Arial" panose="020B0604020202020204" pitchFamily="34" charset="0"/>
              </a:rPr>
              <a:t>Canova nel settembre dell’anno seguente, convocato a Parigi da Napoleone per fargli un ritratto e realizzare il volto dell’imperatore, si mise a realizzare il bozzetto in creta della statua.</a:t>
            </a:r>
          </a:p>
          <a:p>
            <a:pPr marL="0" indent="0">
              <a:lnSpc>
                <a:spcPct val="120000"/>
              </a:lnSpc>
              <a:buNone/>
            </a:pPr>
            <a:r>
              <a:rPr lang="it-IT" sz="1800" dirty="0">
                <a:latin typeface="Arial" panose="020B0604020202020204" pitchFamily="34" charset="0"/>
                <a:cs typeface="Arial" panose="020B0604020202020204" pitchFamily="34" charset="0"/>
              </a:rPr>
              <a:t>Una volta tornato a Roma, Canova firmò il contratto per la realizzazione della scultura di Napoleone per un costo di 5.000 luigi. Da contratto quella scultura avrebbe dovuto avere proporzioni notevoli, con dimensioni accomunabili a quelle dell’Ercole Farnese</a:t>
            </a:r>
          </a:p>
          <a:p>
            <a:pPr marL="0" indent="0">
              <a:lnSpc>
                <a:spcPct val="120000"/>
              </a:lnSpc>
              <a:buNone/>
            </a:pPr>
            <a:r>
              <a:rPr lang="it-IT" sz="1800" dirty="0">
                <a:latin typeface="Arial" panose="020B0604020202020204" pitchFamily="34" charset="0"/>
                <a:cs typeface="Arial" panose="020B0604020202020204" pitchFamily="34" charset="0"/>
              </a:rPr>
              <a:t>Per dar forma alla grande scultura, Canova adoperò un marmo che già era nel suo studio: lo aveva scelto in precedenza per un Cristo Risorto che però non aveva realizzato. Il 29 agosto del 1806 Napoleone come Marte pacificatore era terminato e lo espose nel suo studio.</a:t>
            </a:r>
          </a:p>
          <a:p>
            <a:pPr marL="0" indent="0">
              <a:lnSpc>
                <a:spcPct val="120000"/>
              </a:lnSpc>
              <a:buNone/>
            </a:pPr>
            <a:r>
              <a:rPr lang="it-IT" sz="1800" dirty="0">
                <a:latin typeface="Arial" panose="020B0604020202020204" pitchFamily="34" charset="0"/>
                <a:cs typeface="Arial" panose="020B0604020202020204" pitchFamily="34" charset="0"/>
              </a:rPr>
              <a:t>Mentre in Italia l’opera fin da subito riscosse un grande successo quando arrivò in Francia non suscitò gli stessi entusiasmi. Napoleone in persona elogiò la fattura dell’opera ma ci tenne a dire che forse Canova era convinto che lui avesse vinto tante battaglie a pugni invece che con gli eserciti. </a:t>
            </a:r>
            <a:endParaRPr lang="it-IT" sz="1800" dirty="0"/>
          </a:p>
        </p:txBody>
      </p:sp>
    </p:spTree>
    <p:extLst>
      <p:ext uri="{BB962C8B-B14F-4D97-AF65-F5344CB8AC3E}">
        <p14:creationId xmlns:p14="http://schemas.microsoft.com/office/powerpoint/2010/main" val="340772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178B27A-4BB6-26E4-F25D-3F419CEF18A8}"/>
              </a:ext>
            </a:extLst>
          </p:cNvPr>
          <p:cNvSpPr>
            <a:spLocks noGrp="1"/>
          </p:cNvSpPr>
          <p:nvPr>
            <p:ph sz="half" idx="1"/>
          </p:nvPr>
        </p:nvSpPr>
        <p:spPr>
          <a:xfrm>
            <a:off x="1444979" y="1490133"/>
            <a:ext cx="9482666" cy="5184615"/>
          </a:xfrm>
        </p:spPr>
        <p:txBody>
          <a:bodyPr>
            <a:normAutofit/>
          </a:bodyPr>
          <a:lstStyle/>
          <a:p>
            <a:pPr marL="0" indent="0">
              <a:lnSpc>
                <a:spcPct val="120000"/>
              </a:lnSpc>
              <a:buNone/>
            </a:pPr>
            <a:r>
              <a:rPr lang="it-IT" sz="1700" dirty="0">
                <a:latin typeface="Arial" panose="020B0604020202020204" pitchFamily="34" charset="0"/>
                <a:cs typeface="Arial" panose="020B0604020202020204" pitchFamily="34" charset="0"/>
              </a:rPr>
              <a:t> L’opera originale in marmo, alta quasi tre metri e mezzo, fu eseguita tra il 1803 e il 1806. </a:t>
            </a:r>
          </a:p>
          <a:p>
            <a:pPr marL="0" indent="0">
              <a:lnSpc>
                <a:spcPct val="120000"/>
              </a:lnSpc>
              <a:buNone/>
            </a:pPr>
            <a:r>
              <a:rPr lang="it-IT" sz="1700" b="0" dirty="0">
                <a:effectLst/>
                <a:latin typeface="Arial" panose="020B0604020202020204" pitchFamily="34" charset="0"/>
                <a:cs typeface="Arial" panose="020B0604020202020204" pitchFamily="34" charset="0"/>
              </a:rPr>
              <a:t>L’intenzione di Canova era quello di idealizzare Napoleone, come Marte pacificatore, nella “nudità eroica” delle antiche statue classiche, ma q</a:t>
            </a:r>
            <a:r>
              <a:rPr lang="it-IT" sz="1700" dirty="0">
                <a:latin typeface="Arial" panose="020B0604020202020204" pitchFamily="34" charset="0"/>
                <a:cs typeface="Arial" panose="020B0604020202020204" pitchFamily="34" charset="0"/>
              </a:rPr>
              <a:t>uando la statua fu portata a Parigi nel 1811, Napoleone  </a:t>
            </a:r>
            <a:r>
              <a:rPr lang="it-IT" sz="1700" b="0" dirty="0">
                <a:effectLst/>
                <a:latin typeface="Arial" panose="020B0604020202020204" pitchFamily="34" charset="0"/>
                <a:cs typeface="Arial" panose="020B0604020202020204" pitchFamily="34" charset="0"/>
              </a:rPr>
              <a:t>non la apprezzò perché desiderava una raffigurazione come uomo politico o militare. D</a:t>
            </a:r>
            <a:r>
              <a:rPr lang="it-IT" sz="1700" dirty="0">
                <a:latin typeface="Arial" panose="020B0604020202020204" pitchFamily="34" charset="0"/>
                <a:cs typeface="Arial" panose="020B0604020202020204" pitchFamily="34" charset="0"/>
              </a:rPr>
              <a:t>ecise di non consentirne l’esposizione al pubblico e di depositarlo nei magazzini del Louvre.</a:t>
            </a:r>
          </a:p>
          <a:p>
            <a:pPr marL="0" indent="0">
              <a:lnSpc>
                <a:spcPct val="120000"/>
              </a:lnSpc>
              <a:buNone/>
            </a:pPr>
            <a:r>
              <a:rPr lang="it-IT" sz="1700" dirty="0">
                <a:latin typeface="Arial" panose="020B0604020202020204" pitchFamily="34" charset="0"/>
                <a:cs typeface="Arial" panose="020B0604020202020204" pitchFamily="34" charset="0"/>
              </a:rPr>
              <a:t> Il marmo fu acquistato dal governo inglese nel 1815 e poi donato ad Arthur Wellesley, duca di Wellington e vincitore della battaglia di Waterloo contro Napoleone. Arthur in seguito l’ha esposta nella sua dimora a Londra, quello che oggi è il Wellington Museum</a:t>
            </a:r>
            <a:r>
              <a:rPr lang="it-IT" sz="2600" dirty="0">
                <a:latin typeface="Arial" panose="020B0604020202020204" pitchFamily="34" charset="0"/>
                <a:cs typeface="Arial" panose="020B0604020202020204" pitchFamily="34" charset="0"/>
              </a:rPr>
              <a:t>.</a:t>
            </a:r>
          </a:p>
          <a:p>
            <a:endParaRPr lang="it-IT" dirty="0"/>
          </a:p>
        </p:txBody>
      </p:sp>
    </p:spTree>
    <p:extLst>
      <p:ext uri="{BB962C8B-B14F-4D97-AF65-F5344CB8AC3E}">
        <p14:creationId xmlns:p14="http://schemas.microsoft.com/office/powerpoint/2010/main" val="1208015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FD6E2B2-2918-851C-A6B3-911F422291F0}"/>
              </a:ext>
            </a:extLst>
          </p:cNvPr>
          <p:cNvSpPr>
            <a:spLocks noGrp="1"/>
          </p:cNvSpPr>
          <p:nvPr>
            <p:ph sz="half" idx="1"/>
          </p:nvPr>
        </p:nvSpPr>
        <p:spPr>
          <a:xfrm>
            <a:off x="707923" y="988142"/>
            <a:ext cx="5311878" cy="5501148"/>
          </a:xfrm>
        </p:spPr>
        <p:txBody>
          <a:bodyPr>
            <a:normAutofit/>
          </a:bodyPr>
          <a:lstStyle/>
          <a:p>
            <a:pPr marL="0" indent="0">
              <a:lnSpc>
                <a:spcPct val="120000"/>
              </a:lnSpc>
              <a:buNone/>
            </a:pPr>
            <a:r>
              <a:rPr lang="it-IT" sz="1800" dirty="0">
                <a:latin typeface="Arial" panose="020B0604020202020204" pitchFamily="34" charset="0"/>
                <a:cs typeface="Arial" panose="020B0604020202020204" pitchFamily="34" charset="0"/>
              </a:rPr>
              <a:t>Il grande gesso preparatorio ora conservato a Brera  è uno dei cinque che furono commissionati dal Canova in preparazione alla fusione a cera persa del monumento a Napoleone. </a:t>
            </a:r>
          </a:p>
          <a:p>
            <a:pPr marL="0" indent="0">
              <a:lnSpc>
                <a:spcPct val="120000"/>
              </a:lnSpc>
              <a:buNone/>
            </a:pPr>
            <a:r>
              <a:rPr lang="it-IT" sz="1800" b="0" dirty="0">
                <a:effectLst/>
                <a:latin typeface="Arial" panose="020B0604020202020204" pitchFamily="34" charset="0"/>
                <a:cs typeface="Arial" panose="020B0604020202020204" pitchFamily="34" charset="0"/>
              </a:rPr>
              <a:t>Alto più di 3 metri, l’imperatore è rappresentato nudo mentre regge con la mano sinistra una lancia e con la destra sorregge il globo terrestre sormontato dalla dea Nike, personificazione della vittoria alata.</a:t>
            </a:r>
            <a:r>
              <a:rPr lang="it-IT" sz="1800" dirty="0">
                <a:latin typeface="Arial" panose="020B0604020202020204" pitchFamily="34" charset="0"/>
                <a:cs typeface="Arial" panose="020B0604020202020204" pitchFamily="34" charset="0"/>
              </a:rPr>
              <a:t> Secondo il Cicognara, Canova  trasse ispirazione da un atleta ellenistico degli Uffizi, ma non è da escludersi un richiamo all’imperatore Augusto. </a:t>
            </a:r>
          </a:p>
          <a:p>
            <a:pPr marL="0" indent="0">
              <a:lnSpc>
                <a:spcPct val="120000"/>
              </a:lnSpc>
              <a:buNone/>
            </a:pPr>
            <a:r>
              <a:rPr lang="it-IT" sz="2900" dirty="0">
                <a:latin typeface="Arial" panose="020B0604020202020204" pitchFamily="34" charset="0"/>
                <a:cs typeface="Arial" panose="020B0604020202020204" pitchFamily="34" charset="0"/>
              </a:rPr>
              <a:t>. </a:t>
            </a:r>
          </a:p>
          <a:p>
            <a:endParaRPr lang="it-IT" dirty="0"/>
          </a:p>
        </p:txBody>
      </p:sp>
      <p:sp>
        <p:nvSpPr>
          <p:cNvPr id="6" name="CasellaDiTesto 5">
            <a:extLst>
              <a:ext uri="{FF2B5EF4-FFF2-40B4-BE49-F238E27FC236}">
                <a16:creationId xmlns:a16="http://schemas.microsoft.com/office/drawing/2014/main" id="{50B6B755-3354-C7F4-A2C0-37DE7E479F49}"/>
              </a:ext>
            </a:extLst>
          </p:cNvPr>
          <p:cNvSpPr txBox="1"/>
          <p:nvPr/>
        </p:nvSpPr>
        <p:spPr>
          <a:xfrm>
            <a:off x="7032978" y="1806222"/>
            <a:ext cx="4086578" cy="2062103"/>
          </a:xfrm>
          <a:prstGeom prst="rect">
            <a:avLst/>
          </a:prstGeom>
          <a:noFill/>
        </p:spPr>
        <p:txBody>
          <a:bodyPr wrap="square" rtlCol="0">
            <a:spAutoFit/>
          </a:bodyPr>
          <a:lstStyle/>
          <a:p>
            <a:r>
              <a:rPr lang="it-IT" sz="1600" dirty="0">
                <a:latin typeface="Arial" panose="020B0604020202020204" pitchFamily="34" charset="0"/>
                <a:cs typeface="Arial" panose="020B0604020202020204" pitchFamily="34" charset="0"/>
              </a:rPr>
              <a:t>Realizzata nel 1808, questa copia venne acquistata dal Governo del Regno d'Italia per essere destinato all’ Accademia Reale di Belle Arti. Rimossa dai saloni napoleonici già nel 1814, l'opera venne conservata negli scantinati dell'Accademia. Restaurato e collocato nella pinacoteca nel maggio 2009</a:t>
            </a:r>
            <a:endParaRPr lang="it-IT" sz="1600" b="1" dirty="0"/>
          </a:p>
        </p:txBody>
      </p:sp>
    </p:spTree>
    <p:extLst>
      <p:ext uri="{BB962C8B-B14F-4D97-AF65-F5344CB8AC3E}">
        <p14:creationId xmlns:p14="http://schemas.microsoft.com/office/powerpoint/2010/main" val="1056346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EA1175B8-56FC-FF87-50FD-0624C111852B}"/>
              </a:ext>
            </a:extLst>
          </p:cNvPr>
          <p:cNvSpPr>
            <a:spLocks noGrp="1"/>
          </p:cNvSpPr>
          <p:nvPr>
            <p:ph sz="half" idx="1"/>
          </p:nvPr>
        </p:nvSpPr>
        <p:spPr>
          <a:xfrm>
            <a:off x="1456267" y="1027290"/>
            <a:ext cx="9414932" cy="8352684"/>
          </a:xfrm>
        </p:spPr>
        <p:txBody>
          <a:bodyPr>
            <a:normAutofit/>
          </a:bodyPr>
          <a:lstStyle/>
          <a:p>
            <a:pPr marL="0" indent="0">
              <a:buNone/>
            </a:pPr>
            <a:r>
              <a:rPr lang="it-IT" sz="1800" dirty="0">
                <a:latin typeface="Arial" panose="020B0604020202020204" pitchFamily="34" charset="0"/>
                <a:cs typeface="Arial" panose="020B0604020202020204" pitchFamily="34" charset="0"/>
              </a:rPr>
              <a:t>La versione in bronzo fu commissionata a Canova nel 1807. Il bronzo necessario alla realizzazione della statua venne ottenuto fondendo alcuni cannoni di Castel Sant'Angelo, mentre per l'esecuzione furono incaricati Francesco e Luigi Righetti, fonditori romani. La perfetta fusione riuscì solamente al secondo tentativo a causa della difficoltà dell'operazione</a:t>
            </a:r>
          </a:p>
          <a:p>
            <a:endParaRPr lang="it-IT" sz="1800" dirty="0">
              <a:latin typeface="Arial" panose="020B0604020202020204" pitchFamily="34" charset="0"/>
              <a:cs typeface="Arial" panose="020B0604020202020204" pitchFamily="34" charset="0"/>
            </a:endParaRPr>
          </a:p>
          <a:p>
            <a:pPr marL="0" indent="0">
              <a:buNone/>
            </a:pPr>
            <a:r>
              <a:rPr lang="it-IT" sz="1800" dirty="0">
                <a:latin typeface="Arial" panose="020B0604020202020204" pitchFamily="34" charset="0"/>
                <a:cs typeface="Arial" panose="020B0604020202020204" pitchFamily="34" charset="0"/>
              </a:rPr>
              <a:t>Giunse a Milano nel 1812. il Viceré Eugenio di </a:t>
            </a:r>
            <a:r>
              <a:rPr lang="it-IT" sz="1800" dirty="0" err="1">
                <a:latin typeface="Arial" panose="020B0604020202020204" pitchFamily="34" charset="0"/>
                <a:cs typeface="Arial" panose="020B0604020202020204" pitchFamily="34" charset="0"/>
              </a:rPr>
              <a:t>Beuharnais</a:t>
            </a:r>
            <a:r>
              <a:rPr lang="it-IT" sz="1800" dirty="0">
                <a:latin typeface="Arial" panose="020B0604020202020204" pitchFamily="34" charset="0"/>
                <a:cs typeface="Arial" panose="020B0604020202020204" pitchFamily="34" charset="0"/>
              </a:rPr>
              <a:t> ordinò che la statua fosse innalzata a Milano </a:t>
            </a:r>
            <a:r>
              <a:rPr lang="it-IT" sz="1800" i="1" dirty="0">
                <a:latin typeface="Arial" panose="020B0604020202020204" pitchFamily="34" charset="0"/>
                <a:cs typeface="Arial" panose="020B0604020202020204" pitchFamily="34" charset="0"/>
              </a:rPr>
              <a:t>in conveniente luogo. </a:t>
            </a:r>
          </a:p>
          <a:p>
            <a:pPr marL="0" indent="0">
              <a:buNone/>
            </a:pPr>
            <a:r>
              <a:rPr lang="it-IT" sz="1800" dirty="0">
                <a:latin typeface="Arial" panose="020B0604020202020204" pitchFamily="34" charset="0"/>
                <a:cs typeface="Arial" panose="020B0604020202020204" pitchFamily="34" charset="0"/>
              </a:rPr>
              <a:t>I membri dell’accademia di Brera suggerirono di innalzare il monumento in piazza del Duomo o nel </a:t>
            </a:r>
            <a:r>
              <a:rPr lang="it-IT" sz="1800" dirty="0" err="1">
                <a:latin typeface="Arial" panose="020B0604020202020204" pitchFamily="34" charset="0"/>
                <a:cs typeface="Arial" panose="020B0604020202020204" pitchFamily="34" charset="0"/>
              </a:rPr>
              <a:t>nicchione</a:t>
            </a:r>
            <a:r>
              <a:rPr lang="it-IT" sz="1800" dirty="0">
                <a:latin typeface="Arial" panose="020B0604020202020204" pitchFamily="34" charset="0"/>
                <a:cs typeface="Arial" panose="020B0604020202020204" pitchFamily="34" charset="0"/>
              </a:rPr>
              <a:t> del palazzo dei Giureconsulti. L’architetto Giuseppe </a:t>
            </a:r>
            <a:r>
              <a:rPr lang="it-IT" sz="1800" dirty="0" err="1">
                <a:latin typeface="Arial" panose="020B0604020202020204" pitchFamily="34" charset="0"/>
                <a:cs typeface="Arial" panose="020B0604020202020204" pitchFamily="34" charset="0"/>
              </a:rPr>
              <a:t>Zanoja</a:t>
            </a:r>
            <a:r>
              <a:rPr lang="it-IT" sz="1800" dirty="0">
                <a:latin typeface="Arial" panose="020B0604020202020204" pitchFamily="34" charset="0"/>
                <a:cs typeface="Arial" panose="020B0604020202020204" pitchFamily="34" charset="0"/>
              </a:rPr>
              <a:t> , allora presidente dell’Accademia, ottenne nel giugno 1813 che fosse temporaneamente deposto nella sala delle antichità.</a:t>
            </a:r>
          </a:p>
          <a:p>
            <a:pPr marL="0" indent="0">
              <a:buNone/>
            </a:pPr>
            <a:r>
              <a:rPr lang="it-IT" sz="1800" dirty="0">
                <a:latin typeface="Arial" panose="020B0604020202020204" pitchFamily="34" charset="0"/>
                <a:cs typeface="Arial" panose="020B0604020202020204" pitchFamily="34" charset="0"/>
              </a:rPr>
              <a:t>Caduto Napoleone la statua venne immagazzinata nei sotterranei dell’Accademia. Il monumento, grazie alla visita di Napoleone III a Milano nel 1859, venne posto al centro del cortile d’onore del palazzo di Brera sua collocazione attuale. </a:t>
            </a:r>
          </a:p>
        </p:txBody>
      </p:sp>
    </p:spTree>
    <p:extLst>
      <p:ext uri="{BB962C8B-B14F-4D97-AF65-F5344CB8AC3E}">
        <p14:creationId xmlns:p14="http://schemas.microsoft.com/office/powerpoint/2010/main" val="1189072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9226CF1-321E-8D28-9625-638F5C85844D}"/>
              </a:ext>
            </a:extLst>
          </p:cNvPr>
          <p:cNvSpPr>
            <a:spLocks noGrp="1"/>
          </p:cNvSpPr>
          <p:nvPr>
            <p:ph sz="half" idx="1"/>
          </p:nvPr>
        </p:nvSpPr>
        <p:spPr>
          <a:xfrm>
            <a:off x="2348089" y="1662907"/>
            <a:ext cx="7676444" cy="4514055"/>
          </a:xfrm>
        </p:spPr>
        <p:txBody>
          <a:bodyPr>
            <a:normAutofit/>
          </a:bodyPr>
          <a:lstStyle/>
          <a:p>
            <a:pPr marL="0" indent="0">
              <a:buNone/>
            </a:pPr>
            <a:r>
              <a:rPr lang="it-IT" sz="1800" dirty="0">
                <a:latin typeface="Arial" panose="020B0604020202020204" pitchFamily="34" charset="0"/>
                <a:cs typeface="Arial" panose="020B0604020202020204" pitchFamily="34" charset="0"/>
              </a:rPr>
              <a:t>I gessi dei Bassorilievi del Canova ora alle Gallerie d’Italia provengono dalla collezione di Abbondio Rezzonico per la sua villa di Bassano.</a:t>
            </a:r>
          </a:p>
          <a:p>
            <a:pPr marL="0" indent="0">
              <a:buNone/>
            </a:pPr>
            <a:r>
              <a:rPr lang="it-IT" sz="1800" dirty="0">
                <a:latin typeface="Arial" panose="020B0604020202020204" pitchFamily="34" charset="0"/>
                <a:cs typeface="Arial" panose="020B0604020202020204" pitchFamily="34" charset="0"/>
              </a:rPr>
              <a:t>Il Rezzonico aveva commissionato allo scultore il monumento funebre dello zio Clemente XIII e durante la realizzazione di quest’opera il Canova inizia a lavorare alle serie di bassorilievi, alcuni calchi delle figure scolpite sul sarcofago di Clemente XIII. </a:t>
            </a:r>
          </a:p>
        </p:txBody>
      </p:sp>
    </p:spTree>
    <p:extLst>
      <p:ext uri="{BB962C8B-B14F-4D97-AF65-F5344CB8AC3E}">
        <p14:creationId xmlns:p14="http://schemas.microsoft.com/office/powerpoint/2010/main" val="3426425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48FFA-D17E-0F29-CF22-1C1130E50A1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E098A71-73B2-6C00-ECCD-35F46DC411C3}"/>
              </a:ext>
            </a:extLst>
          </p:cNvPr>
          <p:cNvSpPr>
            <a:spLocks noGrp="1"/>
          </p:cNvSpPr>
          <p:nvPr>
            <p:ph sz="half" idx="1"/>
          </p:nvPr>
        </p:nvSpPr>
        <p:spPr>
          <a:xfrm>
            <a:off x="1783644" y="2235200"/>
            <a:ext cx="8681156" cy="3228622"/>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Lo scultore Giuseppe Franchi (1731 – 1806 ) ebbe la cattedra di scultura all’Accademia di Brera fin dai suoi inizi, nel 1776. Aveva studiato arte neoclassica a Roma sotto  Johann Joachim Winckelmann, uno fra i massimi teorici ed esponenti del Neoclassicismo. Sosteneva  un'arte basata sul senso dell'armonia, su una «</a:t>
            </a:r>
            <a:r>
              <a:rPr lang="it-IT" sz="1800" i="1" dirty="0">
                <a:latin typeface="Arial" panose="020B0604020202020204" pitchFamily="34" charset="0"/>
                <a:cs typeface="Arial" panose="020B0604020202020204" pitchFamily="34" charset="0"/>
              </a:rPr>
              <a:t>nobile semplicità e quieta grandezza</a:t>
            </a:r>
            <a:r>
              <a:rPr lang="it-IT" sz="1800" dirty="0">
                <a:latin typeface="Arial" panose="020B0604020202020204" pitchFamily="34" charset="0"/>
                <a:cs typeface="Arial" panose="020B0604020202020204" pitchFamily="34" charset="0"/>
              </a:rPr>
              <a:t>»: i suoi ideali ebbero vastissima eco nella cultura del tempo, soprattutto nelle arti figurative, influenzando artisti come Canova, Mengs David. </a:t>
            </a:r>
          </a:p>
        </p:txBody>
      </p:sp>
    </p:spTree>
    <p:extLst>
      <p:ext uri="{BB962C8B-B14F-4D97-AF65-F5344CB8AC3E}">
        <p14:creationId xmlns:p14="http://schemas.microsoft.com/office/powerpoint/2010/main" val="152687557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11553</TotalTime>
  <Words>2451</Words>
  <Application>Microsoft Macintosh PowerPoint</Application>
  <PresentationFormat>Widescreen</PresentationFormat>
  <Paragraphs>64</Paragraphs>
  <Slides>21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21</vt:i4>
      </vt:variant>
    </vt:vector>
  </HeadingPairs>
  <TitlesOfParts>
    <vt:vector size="25" baseType="lpstr">
      <vt:lpstr>Aptos</vt:lpstr>
      <vt:lpstr>Aptos Display</vt:lpstr>
      <vt:lpstr>Arial</vt:lpstr>
      <vt:lpstr>Tema di Office</vt:lpstr>
      <vt:lpstr>20  Canova e scultori neoclassici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Camillo Pacetti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Anna Salvini</dc:creator>
  <cp:lastModifiedBy>Anna Salvini</cp:lastModifiedBy>
  <cp:revision>25</cp:revision>
  <dcterms:created xsi:type="dcterms:W3CDTF">2024-11-03T13:15:46Z</dcterms:created>
  <dcterms:modified xsi:type="dcterms:W3CDTF">2025-03-20T10:26:16Z</dcterms:modified>
</cp:coreProperties>
</file>