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tif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37"/>
  </p:notesMasterIdLst>
  <p:sldIdLst>
    <p:sldId id="256" r:id="rId2"/>
    <p:sldId id="258" r:id="rId3"/>
    <p:sldId id="259" r:id="rId4"/>
    <p:sldId id="261" r:id="rId5"/>
    <p:sldId id="266" r:id="rId6"/>
    <p:sldId id="260" r:id="rId7"/>
    <p:sldId id="262" r:id="rId8"/>
    <p:sldId id="263" r:id="rId9"/>
    <p:sldId id="264" r:id="rId10"/>
    <p:sldId id="265" r:id="rId11"/>
    <p:sldId id="268" r:id="rId12"/>
    <p:sldId id="267" r:id="rId13"/>
    <p:sldId id="269" r:id="rId14"/>
    <p:sldId id="270" r:id="rId15"/>
    <p:sldId id="272" r:id="rId16"/>
    <p:sldId id="284" r:id="rId17"/>
    <p:sldId id="276" r:id="rId18"/>
    <p:sldId id="278" r:id="rId19"/>
    <p:sldId id="285" r:id="rId20"/>
    <p:sldId id="279" r:id="rId21"/>
    <p:sldId id="280" r:id="rId22"/>
    <p:sldId id="281" r:id="rId23"/>
    <p:sldId id="282" r:id="rId24"/>
    <p:sldId id="287" r:id="rId25"/>
    <p:sldId id="288" r:id="rId26"/>
    <p:sldId id="289" r:id="rId27"/>
    <p:sldId id="290" r:id="rId28"/>
    <p:sldId id="291" r:id="rId29"/>
    <p:sldId id="292" r:id="rId30"/>
    <p:sldId id="293" r:id="rId31"/>
    <p:sldId id="283" r:id="rId32"/>
    <p:sldId id="294" r:id="rId33"/>
    <p:sldId id="295" r:id="rId34"/>
    <p:sldId id="296" r:id="rId35"/>
    <p:sldId id="297" r:id="rId36"/>
  </p:sldIdLst>
  <p:sldSz cx="12192000" cy="6858000"/>
  <p:notesSz cx="6858000" cy="9144000"/>
  <p:defaultText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9044"/>
    <p:restoredTop sz="94676"/>
  </p:normalViewPr>
  <p:slideViewPr>
    <p:cSldViewPr snapToGrid="0" snapToObjects="1">
      <p:cViewPr>
        <p:scale>
          <a:sx n="114" d="100"/>
          <a:sy n="114" d="100"/>
        </p:scale>
        <p:origin x="376" y="176"/>
      </p:cViewPr>
      <p:guideLst/>
    </p:cSldViewPr>
  </p:slideViewPr>
  <p:notesTextViewPr>
    <p:cViewPr>
      <p:scale>
        <a:sx n="1" d="1"/>
        <a:sy n="1" d="1"/>
      </p:scale>
      <p:origin x="0" y="0"/>
    </p:cViewPr>
  </p:notesTextViewPr>
  <p:sorterViewPr>
    <p:cViewPr varScale="1">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viewProps" Target="viewProps.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notesMaster" Target="notesMasters/notesMaster1.xml"/><Relationship Id="rId40"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intestazion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it-IT"/>
          </a:p>
        </p:txBody>
      </p:sp>
      <p:sp>
        <p:nvSpPr>
          <p:cNvPr id="3" name="Segnaposto dat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6E67AAA-A843-2A4B-B4A2-D8C0BA6F723B}" type="datetimeFigureOut">
              <a:rPr lang="it-IT" smtClean="0"/>
              <a:t>19/03/25</a:t>
            </a:fld>
            <a:endParaRPr lang="it-IT"/>
          </a:p>
        </p:txBody>
      </p:sp>
      <p:sp>
        <p:nvSpPr>
          <p:cNvPr id="4" name="Segnaposto immagin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it-IT"/>
          </a:p>
        </p:txBody>
      </p:sp>
      <p:sp>
        <p:nvSpPr>
          <p:cNvPr id="5" name="Segnaposto note 4"/>
          <p:cNvSpPr>
            <a:spLocks noGrp="1"/>
          </p:cNvSpPr>
          <p:nvPr>
            <p:ph type="body" sz="quarter" idx="3"/>
          </p:nvPr>
        </p:nvSpPr>
        <p:spPr>
          <a:xfrm>
            <a:off x="685800" y="4400550"/>
            <a:ext cx="5486400" cy="3600450"/>
          </a:xfrm>
          <a:prstGeom prst="rect">
            <a:avLst/>
          </a:prstGeom>
        </p:spPr>
        <p:txBody>
          <a:bodyPr vert="horz" lIns="91440" tIns="45720" rIns="91440" bIns="45720" rtlCol="0"/>
          <a:lstStyle/>
          <a:p>
            <a:r>
              <a:rPr lang="it-IT"/>
              <a:t>Modifica gli stili del testo dello schema
Secondo livello
Terzo livello
Quarto livello
Quinto livello</a:t>
            </a:r>
          </a:p>
        </p:txBody>
      </p:sp>
      <p:sp>
        <p:nvSpPr>
          <p:cNvPr id="6" name="Segnaposto piè di pa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it-IT"/>
          </a:p>
        </p:txBody>
      </p:sp>
      <p:sp>
        <p:nvSpPr>
          <p:cNvPr id="7" name="Segnaposto numero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17DE4F4-518F-9644-907C-F5701CFCCA91}" type="slidenum">
              <a:rPr lang="it-IT" smtClean="0"/>
              <a:t>‹N›</a:t>
            </a:fld>
            <a:endParaRPr lang="it-IT"/>
          </a:p>
        </p:txBody>
      </p:sp>
    </p:spTree>
    <p:extLst>
      <p:ext uri="{BB962C8B-B14F-4D97-AF65-F5344CB8AC3E}">
        <p14:creationId xmlns:p14="http://schemas.microsoft.com/office/powerpoint/2010/main" val="235887252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5"/>
          </p:nvPr>
        </p:nvSpPr>
        <p:spPr/>
        <p:txBody>
          <a:bodyPr/>
          <a:lstStyle/>
          <a:p>
            <a:fld id="{D17DE4F4-518F-9644-907C-F5701CFCCA91}" type="slidenum">
              <a:rPr lang="it-IT" smtClean="0"/>
              <a:t>8</a:t>
            </a:fld>
            <a:endParaRPr lang="it-IT"/>
          </a:p>
        </p:txBody>
      </p:sp>
    </p:spTree>
    <p:extLst>
      <p:ext uri="{BB962C8B-B14F-4D97-AF65-F5344CB8AC3E}">
        <p14:creationId xmlns:p14="http://schemas.microsoft.com/office/powerpoint/2010/main" val="282150938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5"/>
          </p:nvPr>
        </p:nvSpPr>
        <p:spPr/>
        <p:txBody>
          <a:bodyPr/>
          <a:lstStyle/>
          <a:p>
            <a:fld id="{D17DE4F4-518F-9644-907C-F5701CFCCA91}" type="slidenum">
              <a:rPr lang="it-IT" smtClean="0"/>
              <a:t>14</a:t>
            </a:fld>
            <a:endParaRPr lang="it-IT"/>
          </a:p>
        </p:txBody>
      </p:sp>
    </p:spTree>
    <p:extLst>
      <p:ext uri="{BB962C8B-B14F-4D97-AF65-F5344CB8AC3E}">
        <p14:creationId xmlns:p14="http://schemas.microsoft.com/office/powerpoint/2010/main" val="231721102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5"/>
          </p:nvPr>
        </p:nvSpPr>
        <p:spPr/>
        <p:txBody>
          <a:bodyPr/>
          <a:lstStyle/>
          <a:p>
            <a:fld id="{D17DE4F4-518F-9644-907C-F5701CFCCA91}" type="slidenum">
              <a:rPr lang="it-IT" smtClean="0"/>
              <a:t>16</a:t>
            </a:fld>
            <a:endParaRPr lang="it-IT"/>
          </a:p>
        </p:txBody>
      </p:sp>
    </p:spTree>
    <p:extLst>
      <p:ext uri="{BB962C8B-B14F-4D97-AF65-F5344CB8AC3E}">
        <p14:creationId xmlns:p14="http://schemas.microsoft.com/office/powerpoint/2010/main" val="47178474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5"/>
          </p:nvPr>
        </p:nvSpPr>
        <p:spPr/>
        <p:txBody>
          <a:bodyPr/>
          <a:lstStyle/>
          <a:p>
            <a:fld id="{D17DE4F4-518F-9644-907C-F5701CFCCA91}" type="slidenum">
              <a:rPr lang="it-IT" smtClean="0"/>
              <a:t>22</a:t>
            </a:fld>
            <a:endParaRPr lang="it-IT"/>
          </a:p>
        </p:txBody>
      </p:sp>
    </p:spTree>
    <p:extLst>
      <p:ext uri="{BB962C8B-B14F-4D97-AF65-F5344CB8AC3E}">
        <p14:creationId xmlns:p14="http://schemas.microsoft.com/office/powerpoint/2010/main" val="334875504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5"/>
          </p:nvPr>
        </p:nvSpPr>
        <p:spPr/>
        <p:txBody>
          <a:bodyPr/>
          <a:lstStyle/>
          <a:p>
            <a:fld id="{D17DE4F4-518F-9644-907C-F5701CFCCA91}" type="slidenum">
              <a:rPr lang="it-IT" smtClean="0"/>
              <a:t>24</a:t>
            </a:fld>
            <a:endParaRPr lang="it-IT"/>
          </a:p>
        </p:txBody>
      </p:sp>
    </p:spTree>
    <p:extLst>
      <p:ext uri="{BB962C8B-B14F-4D97-AF65-F5344CB8AC3E}">
        <p14:creationId xmlns:p14="http://schemas.microsoft.com/office/powerpoint/2010/main" val="119486292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5"/>
          </p:nvPr>
        </p:nvSpPr>
        <p:spPr/>
        <p:txBody>
          <a:bodyPr/>
          <a:lstStyle/>
          <a:p>
            <a:fld id="{D17DE4F4-518F-9644-907C-F5701CFCCA91}" type="slidenum">
              <a:rPr lang="it-IT" smtClean="0"/>
              <a:t>26</a:t>
            </a:fld>
            <a:endParaRPr lang="it-IT"/>
          </a:p>
        </p:txBody>
      </p:sp>
    </p:spTree>
    <p:extLst>
      <p:ext uri="{BB962C8B-B14F-4D97-AF65-F5344CB8AC3E}">
        <p14:creationId xmlns:p14="http://schemas.microsoft.com/office/powerpoint/2010/main" val="373997816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B223CF64-C1D8-5842-B10D-BCA0C77AC147}"/>
              </a:ext>
            </a:extLst>
          </p:cNvPr>
          <p:cNvSpPr>
            <a:spLocks noGrp="1"/>
          </p:cNvSpPr>
          <p:nvPr>
            <p:ph type="ctrTitle"/>
          </p:nvPr>
        </p:nvSpPr>
        <p:spPr>
          <a:xfrm>
            <a:off x="1524000" y="1122363"/>
            <a:ext cx="9144000" cy="2387600"/>
          </a:xfrm>
        </p:spPr>
        <p:txBody>
          <a:bodyPr anchor="b"/>
          <a:lstStyle>
            <a:lvl1pPr algn="ctr">
              <a:defRPr sz="6000"/>
            </a:lvl1pPr>
          </a:lstStyle>
          <a:p>
            <a:r>
              <a:rPr lang="it-IT"/>
              <a:t>Fare clic per modificare lo stile del titolo dello schema</a:t>
            </a:r>
          </a:p>
        </p:txBody>
      </p:sp>
      <p:sp>
        <p:nvSpPr>
          <p:cNvPr id="3" name="Sottotitolo 2">
            <a:extLst>
              <a:ext uri="{FF2B5EF4-FFF2-40B4-BE49-F238E27FC236}">
                <a16:creationId xmlns:a16="http://schemas.microsoft.com/office/drawing/2014/main" id="{BA7D1BE7-FDA5-0448-8E54-70017BB7A743}"/>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it-IT"/>
              <a:t>Fare clic per modificare lo stile del sottotitolo dello schema</a:t>
            </a:r>
          </a:p>
        </p:txBody>
      </p:sp>
      <p:sp>
        <p:nvSpPr>
          <p:cNvPr id="4" name="Segnaposto data 3">
            <a:extLst>
              <a:ext uri="{FF2B5EF4-FFF2-40B4-BE49-F238E27FC236}">
                <a16:creationId xmlns:a16="http://schemas.microsoft.com/office/drawing/2014/main" id="{2482768A-3167-574A-A24A-283FB73E70D2}"/>
              </a:ext>
            </a:extLst>
          </p:cNvPr>
          <p:cNvSpPr>
            <a:spLocks noGrp="1"/>
          </p:cNvSpPr>
          <p:nvPr>
            <p:ph type="dt" sz="half" idx="10"/>
          </p:nvPr>
        </p:nvSpPr>
        <p:spPr/>
        <p:txBody>
          <a:bodyPr/>
          <a:lstStyle/>
          <a:p>
            <a:fld id="{B5ADF3EC-73E8-3C4D-AA35-663F123FE3E9}" type="datetimeFigureOut">
              <a:rPr lang="it-IT" smtClean="0"/>
              <a:t>19/03/25</a:t>
            </a:fld>
            <a:endParaRPr lang="it-IT"/>
          </a:p>
        </p:txBody>
      </p:sp>
      <p:sp>
        <p:nvSpPr>
          <p:cNvPr id="5" name="Segnaposto piè di pagina 4">
            <a:extLst>
              <a:ext uri="{FF2B5EF4-FFF2-40B4-BE49-F238E27FC236}">
                <a16:creationId xmlns:a16="http://schemas.microsoft.com/office/drawing/2014/main" id="{88E4F84F-A0E5-AB44-9BA0-46AEDE8E60AD}"/>
              </a:ext>
            </a:extLst>
          </p:cNvPr>
          <p:cNvSpPr>
            <a:spLocks noGrp="1"/>
          </p:cNvSpPr>
          <p:nvPr>
            <p:ph type="ftr" sz="quarter" idx="11"/>
          </p:nvPr>
        </p:nvSpPr>
        <p:spPr/>
        <p:txBody>
          <a:bodyPr/>
          <a:lstStyle/>
          <a:p>
            <a:endParaRPr lang="it-IT"/>
          </a:p>
        </p:txBody>
      </p:sp>
      <p:sp>
        <p:nvSpPr>
          <p:cNvPr id="6" name="Segnaposto numero diapositiva 5">
            <a:extLst>
              <a:ext uri="{FF2B5EF4-FFF2-40B4-BE49-F238E27FC236}">
                <a16:creationId xmlns:a16="http://schemas.microsoft.com/office/drawing/2014/main" id="{E39E35BF-4445-CD4F-932F-47D7B86611F2}"/>
              </a:ext>
            </a:extLst>
          </p:cNvPr>
          <p:cNvSpPr>
            <a:spLocks noGrp="1"/>
          </p:cNvSpPr>
          <p:nvPr>
            <p:ph type="sldNum" sz="quarter" idx="12"/>
          </p:nvPr>
        </p:nvSpPr>
        <p:spPr/>
        <p:txBody>
          <a:bodyPr/>
          <a:lstStyle/>
          <a:p>
            <a:fld id="{72B33DAB-7488-3644-B425-48C34E786DC3}" type="slidenum">
              <a:rPr lang="it-IT" smtClean="0"/>
              <a:t>‹N›</a:t>
            </a:fld>
            <a:endParaRPr lang="it-IT"/>
          </a:p>
        </p:txBody>
      </p:sp>
    </p:spTree>
    <p:extLst>
      <p:ext uri="{BB962C8B-B14F-4D97-AF65-F5344CB8AC3E}">
        <p14:creationId xmlns:p14="http://schemas.microsoft.com/office/powerpoint/2010/main" val="338798979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F2165CF9-0240-5C4C-ADEA-41E9D19C39E3}"/>
              </a:ext>
            </a:extLst>
          </p:cNvPr>
          <p:cNvSpPr>
            <a:spLocks noGrp="1"/>
          </p:cNvSpPr>
          <p:nvPr>
            <p:ph type="title"/>
          </p:nvPr>
        </p:nvSpPr>
        <p:spPr/>
        <p:txBody>
          <a:bodyPr/>
          <a:lstStyle/>
          <a:p>
            <a:r>
              <a:rPr lang="it-IT"/>
              <a:t>Fare clic per modificare lo stile del titolo dello schema</a:t>
            </a:r>
          </a:p>
        </p:txBody>
      </p:sp>
      <p:sp>
        <p:nvSpPr>
          <p:cNvPr id="3" name="Segnaposto testo verticale 2">
            <a:extLst>
              <a:ext uri="{FF2B5EF4-FFF2-40B4-BE49-F238E27FC236}">
                <a16:creationId xmlns:a16="http://schemas.microsoft.com/office/drawing/2014/main" id="{CD7D3B47-6207-1943-836C-FE79B600E773}"/>
              </a:ext>
            </a:extLst>
          </p:cNvPr>
          <p:cNvSpPr>
            <a:spLocks noGrp="1"/>
          </p:cNvSpPr>
          <p:nvPr>
            <p:ph type="body" orient="vert" idx="1"/>
          </p:nvPr>
        </p:nvSpPr>
        <p:spPr/>
        <p:txBody>
          <a:bodyPr vert="eaVert"/>
          <a:lstStyle/>
          <a:p>
            <a:r>
              <a:rPr lang="it-IT"/>
              <a:t>Modifica gli stili del testo dello schema
Secondo livello
Terzo livello
Quarto livello
Quinto livello</a:t>
            </a:r>
          </a:p>
        </p:txBody>
      </p:sp>
      <p:sp>
        <p:nvSpPr>
          <p:cNvPr id="4" name="Segnaposto data 3">
            <a:extLst>
              <a:ext uri="{FF2B5EF4-FFF2-40B4-BE49-F238E27FC236}">
                <a16:creationId xmlns:a16="http://schemas.microsoft.com/office/drawing/2014/main" id="{E3FB6384-1F01-2546-8C38-A4850DB0CC7D}"/>
              </a:ext>
            </a:extLst>
          </p:cNvPr>
          <p:cNvSpPr>
            <a:spLocks noGrp="1"/>
          </p:cNvSpPr>
          <p:nvPr>
            <p:ph type="dt" sz="half" idx="10"/>
          </p:nvPr>
        </p:nvSpPr>
        <p:spPr/>
        <p:txBody>
          <a:bodyPr/>
          <a:lstStyle/>
          <a:p>
            <a:fld id="{B5ADF3EC-73E8-3C4D-AA35-663F123FE3E9}" type="datetimeFigureOut">
              <a:rPr lang="it-IT" smtClean="0"/>
              <a:t>19/03/25</a:t>
            </a:fld>
            <a:endParaRPr lang="it-IT"/>
          </a:p>
        </p:txBody>
      </p:sp>
      <p:sp>
        <p:nvSpPr>
          <p:cNvPr id="5" name="Segnaposto piè di pagina 4">
            <a:extLst>
              <a:ext uri="{FF2B5EF4-FFF2-40B4-BE49-F238E27FC236}">
                <a16:creationId xmlns:a16="http://schemas.microsoft.com/office/drawing/2014/main" id="{47BD9C73-47D0-4B47-AB8C-8583D664E46C}"/>
              </a:ext>
            </a:extLst>
          </p:cNvPr>
          <p:cNvSpPr>
            <a:spLocks noGrp="1"/>
          </p:cNvSpPr>
          <p:nvPr>
            <p:ph type="ftr" sz="quarter" idx="11"/>
          </p:nvPr>
        </p:nvSpPr>
        <p:spPr/>
        <p:txBody>
          <a:bodyPr/>
          <a:lstStyle/>
          <a:p>
            <a:endParaRPr lang="it-IT"/>
          </a:p>
        </p:txBody>
      </p:sp>
      <p:sp>
        <p:nvSpPr>
          <p:cNvPr id="6" name="Segnaposto numero diapositiva 5">
            <a:extLst>
              <a:ext uri="{FF2B5EF4-FFF2-40B4-BE49-F238E27FC236}">
                <a16:creationId xmlns:a16="http://schemas.microsoft.com/office/drawing/2014/main" id="{AF41FFF0-A4FF-F94D-A0EE-C52B8FAF13C4}"/>
              </a:ext>
            </a:extLst>
          </p:cNvPr>
          <p:cNvSpPr>
            <a:spLocks noGrp="1"/>
          </p:cNvSpPr>
          <p:nvPr>
            <p:ph type="sldNum" sz="quarter" idx="12"/>
          </p:nvPr>
        </p:nvSpPr>
        <p:spPr/>
        <p:txBody>
          <a:bodyPr/>
          <a:lstStyle/>
          <a:p>
            <a:fld id="{72B33DAB-7488-3644-B425-48C34E786DC3}" type="slidenum">
              <a:rPr lang="it-IT" smtClean="0"/>
              <a:t>‹N›</a:t>
            </a:fld>
            <a:endParaRPr lang="it-IT"/>
          </a:p>
        </p:txBody>
      </p:sp>
    </p:spTree>
    <p:extLst>
      <p:ext uri="{BB962C8B-B14F-4D97-AF65-F5344CB8AC3E}">
        <p14:creationId xmlns:p14="http://schemas.microsoft.com/office/powerpoint/2010/main" val="241938730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1_Titolo e testo verticale">
    <p:spTree>
      <p:nvGrpSpPr>
        <p:cNvPr id="1" name=""/>
        <p:cNvGrpSpPr/>
        <p:nvPr/>
      </p:nvGrpSpPr>
      <p:grpSpPr>
        <a:xfrm>
          <a:off x="0" y="0"/>
          <a:ext cx="0" cy="0"/>
          <a:chOff x="0" y="0"/>
          <a:chExt cx="0" cy="0"/>
        </a:xfrm>
      </p:grpSpPr>
      <p:sp>
        <p:nvSpPr>
          <p:cNvPr id="2" name="Titolo verticale 1">
            <a:extLst>
              <a:ext uri="{FF2B5EF4-FFF2-40B4-BE49-F238E27FC236}">
                <a16:creationId xmlns:a16="http://schemas.microsoft.com/office/drawing/2014/main" id="{A4267997-A997-EC4E-9587-79A9413189AA}"/>
              </a:ext>
            </a:extLst>
          </p:cNvPr>
          <p:cNvSpPr>
            <a:spLocks noGrp="1"/>
          </p:cNvSpPr>
          <p:nvPr>
            <p:ph type="title" orient="vert"/>
          </p:nvPr>
        </p:nvSpPr>
        <p:spPr>
          <a:xfrm>
            <a:off x="8724900" y="365125"/>
            <a:ext cx="2628900" cy="5811838"/>
          </a:xfrm>
        </p:spPr>
        <p:txBody>
          <a:bodyPr vert="eaVert"/>
          <a:lstStyle/>
          <a:p>
            <a:r>
              <a:rPr lang="it-IT"/>
              <a:t>Fare clic per modificare lo stile del titolo dello schema</a:t>
            </a:r>
          </a:p>
        </p:txBody>
      </p:sp>
      <p:sp>
        <p:nvSpPr>
          <p:cNvPr id="3" name="Segnaposto testo verticale 2">
            <a:extLst>
              <a:ext uri="{FF2B5EF4-FFF2-40B4-BE49-F238E27FC236}">
                <a16:creationId xmlns:a16="http://schemas.microsoft.com/office/drawing/2014/main" id="{F701FC17-DC69-724D-BA65-A66069AC6D1B}"/>
              </a:ext>
            </a:extLst>
          </p:cNvPr>
          <p:cNvSpPr>
            <a:spLocks noGrp="1"/>
          </p:cNvSpPr>
          <p:nvPr>
            <p:ph type="body" orient="vert" idx="1"/>
          </p:nvPr>
        </p:nvSpPr>
        <p:spPr>
          <a:xfrm>
            <a:off x="838200" y="365125"/>
            <a:ext cx="7734300" cy="5811838"/>
          </a:xfrm>
        </p:spPr>
        <p:txBody>
          <a:bodyPr vert="eaVert"/>
          <a:lstStyle/>
          <a:p>
            <a:r>
              <a:rPr lang="it-IT"/>
              <a:t>Modifica gli stili del testo dello schema
Secondo livello
Terzo livello
Quarto livello
Quinto livello</a:t>
            </a:r>
          </a:p>
        </p:txBody>
      </p:sp>
      <p:sp>
        <p:nvSpPr>
          <p:cNvPr id="4" name="Segnaposto data 3">
            <a:extLst>
              <a:ext uri="{FF2B5EF4-FFF2-40B4-BE49-F238E27FC236}">
                <a16:creationId xmlns:a16="http://schemas.microsoft.com/office/drawing/2014/main" id="{9A4A126A-D37B-9A40-B628-4BA9530A4C7B}"/>
              </a:ext>
            </a:extLst>
          </p:cNvPr>
          <p:cNvSpPr>
            <a:spLocks noGrp="1"/>
          </p:cNvSpPr>
          <p:nvPr>
            <p:ph type="dt" sz="half" idx="10"/>
          </p:nvPr>
        </p:nvSpPr>
        <p:spPr/>
        <p:txBody>
          <a:bodyPr/>
          <a:lstStyle/>
          <a:p>
            <a:fld id="{B5ADF3EC-73E8-3C4D-AA35-663F123FE3E9}" type="datetimeFigureOut">
              <a:rPr lang="it-IT" smtClean="0"/>
              <a:t>19/03/25</a:t>
            </a:fld>
            <a:endParaRPr lang="it-IT"/>
          </a:p>
        </p:txBody>
      </p:sp>
      <p:sp>
        <p:nvSpPr>
          <p:cNvPr id="5" name="Segnaposto piè di pagina 4">
            <a:extLst>
              <a:ext uri="{FF2B5EF4-FFF2-40B4-BE49-F238E27FC236}">
                <a16:creationId xmlns:a16="http://schemas.microsoft.com/office/drawing/2014/main" id="{64D96B98-9F0F-5E47-A8DB-33D595D28E76}"/>
              </a:ext>
            </a:extLst>
          </p:cNvPr>
          <p:cNvSpPr>
            <a:spLocks noGrp="1"/>
          </p:cNvSpPr>
          <p:nvPr>
            <p:ph type="ftr" sz="quarter" idx="11"/>
          </p:nvPr>
        </p:nvSpPr>
        <p:spPr/>
        <p:txBody>
          <a:bodyPr/>
          <a:lstStyle/>
          <a:p>
            <a:endParaRPr lang="it-IT"/>
          </a:p>
        </p:txBody>
      </p:sp>
      <p:sp>
        <p:nvSpPr>
          <p:cNvPr id="6" name="Segnaposto numero diapositiva 5">
            <a:extLst>
              <a:ext uri="{FF2B5EF4-FFF2-40B4-BE49-F238E27FC236}">
                <a16:creationId xmlns:a16="http://schemas.microsoft.com/office/drawing/2014/main" id="{D611C214-046B-5747-B78C-1C9B7C644AAD}"/>
              </a:ext>
            </a:extLst>
          </p:cNvPr>
          <p:cNvSpPr>
            <a:spLocks noGrp="1"/>
          </p:cNvSpPr>
          <p:nvPr>
            <p:ph type="sldNum" sz="quarter" idx="12"/>
          </p:nvPr>
        </p:nvSpPr>
        <p:spPr/>
        <p:txBody>
          <a:bodyPr/>
          <a:lstStyle/>
          <a:p>
            <a:fld id="{72B33DAB-7488-3644-B425-48C34E786DC3}" type="slidenum">
              <a:rPr lang="it-IT" smtClean="0"/>
              <a:t>‹N›</a:t>
            </a:fld>
            <a:endParaRPr lang="it-IT"/>
          </a:p>
        </p:txBody>
      </p:sp>
    </p:spTree>
    <p:extLst>
      <p:ext uri="{BB962C8B-B14F-4D97-AF65-F5344CB8AC3E}">
        <p14:creationId xmlns:p14="http://schemas.microsoft.com/office/powerpoint/2010/main" val="206636789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41FE03C7-1A78-D540-9C43-744164AB7D74}"/>
              </a:ext>
            </a:extLst>
          </p:cNvPr>
          <p:cNvSpPr>
            <a:spLocks noGrp="1"/>
          </p:cNvSpPr>
          <p:nvPr>
            <p:ph type="title"/>
          </p:nvPr>
        </p:nvSpPr>
        <p:spPr/>
        <p:txBody>
          <a:bodyPr/>
          <a:lstStyle/>
          <a:p>
            <a:r>
              <a:rPr lang="it-IT"/>
              <a:t>Fare clic per modificare lo stile del titolo dello schema</a:t>
            </a:r>
          </a:p>
        </p:txBody>
      </p:sp>
      <p:sp>
        <p:nvSpPr>
          <p:cNvPr id="3" name="Segnaposto contenuto 2">
            <a:extLst>
              <a:ext uri="{FF2B5EF4-FFF2-40B4-BE49-F238E27FC236}">
                <a16:creationId xmlns:a16="http://schemas.microsoft.com/office/drawing/2014/main" id="{B0A9A0CC-8E81-FE48-9C43-DE9B19B36FB1}"/>
              </a:ext>
            </a:extLst>
          </p:cNvPr>
          <p:cNvSpPr>
            <a:spLocks noGrp="1"/>
          </p:cNvSpPr>
          <p:nvPr>
            <p:ph idx="1"/>
          </p:nvPr>
        </p:nvSpPr>
        <p:spPr/>
        <p:txBody>
          <a:bodyPr/>
          <a:lstStyle/>
          <a:p>
            <a:r>
              <a:rPr lang="it-IT"/>
              <a:t>Modifica gli stili del testo dello schema
Secondo livello
Terzo livello
Quarto livello
Quinto livello</a:t>
            </a:r>
          </a:p>
        </p:txBody>
      </p:sp>
      <p:sp>
        <p:nvSpPr>
          <p:cNvPr id="4" name="Segnaposto data 3">
            <a:extLst>
              <a:ext uri="{FF2B5EF4-FFF2-40B4-BE49-F238E27FC236}">
                <a16:creationId xmlns:a16="http://schemas.microsoft.com/office/drawing/2014/main" id="{84DBB2DA-4B28-B74A-9FAD-D5C41A55A95F}"/>
              </a:ext>
            </a:extLst>
          </p:cNvPr>
          <p:cNvSpPr>
            <a:spLocks noGrp="1"/>
          </p:cNvSpPr>
          <p:nvPr>
            <p:ph type="dt" sz="half" idx="10"/>
          </p:nvPr>
        </p:nvSpPr>
        <p:spPr/>
        <p:txBody>
          <a:bodyPr/>
          <a:lstStyle/>
          <a:p>
            <a:fld id="{B5ADF3EC-73E8-3C4D-AA35-663F123FE3E9}" type="datetimeFigureOut">
              <a:rPr lang="it-IT" smtClean="0"/>
              <a:t>19/03/25</a:t>
            </a:fld>
            <a:endParaRPr lang="it-IT"/>
          </a:p>
        </p:txBody>
      </p:sp>
      <p:sp>
        <p:nvSpPr>
          <p:cNvPr id="5" name="Segnaposto piè di pagina 4">
            <a:extLst>
              <a:ext uri="{FF2B5EF4-FFF2-40B4-BE49-F238E27FC236}">
                <a16:creationId xmlns:a16="http://schemas.microsoft.com/office/drawing/2014/main" id="{5A92D5B5-8B54-284C-8610-112E73301410}"/>
              </a:ext>
            </a:extLst>
          </p:cNvPr>
          <p:cNvSpPr>
            <a:spLocks noGrp="1"/>
          </p:cNvSpPr>
          <p:nvPr>
            <p:ph type="ftr" sz="quarter" idx="11"/>
          </p:nvPr>
        </p:nvSpPr>
        <p:spPr/>
        <p:txBody>
          <a:bodyPr/>
          <a:lstStyle/>
          <a:p>
            <a:endParaRPr lang="it-IT"/>
          </a:p>
        </p:txBody>
      </p:sp>
      <p:sp>
        <p:nvSpPr>
          <p:cNvPr id="6" name="Segnaposto numero diapositiva 5">
            <a:extLst>
              <a:ext uri="{FF2B5EF4-FFF2-40B4-BE49-F238E27FC236}">
                <a16:creationId xmlns:a16="http://schemas.microsoft.com/office/drawing/2014/main" id="{D3345FE8-83ED-3D41-961B-AF0DF58FF9D2}"/>
              </a:ext>
            </a:extLst>
          </p:cNvPr>
          <p:cNvSpPr>
            <a:spLocks noGrp="1"/>
          </p:cNvSpPr>
          <p:nvPr>
            <p:ph type="sldNum" sz="quarter" idx="12"/>
          </p:nvPr>
        </p:nvSpPr>
        <p:spPr/>
        <p:txBody>
          <a:bodyPr/>
          <a:lstStyle/>
          <a:p>
            <a:fld id="{72B33DAB-7488-3644-B425-48C34E786DC3}" type="slidenum">
              <a:rPr lang="it-IT" smtClean="0"/>
              <a:t>‹N›</a:t>
            </a:fld>
            <a:endParaRPr lang="it-IT"/>
          </a:p>
        </p:txBody>
      </p:sp>
    </p:spTree>
    <p:extLst>
      <p:ext uri="{BB962C8B-B14F-4D97-AF65-F5344CB8AC3E}">
        <p14:creationId xmlns:p14="http://schemas.microsoft.com/office/powerpoint/2010/main" val="73566731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B0103E67-FF63-FB4A-9881-49C4B8097A94}"/>
              </a:ext>
            </a:extLst>
          </p:cNvPr>
          <p:cNvSpPr>
            <a:spLocks noGrp="1"/>
          </p:cNvSpPr>
          <p:nvPr>
            <p:ph type="title"/>
          </p:nvPr>
        </p:nvSpPr>
        <p:spPr>
          <a:xfrm>
            <a:off x="831850" y="1709738"/>
            <a:ext cx="10515600" cy="2852737"/>
          </a:xfrm>
        </p:spPr>
        <p:txBody>
          <a:bodyPr anchor="b"/>
          <a:lstStyle>
            <a:lvl1pPr>
              <a:defRPr sz="6000"/>
            </a:lvl1pPr>
          </a:lstStyle>
          <a:p>
            <a:r>
              <a:rPr lang="it-IT"/>
              <a:t>Fare clic per modificare lo stile del titolo dello schema</a:t>
            </a:r>
          </a:p>
        </p:txBody>
      </p:sp>
      <p:sp>
        <p:nvSpPr>
          <p:cNvPr id="3" name="Segnaposto testo 2">
            <a:extLst>
              <a:ext uri="{FF2B5EF4-FFF2-40B4-BE49-F238E27FC236}">
                <a16:creationId xmlns:a16="http://schemas.microsoft.com/office/drawing/2014/main" id="{3909D8E9-7007-3945-8A41-DCEFABF05CCE}"/>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r>
              <a:rPr lang="it-IT"/>
              <a:t>Modifica gli stili del testo dello schema
Secondo livello
Terzo livello
Quarto livello
Quinto livello</a:t>
            </a:r>
          </a:p>
        </p:txBody>
      </p:sp>
      <p:sp>
        <p:nvSpPr>
          <p:cNvPr id="4" name="Segnaposto data 3">
            <a:extLst>
              <a:ext uri="{FF2B5EF4-FFF2-40B4-BE49-F238E27FC236}">
                <a16:creationId xmlns:a16="http://schemas.microsoft.com/office/drawing/2014/main" id="{E908A1CA-CEA7-BF4A-A7AA-FD86F0654008}"/>
              </a:ext>
            </a:extLst>
          </p:cNvPr>
          <p:cNvSpPr>
            <a:spLocks noGrp="1"/>
          </p:cNvSpPr>
          <p:nvPr>
            <p:ph type="dt" sz="half" idx="10"/>
          </p:nvPr>
        </p:nvSpPr>
        <p:spPr/>
        <p:txBody>
          <a:bodyPr/>
          <a:lstStyle/>
          <a:p>
            <a:fld id="{B5ADF3EC-73E8-3C4D-AA35-663F123FE3E9}" type="datetimeFigureOut">
              <a:rPr lang="it-IT" smtClean="0"/>
              <a:t>19/03/25</a:t>
            </a:fld>
            <a:endParaRPr lang="it-IT"/>
          </a:p>
        </p:txBody>
      </p:sp>
      <p:sp>
        <p:nvSpPr>
          <p:cNvPr id="5" name="Segnaposto piè di pagina 4">
            <a:extLst>
              <a:ext uri="{FF2B5EF4-FFF2-40B4-BE49-F238E27FC236}">
                <a16:creationId xmlns:a16="http://schemas.microsoft.com/office/drawing/2014/main" id="{FF99EB5D-5ADF-B14A-9D8E-A5C265B2724C}"/>
              </a:ext>
            </a:extLst>
          </p:cNvPr>
          <p:cNvSpPr>
            <a:spLocks noGrp="1"/>
          </p:cNvSpPr>
          <p:nvPr>
            <p:ph type="ftr" sz="quarter" idx="11"/>
          </p:nvPr>
        </p:nvSpPr>
        <p:spPr/>
        <p:txBody>
          <a:bodyPr/>
          <a:lstStyle/>
          <a:p>
            <a:endParaRPr lang="it-IT"/>
          </a:p>
        </p:txBody>
      </p:sp>
      <p:sp>
        <p:nvSpPr>
          <p:cNvPr id="6" name="Segnaposto numero diapositiva 5">
            <a:extLst>
              <a:ext uri="{FF2B5EF4-FFF2-40B4-BE49-F238E27FC236}">
                <a16:creationId xmlns:a16="http://schemas.microsoft.com/office/drawing/2014/main" id="{EC22ACC8-15B5-3449-B04C-EF1D098FAA57}"/>
              </a:ext>
            </a:extLst>
          </p:cNvPr>
          <p:cNvSpPr>
            <a:spLocks noGrp="1"/>
          </p:cNvSpPr>
          <p:nvPr>
            <p:ph type="sldNum" sz="quarter" idx="12"/>
          </p:nvPr>
        </p:nvSpPr>
        <p:spPr/>
        <p:txBody>
          <a:bodyPr/>
          <a:lstStyle/>
          <a:p>
            <a:fld id="{72B33DAB-7488-3644-B425-48C34E786DC3}" type="slidenum">
              <a:rPr lang="it-IT" smtClean="0"/>
              <a:t>‹N›</a:t>
            </a:fld>
            <a:endParaRPr lang="it-IT"/>
          </a:p>
        </p:txBody>
      </p:sp>
    </p:spTree>
    <p:extLst>
      <p:ext uri="{BB962C8B-B14F-4D97-AF65-F5344CB8AC3E}">
        <p14:creationId xmlns:p14="http://schemas.microsoft.com/office/powerpoint/2010/main" val="330331996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165C7D69-E16F-494E-909E-09FF4FE031B8}"/>
              </a:ext>
            </a:extLst>
          </p:cNvPr>
          <p:cNvSpPr>
            <a:spLocks noGrp="1"/>
          </p:cNvSpPr>
          <p:nvPr>
            <p:ph type="title"/>
          </p:nvPr>
        </p:nvSpPr>
        <p:spPr/>
        <p:txBody>
          <a:bodyPr/>
          <a:lstStyle/>
          <a:p>
            <a:r>
              <a:rPr lang="it-IT"/>
              <a:t>Fare clic per modificare lo stile del titolo dello schema</a:t>
            </a:r>
          </a:p>
        </p:txBody>
      </p:sp>
      <p:sp>
        <p:nvSpPr>
          <p:cNvPr id="3" name="Segnaposto contenuto 2">
            <a:extLst>
              <a:ext uri="{FF2B5EF4-FFF2-40B4-BE49-F238E27FC236}">
                <a16:creationId xmlns:a16="http://schemas.microsoft.com/office/drawing/2014/main" id="{57A3AE4A-35B9-3D49-AE1B-9E516FE1C884}"/>
              </a:ext>
            </a:extLst>
          </p:cNvPr>
          <p:cNvSpPr>
            <a:spLocks noGrp="1"/>
          </p:cNvSpPr>
          <p:nvPr>
            <p:ph sz="half" idx="1"/>
          </p:nvPr>
        </p:nvSpPr>
        <p:spPr>
          <a:xfrm>
            <a:off x="838200" y="1825625"/>
            <a:ext cx="5181600" cy="4351338"/>
          </a:xfrm>
        </p:spPr>
        <p:txBody>
          <a:bodyPr/>
          <a:lstStyle/>
          <a:p>
            <a:r>
              <a:rPr lang="it-IT"/>
              <a:t>Modifica gli stili del testo dello schema
Secondo livello
Terzo livello
Quarto livello
Quinto livello</a:t>
            </a:r>
          </a:p>
        </p:txBody>
      </p:sp>
      <p:sp>
        <p:nvSpPr>
          <p:cNvPr id="4" name="Segnaposto contenuto 3">
            <a:extLst>
              <a:ext uri="{FF2B5EF4-FFF2-40B4-BE49-F238E27FC236}">
                <a16:creationId xmlns:a16="http://schemas.microsoft.com/office/drawing/2014/main" id="{781E22A8-6F81-E148-B436-BAAE26600FF0}"/>
              </a:ext>
            </a:extLst>
          </p:cNvPr>
          <p:cNvSpPr>
            <a:spLocks noGrp="1"/>
          </p:cNvSpPr>
          <p:nvPr>
            <p:ph sz="half" idx="2"/>
          </p:nvPr>
        </p:nvSpPr>
        <p:spPr>
          <a:xfrm>
            <a:off x="6172200" y="1825625"/>
            <a:ext cx="5181600" cy="4351338"/>
          </a:xfrm>
        </p:spPr>
        <p:txBody>
          <a:bodyPr/>
          <a:lstStyle/>
          <a:p>
            <a:r>
              <a:rPr lang="it-IT"/>
              <a:t>Modifica gli stili del testo dello schema
Secondo livello
Terzo livello
Quarto livello
Quinto livello</a:t>
            </a:r>
          </a:p>
        </p:txBody>
      </p:sp>
      <p:sp>
        <p:nvSpPr>
          <p:cNvPr id="5" name="Segnaposto data 4">
            <a:extLst>
              <a:ext uri="{FF2B5EF4-FFF2-40B4-BE49-F238E27FC236}">
                <a16:creationId xmlns:a16="http://schemas.microsoft.com/office/drawing/2014/main" id="{683E45C6-14BF-0848-8A47-A948C2EBB183}"/>
              </a:ext>
            </a:extLst>
          </p:cNvPr>
          <p:cNvSpPr>
            <a:spLocks noGrp="1"/>
          </p:cNvSpPr>
          <p:nvPr>
            <p:ph type="dt" sz="half" idx="10"/>
          </p:nvPr>
        </p:nvSpPr>
        <p:spPr/>
        <p:txBody>
          <a:bodyPr/>
          <a:lstStyle/>
          <a:p>
            <a:fld id="{B5ADF3EC-73E8-3C4D-AA35-663F123FE3E9}" type="datetimeFigureOut">
              <a:rPr lang="it-IT" smtClean="0"/>
              <a:t>19/03/25</a:t>
            </a:fld>
            <a:endParaRPr lang="it-IT"/>
          </a:p>
        </p:txBody>
      </p:sp>
      <p:sp>
        <p:nvSpPr>
          <p:cNvPr id="6" name="Segnaposto piè di pagina 5">
            <a:extLst>
              <a:ext uri="{FF2B5EF4-FFF2-40B4-BE49-F238E27FC236}">
                <a16:creationId xmlns:a16="http://schemas.microsoft.com/office/drawing/2014/main" id="{229728CA-2022-B949-8A90-7FC66106637A}"/>
              </a:ext>
            </a:extLst>
          </p:cNvPr>
          <p:cNvSpPr>
            <a:spLocks noGrp="1"/>
          </p:cNvSpPr>
          <p:nvPr>
            <p:ph type="ftr" sz="quarter" idx="11"/>
          </p:nvPr>
        </p:nvSpPr>
        <p:spPr/>
        <p:txBody>
          <a:bodyPr/>
          <a:lstStyle/>
          <a:p>
            <a:endParaRPr lang="it-IT"/>
          </a:p>
        </p:txBody>
      </p:sp>
      <p:sp>
        <p:nvSpPr>
          <p:cNvPr id="7" name="Segnaposto numero diapositiva 6">
            <a:extLst>
              <a:ext uri="{FF2B5EF4-FFF2-40B4-BE49-F238E27FC236}">
                <a16:creationId xmlns:a16="http://schemas.microsoft.com/office/drawing/2014/main" id="{579DC482-C9DE-BD44-B894-5A40017CB95F}"/>
              </a:ext>
            </a:extLst>
          </p:cNvPr>
          <p:cNvSpPr>
            <a:spLocks noGrp="1"/>
          </p:cNvSpPr>
          <p:nvPr>
            <p:ph type="sldNum" sz="quarter" idx="12"/>
          </p:nvPr>
        </p:nvSpPr>
        <p:spPr/>
        <p:txBody>
          <a:bodyPr/>
          <a:lstStyle/>
          <a:p>
            <a:fld id="{72B33DAB-7488-3644-B425-48C34E786DC3}" type="slidenum">
              <a:rPr lang="it-IT" smtClean="0"/>
              <a:t>‹N›</a:t>
            </a:fld>
            <a:endParaRPr lang="it-IT"/>
          </a:p>
        </p:txBody>
      </p:sp>
    </p:spTree>
    <p:extLst>
      <p:ext uri="{BB962C8B-B14F-4D97-AF65-F5344CB8AC3E}">
        <p14:creationId xmlns:p14="http://schemas.microsoft.com/office/powerpoint/2010/main" val="362557952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9156AC5F-9495-D64E-9EFD-CC0F9AED8675}"/>
              </a:ext>
            </a:extLst>
          </p:cNvPr>
          <p:cNvSpPr>
            <a:spLocks noGrp="1"/>
          </p:cNvSpPr>
          <p:nvPr>
            <p:ph type="title"/>
          </p:nvPr>
        </p:nvSpPr>
        <p:spPr>
          <a:xfrm>
            <a:off x="839788" y="365125"/>
            <a:ext cx="10515600" cy="1325563"/>
          </a:xfrm>
        </p:spPr>
        <p:txBody>
          <a:bodyPr/>
          <a:lstStyle/>
          <a:p>
            <a:r>
              <a:rPr lang="it-IT"/>
              <a:t>Fare clic per modificare lo stile del titolo dello schema</a:t>
            </a:r>
          </a:p>
        </p:txBody>
      </p:sp>
      <p:sp>
        <p:nvSpPr>
          <p:cNvPr id="3" name="Segnaposto testo 2">
            <a:extLst>
              <a:ext uri="{FF2B5EF4-FFF2-40B4-BE49-F238E27FC236}">
                <a16:creationId xmlns:a16="http://schemas.microsoft.com/office/drawing/2014/main" id="{C9D429F1-FE61-8444-8ECF-A39651267774}"/>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r>
              <a:rPr lang="it-IT"/>
              <a:t>Modifica gli stili del testo dello schema
Secondo livello
Terzo livello
Quarto livello
Quinto livello</a:t>
            </a:r>
          </a:p>
        </p:txBody>
      </p:sp>
      <p:sp>
        <p:nvSpPr>
          <p:cNvPr id="4" name="Segnaposto contenuto 3">
            <a:extLst>
              <a:ext uri="{FF2B5EF4-FFF2-40B4-BE49-F238E27FC236}">
                <a16:creationId xmlns:a16="http://schemas.microsoft.com/office/drawing/2014/main" id="{360DDCAD-F23B-F843-83F2-5F55879460C7}"/>
              </a:ext>
            </a:extLst>
          </p:cNvPr>
          <p:cNvSpPr>
            <a:spLocks noGrp="1"/>
          </p:cNvSpPr>
          <p:nvPr>
            <p:ph sz="half" idx="2"/>
          </p:nvPr>
        </p:nvSpPr>
        <p:spPr>
          <a:xfrm>
            <a:off x="839788" y="2505075"/>
            <a:ext cx="5157787" cy="3684588"/>
          </a:xfrm>
        </p:spPr>
        <p:txBody>
          <a:bodyPr/>
          <a:lstStyle/>
          <a:p>
            <a:r>
              <a:rPr lang="it-IT"/>
              <a:t>Modifica gli stili del testo dello schema
Secondo livello
Terzo livello
Quarto livello
Quinto livello</a:t>
            </a:r>
          </a:p>
        </p:txBody>
      </p:sp>
      <p:sp>
        <p:nvSpPr>
          <p:cNvPr id="5" name="Segnaposto testo 4">
            <a:extLst>
              <a:ext uri="{FF2B5EF4-FFF2-40B4-BE49-F238E27FC236}">
                <a16:creationId xmlns:a16="http://schemas.microsoft.com/office/drawing/2014/main" id="{6530AE7C-91AC-5B4B-8DB2-EA1EB74457A2}"/>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r>
              <a:rPr lang="it-IT"/>
              <a:t>Modifica gli stili del testo dello schema
Secondo livello
Terzo livello
Quarto livello
Quinto livello</a:t>
            </a:r>
          </a:p>
        </p:txBody>
      </p:sp>
      <p:sp>
        <p:nvSpPr>
          <p:cNvPr id="6" name="Segnaposto contenuto 5">
            <a:extLst>
              <a:ext uri="{FF2B5EF4-FFF2-40B4-BE49-F238E27FC236}">
                <a16:creationId xmlns:a16="http://schemas.microsoft.com/office/drawing/2014/main" id="{78819F25-3235-A742-A5E4-7770F33F6022}"/>
              </a:ext>
            </a:extLst>
          </p:cNvPr>
          <p:cNvSpPr>
            <a:spLocks noGrp="1"/>
          </p:cNvSpPr>
          <p:nvPr>
            <p:ph sz="quarter" idx="4"/>
          </p:nvPr>
        </p:nvSpPr>
        <p:spPr>
          <a:xfrm>
            <a:off x="6172200" y="2505075"/>
            <a:ext cx="5183188" cy="3684588"/>
          </a:xfrm>
        </p:spPr>
        <p:txBody>
          <a:bodyPr/>
          <a:lstStyle/>
          <a:p>
            <a:r>
              <a:rPr lang="it-IT"/>
              <a:t>Modifica gli stili del testo dello schema
Secondo livello
Terzo livello
Quarto livello
Quinto livello</a:t>
            </a:r>
          </a:p>
        </p:txBody>
      </p:sp>
      <p:sp>
        <p:nvSpPr>
          <p:cNvPr id="7" name="Segnaposto data 6">
            <a:extLst>
              <a:ext uri="{FF2B5EF4-FFF2-40B4-BE49-F238E27FC236}">
                <a16:creationId xmlns:a16="http://schemas.microsoft.com/office/drawing/2014/main" id="{C720DC1B-608E-3F4D-BBE4-866C1E5F327E}"/>
              </a:ext>
            </a:extLst>
          </p:cNvPr>
          <p:cNvSpPr>
            <a:spLocks noGrp="1"/>
          </p:cNvSpPr>
          <p:nvPr>
            <p:ph type="dt" sz="half" idx="10"/>
          </p:nvPr>
        </p:nvSpPr>
        <p:spPr/>
        <p:txBody>
          <a:bodyPr/>
          <a:lstStyle/>
          <a:p>
            <a:fld id="{B5ADF3EC-73E8-3C4D-AA35-663F123FE3E9}" type="datetimeFigureOut">
              <a:rPr lang="it-IT" smtClean="0"/>
              <a:t>19/03/25</a:t>
            </a:fld>
            <a:endParaRPr lang="it-IT"/>
          </a:p>
        </p:txBody>
      </p:sp>
      <p:sp>
        <p:nvSpPr>
          <p:cNvPr id="8" name="Segnaposto piè di pagina 7">
            <a:extLst>
              <a:ext uri="{FF2B5EF4-FFF2-40B4-BE49-F238E27FC236}">
                <a16:creationId xmlns:a16="http://schemas.microsoft.com/office/drawing/2014/main" id="{695C0137-10F6-CB4A-83B0-7CE825E81835}"/>
              </a:ext>
            </a:extLst>
          </p:cNvPr>
          <p:cNvSpPr>
            <a:spLocks noGrp="1"/>
          </p:cNvSpPr>
          <p:nvPr>
            <p:ph type="ftr" sz="quarter" idx="11"/>
          </p:nvPr>
        </p:nvSpPr>
        <p:spPr/>
        <p:txBody>
          <a:bodyPr/>
          <a:lstStyle/>
          <a:p>
            <a:endParaRPr lang="it-IT"/>
          </a:p>
        </p:txBody>
      </p:sp>
      <p:sp>
        <p:nvSpPr>
          <p:cNvPr id="9" name="Segnaposto numero diapositiva 8">
            <a:extLst>
              <a:ext uri="{FF2B5EF4-FFF2-40B4-BE49-F238E27FC236}">
                <a16:creationId xmlns:a16="http://schemas.microsoft.com/office/drawing/2014/main" id="{C28325D9-41D3-1247-A7B0-F44E7AD8C564}"/>
              </a:ext>
            </a:extLst>
          </p:cNvPr>
          <p:cNvSpPr>
            <a:spLocks noGrp="1"/>
          </p:cNvSpPr>
          <p:nvPr>
            <p:ph type="sldNum" sz="quarter" idx="12"/>
          </p:nvPr>
        </p:nvSpPr>
        <p:spPr/>
        <p:txBody>
          <a:bodyPr/>
          <a:lstStyle/>
          <a:p>
            <a:fld id="{72B33DAB-7488-3644-B425-48C34E786DC3}" type="slidenum">
              <a:rPr lang="it-IT" smtClean="0"/>
              <a:t>‹N›</a:t>
            </a:fld>
            <a:endParaRPr lang="it-IT"/>
          </a:p>
        </p:txBody>
      </p:sp>
    </p:spTree>
    <p:extLst>
      <p:ext uri="{BB962C8B-B14F-4D97-AF65-F5344CB8AC3E}">
        <p14:creationId xmlns:p14="http://schemas.microsoft.com/office/powerpoint/2010/main" val="53005766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8E205D48-00B9-794A-82AB-1C8786FC4EFB}"/>
              </a:ext>
            </a:extLst>
          </p:cNvPr>
          <p:cNvSpPr>
            <a:spLocks noGrp="1"/>
          </p:cNvSpPr>
          <p:nvPr>
            <p:ph type="title"/>
          </p:nvPr>
        </p:nvSpPr>
        <p:spPr/>
        <p:txBody>
          <a:bodyPr/>
          <a:lstStyle/>
          <a:p>
            <a:r>
              <a:rPr lang="it-IT"/>
              <a:t>Fare clic per modificare lo stile del titolo dello schema</a:t>
            </a:r>
          </a:p>
        </p:txBody>
      </p:sp>
      <p:sp>
        <p:nvSpPr>
          <p:cNvPr id="3" name="Segnaposto data 2">
            <a:extLst>
              <a:ext uri="{FF2B5EF4-FFF2-40B4-BE49-F238E27FC236}">
                <a16:creationId xmlns:a16="http://schemas.microsoft.com/office/drawing/2014/main" id="{6F227F52-777B-D549-987B-3E4DE6DE510F}"/>
              </a:ext>
            </a:extLst>
          </p:cNvPr>
          <p:cNvSpPr>
            <a:spLocks noGrp="1"/>
          </p:cNvSpPr>
          <p:nvPr>
            <p:ph type="dt" sz="half" idx="10"/>
          </p:nvPr>
        </p:nvSpPr>
        <p:spPr/>
        <p:txBody>
          <a:bodyPr/>
          <a:lstStyle/>
          <a:p>
            <a:fld id="{B5ADF3EC-73E8-3C4D-AA35-663F123FE3E9}" type="datetimeFigureOut">
              <a:rPr lang="it-IT" smtClean="0"/>
              <a:t>19/03/25</a:t>
            </a:fld>
            <a:endParaRPr lang="it-IT"/>
          </a:p>
        </p:txBody>
      </p:sp>
      <p:sp>
        <p:nvSpPr>
          <p:cNvPr id="4" name="Segnaposto piè di pagina 3">
            <a:extLst>
              <a:ext uri="{FF2B5EF4-FFF2-40B4-BE49-F238E27FC236}">
                <a16:creationId xmlns:a16="http://schemas.microsoft.com/office/drawing/2014/main" id="{7070EBDC-E828-D341-AAA2-6B12BFAA22E9}"/>
              </a:ext>
            </a:extLst>
          </p:cNvPr>
          <p:cNvSpPr>
            <a:spLocks noGrp="1"/>
          </p:cNvSpPr>
          <p:nvPr>
            <p:ph type="ftr" sz="quarter" idx="11"/>
          </p:nvPr>
        </p:nvSpPr>
        <p:spPr/>
        <p:txBody>
          <a:bodyPr/>
          <a:lstStyle/>
          <a:p>
            <a:endParaRPr lang="it-IT"/>
          </a:p>
        </p:txBody>
      </p:sp>
      <p:sp>
        <p:nvSpPr>
          <p:cNvPr id="5" name="Segnaposto numero diapositiva 4">
            <a:extLst>
              <a:ext uri="{FF2B5EF4-FFF2-40B4-BE49-F238E27FC236}">
                <a16:creationId xmlns:a16="http://schemas.microsoft.com/office/drawing/2014/main" id="{BDA708EE-CAA9-4C42-AF54-9B735D48518E}"/>
              </a:ext>
            </a:extLst>
          </p:cNvPr>
          <p:cNvSpPr>
            <a:spLocks noGrp="1"/>
          </p:cNvSpPr>
          <p:nvPr>
            <p:ph type="sldNum" sz="quarter" idx="12"/>
          </p:nvPr>
        </p:nvSpPr>
        <p:spPr/>
        <p:txBody>
          <a:bodyPr/>
          <a:lstStyle/>
          <a:p>
            <a:fld id="{72B33DAB-7488-3644-B425-48C34E786DC3}" type="slidenum">
              <a:rPr lang="it-IT" smtClean="0"/>
              <a:t>‹N›</a:t>
            </a:fld>
            <a:endParaRPr lang="it-IT"/>
          </a:p>
        </p:txBody>
      </p:sp>
    </p:spTree>
    <p:extLst>
      <p:ext uri="{BB962C8B-B14F-4D97-AF65-F5344CB8AC3E}">
        <p14:creationId xmlns:p14="http://schemas.microsoft.com/office/powerpoint/2010/main" val="89808159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Segnaposto data 1">
            <a:extLst>
              <a:ext uri="{FF2B5EF4-FFF2-40B4-BE49-F238E27FC236}">
                <a16:creationId xmlns:a16="http://schemas.microsoft.com/office/drawing/2014/main" id="{EE9442C2-4194-0F4B-B349-96256FE79F1B}"/>
              </a:ext>
            </a:extLst>
          </p:cNvPr>
          <p:cNvSpPr>
            <a:spLocks noGrp="1"/>
          </p:cNvSpPr>
          <p:nvPr>
            <p:ph type="dt" sz="half" idx="10"/>
          </p:nvPr>
        </p:nvSpPr>
        <p:spPr/>
        <p:txBody>
          <a:bodyPr/>
          <a:lstStyle/>
          <a:p>
            <a:fld id="{B5ADF3EC-73E8-3C4D-AA35-663F123FE3E9}" type="datetimeFigureOut">
              <a:rPr lang="it-IT" smtClean="0"/>
              <a:t>19/03/25</a:t>
            </a:fld>
            <a:endParaRPr lang="it-IT"/>
          </a:p>
        </p:txBody>
      </p:sp>
      <p:sp>
        <p:nvSpPr>
          <p:cNvPr id="3" name="Segnaposto piè di pagina 2">
            <a:extLst>
              <a:ext uri="{FF2B5EF4-FFF2-40B4-BE49-F238E27FC236}">
                <a16:creationId xmlns:a16="http://schemas.microsoft.com/office/drawing/2014/main" id="{2F12CF53-4384-104F-827F-B5CF46AF032A}"/>
              </a:ext>
            </a:extLst>
          </p:cNvPr>
          <p:cNvSpPr>
            <a:spLocks noGrp="1"/>
          </p:cNvSpPr>
          <p:nvPr>
            <p:ph type="ftr" sz="quarter" idx="11"/>
          </p:nvPr>
        </p:nvSpPr>
        <p:spPr/>
        <p:txBody>
          <a:bodyPr/>
          <a:lstStyle/>
          <a:p>
            <a:endParaRPr lang="it-IT"/>
          </a:p>
        </p:txBody>
      </p:sp>
      <p:sp>
        <p:nvSpPr>
          <p:cNvPr id="4" name="Segnaposto numero diapositiva 3">
            <a:extLst>
              <a:ext uri="{FF2B5EF4-FFF2-40B4-BE49-F238E27FC236}">
                <a16:creationId xmlns:a16="http://schemas.microsoft.com/office/drawing/2014/main" id="{8E0D431D-4BB4-C045-8872-4B1B0307A563}"/>
              </a:ext>
            </a:extLst>
          </p:cNvPr>
          <p:cNvSpPr>
            <a:spLocks noGrp="1"/>
          </p:cNvSpPr>
          <p:nvPr>
            <p:ph type="sldNum" sz="quarter" idx="12"/>
          </p:nvPr>
        </p:nvSpPr>
        <p:spPr/>
        <p:txBody>
          <a:bodyPr/>
          <a:lstStyle/>
          <a:p>
            <a:fld id="{72B33DAB-7488-3644-B425-48C34E786DC3}" type="slidenum">
              <a:rPr lang="it-IT" smtClean="0"/>
              <a:t>‹N›</a:t>
            </a:fld>
            <a:endParaRPr lang="it-IT"/>
          </a:p>
        </p:txBody>
      </p:sp>
    </p:spTree>
    <p:extLst>
      <p:ext uri="{BB962C8B-B14F-4D97-AF65-F5344CB8AC3E}">
        <p14:creationId xmlns:p14="http://schemas.microsoft.com/office/powerpoint/2010/main" val="20890802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E60DF5C4-7DA8-9649-9D9E-2F0A8BCBFC63}"/>
              </a:ext>
            </a:extLst>
          </p:cNvPr>
          <p:cNvSpPr>
            <a:spLocks noGrp="1"/>
          </p:cNvSpPr>
          <p:nvPr>
            <p:ph type="title"/>
          </p:nvPr>
        </p:nvSpPr>
        <p:spPr>
          <a:xfrm>
            <a:off x="839788" y="457200"/>
            <a:ext cx="3932237" cy="1600200"/>
          </a:xfrm>
        </p:spPr>
        <p:txBody>
          <a:bodyPr anchor="b"/>
          <a:lstStyle>
            <a:lvl1pPr>
              <a:defRPr sz="3200"/>
            </a:lvl1pPr>
          </a:lstStyle>
          <a:p>
            <a:r>
              <a:rPr lang="it-IT"/>
              <a:t>Fare clic per modificare lo stile del titolo dello schema</a:t>
            </a:r>
          </a:p>
        </p:txBody>
      </p:sp>
      <p:sp>
        <p:nvSpPr>
          <p:cNvPr id="3" name="Segnaposto contenuto 2">
            <a:extLst>
              <a:ext uri="{FF2B5EF4-FFF2-40B4-BE49-F238E27FC236}">
                <a16:creationId xmlns:a16="http://schemas.microsoft.com/office/drawing/2014/main" id="{BE70F24C-335D-FC4C-B897-9810E9ECC6BA}"/>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r>
              <a:rPr lang="it-IT"/>
              <a:t>Modifica gli stili del testo dello schema
Secondo livello
Terzo livello
Quarto livello
Quinto livello</a:t>
            </a:r>
          </a:p>
        </p:txBody>
      </p:sp>
      <p:sp>
        <p:nvSpPr>
          <p:cNvPr id="4" name="Segnaposto testo 3">
            <a:extLst>
              <a:ext uri="{FF2B5EF4-FFF2-40B4-BE49-F238E27FC236}">
                <a16:creationId xmlns:a16="http://schemas.microsoft.com/office/drawing/2014/main" id="{216A969F-77D4-8D4D-BE88-9947D5F5AC8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r>
              <a:rPr lang="it-IT"/>
              <a:t>Modifica gli stili del testo dello schema
Secondo livello
Terzo livello
Quarto livello
Quinto livello</a:t>
            </a:r>
          </a:p>
        </p:txBody>
      </p:sp>
      <p:sp>
        <p:nvSpPr>
          <p:cNvPr id="5" name="Segnaposto data 4">
            <a:extLst>
              <a:ext uri="{FF2B5EF4-FFF2-40B4-BE49-F238E27FC236}">
                <a16:creationId xmlns:a16="http://schemas.microsoft.com/office/drawing/2014/main" id="{39004010-D234-3F43-8742-2ECA540B3546}"/>
              </a:ext>
            </a:extLst>
          </p:cNvPr>
          <p:cNvSpPr>
            <a:spLocks noGrp="1"/>
          </p:cNvSpPr>
          <p:nvPr>
            <p:ph type="dt" sz="half" idx="10"/>
          </p:nvPr>
        </p:nvSpPr>
        <p:spPr/>
        <p:txBody>
          <a:bodyPr/>
          <a:lstStyle/>
          <a:p>
            <a:fld id="{B5ADF3EC-73E8-3C4D-AA35-663F123FE3E9}" type="datetimeFigureOut">
              <a:rPr lang="it-IT" smtClean="0"/>
              <a:t>19/03/25</a:t>
            </a:fld>
            <a:endParaRPr lang="it-IT"/>
          </a:p>
        </p:txBody>
      </p:sp>
      <p:sp>
        <p:nvSpPr>
          <p:cNvPr id="6" name="Segnaposto piè di pagina 5">
            <a:extLst>
              <a:ext uri="{FF2B5EF4-FFF2-40B4-BE49-F238E27FC236}">
                <a16:creationId xmlns:a16="http://schemas.microsoft.com/office/drawing/2014/main" id="{08348052-C4D3-BB49-9E56-ECC2E959F2AD}"/>
              </a:ext>
            </a:extLst>
          </p:cNvPr>
          <p:cNvSpPr>
            <a:spLocks noGrp="1"/>
          </p:cNvSpPr>
          <p:nvPr>
            <p:ph type="ftr" sz="quarter" idx="11"/>
          </p:nvPr>
        </p:nvSpPr>
        <p:spPr/>
        <p:txBody>
          <a:bodyPr/>
          <a:lstStyle/>
          <a:p>
            <a:endParaRPr lang="it-IT"/>
          </a:p>
        </p:txBody>
      </p:sp>
      <p:sp>
        <p:nvSpPr>
          <p:cNvPr id="7" name="Segnaposto numero diapositiva 6">
            <a:extLst>
              <a:ext uri="{FF2B5EF4-FFF2-40B4-BE49-F238E27FC236}">
                <a16:creationId xmlns:a16="http://schemas.microsoft.com/office/drawing/2014/main" id="{485BD694-5805-754E-927A-BDE8EC273664}"/>
              </a:ext>
            </a:extLst>
          </p:cNvPr>
          <p:cNvSpPr>
            <a:spLocks noGrp="1"/>
          </p:cNvSpPr>
          <p:nvPr>
            <p:ph type="sldNum" sz="quarter" idx="12"/>
          </p:nvPr>
        </p:nvSpPr>
        <p:spPr/>
        <p:txBody>
          <a:bodyPr/>
          <a:lstStyle/>
          <a:p>
            <a:fld id="{72B33DAB-7488-3644-B425-48C34E786DC3}" type="slidenum">
              <a:rPr lang="it-IT" smtClean="0"/>
              <a:t>‹N›</a:t>
            </a:fld>
            <a:endParaRPr lang="it-IT"/>
          </a:p>
        </p:txBody>
      </p:sp>
    </p:spTree>
    <p:extLst>
      <p:ext uri="{BB962C8B-B14F-4D97-AF65-F5344CB8AC3E}">
        <p14:creationId xmlns:p14="http://schemas.microsoft.com/office/powerpoint/2010/main" val="239339521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4279D48D-1949-B149-A01A-080886F455D5}"/>
              </a:ext>
            </a:extLst>
          </p:cNvPr>
          <p:cNvSpPr>
            <a:spLocks noGrp="1"/>
          </p:cNvSpPr>
          <p:nvPr>
            <p:ph type="title"/>
          </p:nvPr>
        </p:nvSpPr>
        <p:spPr>
          <a:xfrm>
            <a:off x="839788" y="457200"/>
            <a:ext cx="3932237" cy="1600200"/>
          </a:xfrm>
        </p:spPr>
        <p:txBody>
          <a:bodyPr anchor="b"/>
          <a:lstStyle>
            <a:lvl1pPr>
              <a:defRPr sz="3200"/>
            </a:lvl1pPr>
          </a:lstStyle>
          <a:p>
            <a:r>
              <a:rPr lang="it-IT"/>
              <a:t>Fare clic per modificare lo stile del titolo dello schema</a:t>
            </a:r>
          </a:p>
        </p:txBody>
      </p:sp>
      <p:sp>
        <p:nvSpPr>
          <p:cNvPr id="3" name="Segnaposto immagine 2">
            <a:extLst>
              <a:ext uri="{FF2B5EF4-FFF2-40B4-BE49-F238E27FC236}">
                <a16:creationId xmlns:a16="http://schemas.microsoft.com/office/drawing/2014/main" id="{1BE85404-E097-0249-97C2-35F16EABCB41}"/>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it-IT"/>
          </a:p>
        </p:txBody>
      </p:sp>
      <p:sp>
        <p:nvSpPr>
          <p:cNvPr id="4" name="Segnaposto testo 3">
            <a:extLst>
              <a:ext uri="{FF2B5EF4-FFF2-40B4-BE49-F238E27FC236}">
                <a16:creationId xmlns:a16="http://schemas.microsoft.com/office/drawing/2014/main" id="{4AF6A26B-690A-5C4E-AC6D-B248D522F70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r>
              <a:rPr lang="it-IT"/>
              <a:t>Modifica gli stili del testo dello schema
Secondo livello
Terzo livello
Quarto livello
Quinto livello</a:t>
            </a:r>
          </a:p>
        </p:txBody>
      </p:sp>
      <p:sp>
        <p:nvSpPr>
          <p:cNvPr id="5" name="Segnaposto data 4">
            <a:extLst>
              <a:ext uri="{FF2B5EF4-FFF2-40B4-BE49-F238E27FC236}">
                <a16:creationId xmlns:a16="http://schemas.microsoft.com/office/drawing/2014/main" id="{1C4D29E1-9EA9-D046-A09C-F44F94C8C18C}"/>
              </a:ext>
            </a:extLst>
          </p:cNvPr>
          <p:cNvSpPr>
            <a:spLocks noGrp="1"/>
          </p:cNvSpPr>
          <p:nvPr>
            <p:ph type="dt" sz="half" idx="10"/>
          </p:nvPr>
        </p:nvSpPr>
        <p:spPr/>
        <p:txBody>
          <a:bodyPr/>
          <a:lstStyle/>
          <a:p>
            <a:fld id="{B5ADF3EC-73E8-3C4D-AA35-663F123FE3E9}" type="datetimeFigureOut">
              <a:rPr lang="it-IT" smtClean="0"/>
              <a:t>19/03/25</a:t>
            </a:fld>
            <a:endParaRPr lang="it-IT"/>
          </a:p>
        </p:txBody>
      </p:sp>
      <p:sp>
        <p:nvSpPr>
          <p:cNvPr id="6" name="Segnaposto piè di pagina 5">
            <a:extLst>
              <a:ext uri="{FF2B5EF4-FFF2-40B4-BE49-F238E27FC236}">
                <a16:creationId xmlns:a16="http://schemas.microsoft.com/office/drawing/2014/main" id="{74D74997-5C47-C14A-8779-C7A5E1DA4B66}"/>
              </a:ext>
            </a:extLst>
          </p:cNvPr>
          <p:cNvSpPr>
            <a:spLocks noGrp="1"/>
          </p:cNvSpPr>
          <p:nvPr>
            <p:ph type="ftr" sz="quarter" idx="11"/>
          </p:nvPr>
        </p:nvSpPr>
        <p:spPr/>
        <p:txBody>
          <a:bodyPr/>
          <a:lstStyle/>
          <a:p>
            <a:endParaRPr lang="it-IT"/>
          </a:p>
        </p:txBody>
      </p:sp>
      <p:sp>
        <p:nvSpPr>
          <p:cNvPr id="7" name="Segnaposto numero diapositiva 6">
            <a:extLst>
              <a:ext uri="{FF2B5EF4-FFF2-40B4-BE49-F238E27FC236}">
                <a16:creationId xmlns:a16="http://schemas.microsoft.com/office/drawing/2014/main" id="{4197D8B9-0F06-9344-B322-B2CBECCBEE1B}"/>
              </a:ext>
            </a:extLst>
          </p:cNvPr>
          <p:cNvSpPr>
            <a:spLocks noGrp="1"/>
          </p:cNvSpPr>
          <p:nvPr>
            <p:ph type="sldNum" sz="quarter" idx="12"/>
          </p:nvPr>
        </p:nvSpPr>
        <p:spPr/>
        <p:txBody>
          <a:bodyPr/>
          <a:lstStyle/>
          <a:p>
            <a:fld id="{72B33DAB-7488-3644-B425-48C34E786DC3}" type="slidenum">
              <a:rPr lang="it-IT" smtClean="0"/>
              <a:t>‹N›</a:t>
            </a:fld>
            <a:endParaRPr lang="it-IT"/>
          </a:p>
        </p:txBody>
      </p:sp>
    </p:spTree>
    <p:extLst>
      <p:ext uri="{BB962C8B-B14F-4D97-AF65-F5344CB8AC3E}">
        <p14:creationId xmlns:p14="http://schemas.microsoft.com/office/powerpoint/2010/main" val="80717097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titolo 1">
            <a:extLst>
              <a:ext uri="{FF2B5EF4-FFF2-40B4-BE49-F238E27FC236}">
                <a16:creationId xmlns:a16="http://schemas.microsoft.com/office/drawing/2014/main" id="{B2DFD017-031A-E041-A93B-56D0DE8910A2}"/>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it-IT"/>
              <a:t>Fare clic per modificare lo stile del titolo dello schema</a:t>
            </a:r>
          </a:p>
        </p:txBody>
      </p:sp>
      <p:sp>
        <p:nvSpPr>
          <p:cNvPr id="3" name="Segnaposto testo 2">
            <a:extLst>
              <a:ext uri="{FF2B5EF4-FFF2-40B4-BE49-F238E27FC236}">
                <a16:creationId xmlns:a16="http://schemas.microsoft.com/office/drawing/2014/main" id="{FFE3DFC2-7B58-B644-ACE0-57BF01C31748}"/>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r>
              <a:rPr lang="it-IT"/>
              <a:t>Modifica gli stili del testo dello schema
Secondo livello
Terzo livello
Quarto livello
Quinto livello</a:t>
            </a:r>
          </a:p>
        </p:txBody>
      </p:sp>
      <p:sp>
        <p:nvSpPr>
          <p:cNvPr id="4" name="Segnaposto data 3">
            <a:extLst>
              <a:ext uri="{FF2B5EF4-FFF2-40B4-BE49-F238E27FC236}">
                <a16:creationId xmlns:a16="http://schemas.microsoft.com/office/drawing/2014/main" id="{4272266C-9B44-A544-B6A1-9D5A54DAE02C}"/>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5ADF3EC-73E8-3C4D-AA35-663F123FE3E9}" type="datetimeFigureOut">
              <a:rPr lang="it-IT" smtClean="0"/>
              <a:t>19/03/25</a:t>
            </a:fld>
            <a:endParaRPr lang="it-IT"/>
          </a:p>
        </p:txBody>
      </p:sp>
      <p:sp>
        <p:nvSpPr>
          <p:cNvPr id="5" name="Segnaposto piè di pagina 4">
            <a:extLst>
              <a:ext uri="{FF2B5EF4-FFF2-40B4-BE49-F238E27FC236}">
                <a16:creationId xmlns:a16="http://schemas.microsoft.com/office/drawing/2014/main" id="{AF191EE0-DCAC-D441-896B-2D0F294B239B}"/>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it-IT"/>
          </a:p>
        </p:txBody>
      </p:sp>
      <p:sp>
        <p:nvSpPr>
          <p:cNvPr id="6" name="Segnaposto numero diapositiva 5">
            <a:extLst>
              <a:ext uri="{FF2B5EF4-FFF2-40B4-BE49-F238E27FC236}">
                <a16:creationId xmlns:a16="http://schemas.microsoft.com/office/drawing/2014/main" id="{395C2BEB-5EFA-9F47-9FE0-6855E48B8444}"/>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2B33DAB-7488-3644-B425-48C34E786DC3}" type="slidenum">
              <a:rPr lang="it-IT" smtClean="0"/>
              <a:t>‹N›</a:t>
            </a:fld>
            <a:endParaRPr lang="it-IT"/>
          </a:p>
        </p:txBody>
      </p:sp>
    </p:spTree>
    <p:extLst>
      <p:ext uri="{BB962C8B-B14F-4D97-AF65-F5344CB8AC3E}">
        <p14:creationId xmlns:p14="http://schemas.microsoft.com/office/powerpoint/2010/main" val="54619541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17.jpg"/><Relationship Id="rId1" Type="http://schemas.openxmlformats.org/officeDocument/2006/relationships/slideLayout" Target="../slideLayouts/slideLayout4.xml"/><Relationship Id="rId4" Type="http://schemas.openxmlformats.org/officeDocument/2006/relationships/image" Target="../media/image19.png"/></Relationships>
</file>

<file path=ppt/slides/_rels/slide11.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image" Target="../media/image20.jpg"/><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image" Target="../media/image22.jpg"/><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image" Target="../media/image23.jpg"/><Relationship Id="rId1" Type="http://schemas.openxmlformats.org/officeDocument/2006/relationships/slideLayout" Target="../slideLayouts/slideLayout4.xml"/><Relationship Id="rId4" Type="http://schemas.openxmlformats.org/officeDocument/2006/relationships/image" Target="../media/image25.jpg"/></Relationships>
</file>

<file path=ppt/slides/_rels/slide16.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notesSlide" Target="../notesSlides/notesSlide3.xml"/><Relationship Id="rId1" Type="http://schemas.openxmlformats.org/officeDocument/2006/relationships/slideLayout" Target="../slideLayouts/slideLayout4.xml"/><Relationship Id="rId4" Type="http://schemas.openxmlformats.org/officeDocument/2006/relationships/image" Target="../media/image27.jp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image" Target="../media/image28.jpg"/><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jpg"/><Relationship Id="rId1" Type="http://schemas.openxmlformats.org/officeDocument/2006/relationships/slideLayout" Target="../slideLayouts/slideLayout2.xml"/><Relationship Id="rId5" Type="http://schemas.openxmlformats.org/officeDocument/2006/relationships/image" Target="../media/image4.jpg"/><Relationship Id="rId4" Type="http://schemas.openxmlformats.org/officeDocument/2006/relationships/image" Target="../media/image3.jpg"/></Relationships>
</file>

<file path=ppt/slides/_rels/slide20.xml.rels><?xml version="1.0" encoding="UTF-8" standalone="yes"?>
<Relationships xmlns="http://schemas.openxmlformats.org/package/2006/relationships"><Relationship Id="rId2" Type="http://schemas.openxmlformats.org/officeDocument/2006/relationships/image" Target="../media/image30.jpg"/><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3" Type="http://schemas.openxmlformats.org/officeDocument/2006/relationships/image" Target="../media/image31.jpg"/><Relationship Id="rId2" Type="http://schemas.openxmlformats.org/officeDocument/2006/relationships/notesSlide" Target="../notesSlides/notesSlide6.xml"/><Relationship Id="rId1" Type="http://schemas.openxmlformats.org/officeDocument/2006/relationships/slideLayout" Target="../slideLayouts/slideLayout4.xml"/><Relationship Id="rId4" Type="http://schemas.openxmlformats.org/officeDocument/2006/relationships/image" Target="../media/image32.png"/></Relationships>
</file>

<file path=ppt/slides/_rels/slide27.xml.rels><?xml version="1.0" encoding="UTF-8" standalone="yes"?>
<Relationships xmlns="http://schemas.openxmlformats.org/package/2006/relationships"><Relationship Id="rId2" Type="http://schemas.openxmlformats.org/officeDocument/2006/relationships/hyperlink" Target="https://www.youtube.com/watch?v=1J7n52gpjSY" TargetMode="External"/><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5.jpg"/><Relationship Id="rId1" Type="http://schemas.openxmlformats.org/officeDocument/2006/relationships/slideLayout" Target="../slideLayouts/slideLayout2.xml"/><Relationship Id="rId5" Type="http://schemas.openxmlformats.org/officeDocument/2006/relationships/image" Target="../media/image8.jpg"/><Relationship Id="rId4" Type="http://schemas.openxmlformats.org/officeDocument/2006/relationships/image" Target="../media/image7.jp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3" Type="http://schemas.openxmlformats.org/officeDocument/2006/relationships/image" Target="../media/image34.jpg"/><Relationship Id="rId2" Type="http://schemas.openxmlformats.org/officeDocument/2006/relationships/image" Target="../media/image33.jpg"/><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2" Type="http://schemas.openxmlformats.org/officeDocument/2006/relationships/image" Target="../media/image35.jp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37.png"/><Relationship Id="rId1" Type="http://schemas.openxmlformats.org/officeDocument/2006/relationships/slideLayout" Target="../slideLayouts/slideLayout4.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image" Target="../media/image10.jpg"/><Relationship Id="rId7" Type="http://schemas.openxmlformats.org/officeDocument/2006/relationships/image" Target="../media/image14.tiff"/><Relationship Id="rId2" Type="http://schemas.openxmlformats.org/officeDocument/2006/relationships/image" Target="../media/image9.png"/><Relationship Id="rId1" Type="http://schemas.openxmlformats.org/officeDocument/2006/relationships/slideLayout" Target="../slideLayouts/slideLayout2.xml"/><Relationship Id="rId6" Type="http://schemas.openxmlformats.org/officeDocument/2006/relationships/image" Target="../media/image13.tiff"/><Relationship Id="rId5" Type="http://schemas.openxmlformats.org/officeDocument/2006/relationships/image" Target="../media/image12.tiff"/><Relationship Id="rId4" Type="http://schemas.openxmlformats.org/officeDocument/2006/relationships/image" Target="../media/image11.jpg"/></Relationships>
</file>

<file path=ppt/slides/_rels/slide5.xml.rels><?xml version="1.0" encoding="UTF-8" standalone="yes"?>
<Relationships xmlns="http://schemas.openxmlformats.org/package/2006/relationships"><Relationship Id="rId3" Type="http://schemas.openxmlformats.org/officeDocument/2006/relationships/image" Target="../media/image16.gif"/><Relationship Id="rId2" Type="http://schemas.openxmlformats.org/officeDocument/2006/relationships/image" Target="../media/image15.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60854E85-0D4B-A946-8FD0-1CF34EE99F34}"/>
              </a:ext>
            </a:extLst>
          </p:cNvPr>
          <p:cNvSpPr>
            <a:spLocks noGrp="1"/>
          </p:cNvSpPr>
          <p:nvPr>
            <p:ph type="ctrTitle"/>
          </p:nvPr>
        </p:nvSpPr>
        <p:spPr/>
        <p:txBody>
          <a:bodyPr/>
          <a:lstStyle/>
          <a:p>
            <a:r>
              <a:rPr lang="it-IT" dirty="0">
                <a:latin typeface="Times New Roman" panose="02020603050405020304" pitchFamily="18" charset="0"/>
                <a:cs typeface="Times New Roman" panose="02020603050405020304" pitchFamily="18" charset="0"/>
              </a:rPr>
              <a:t>A Dublino, all’ombra di Trieste</a:t>
            </a:r>
          </a:p>
        </p:txBody>
      </p:sp>
      <p:sp>
        <p:nvSpPr>
          <p:cNvPr id="3" name="Sottotitolo 2">
            <a:extLst>
              <a:ext uri="{FF2B5EF4-FFF2-40B4-BE49-F238E27FC236}">
                <a16:creationId xmlns:a16="http://schemas.microsoft.com/office/drawing/2014/main" id="{B56A5412-DD8C-F248-962E-1A32821C8F5D}"/>
              </a:ext>
            </a:extLst>
          </p:cNvPr>
          <p:cNvSpPr>
            <a:spLocks noGrp="1"/>
          </p:cNvSpPr>
          <p:nvPr>
            <p:ph type="subTitle" idx="1"/>
          </p:nvPr>
        </p:nvSpPr>
        <p:spPr/>
        <p:txBody>
          <a:bodyPr/>
          <a:lstStyle/>
          <a:p>
            <a:endParaRPr lang="it-IT"/>
          </a:p>
        </p:txBody>
      </p:sp>
    </p:spTree>
    <p:extLst>
      <p:ext uri="{BB962C8B-B14F-4D97-AF65-F5344CB8AC3E}">
        <p14:creationId xmlns:p14="http://schemas.microsoft.com/office/powerpoint/2010/main" val="339176541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9612EAEF-6A6B-8E43-9302-BAC220D127D7}"/>
              </a:ext>
            </a:extLst>
          </p:cNvPr>
          <p:cNvSpPr>
            <a:spLocks noGrp="1"/>
          </p:cNvSpPr>
          <p:nvPr>
            <p:ph type="title"/>
          </p:nvPr>
        </p:nvSpPr>
        <p:spPr>
          <a:xfrm>
            <a:off x="838200" y="135165"/>
            <a:ext cx="6572800" cy="1555524"/>
          </a:xfrm>
        </p:spPr>
        <p:txBody>
          <a:bodyPr>
            <a:noAutofit/>
          </a:bodyPr>
          <a:lstStyle/>
          <a:p>
            <a:pPr algn="just"/>
            <a:r>
              <a:rPr lang="it-IT" sz="1600" dirty="0">
                <a:latin typeface="Times New Roman" panose="02020603050405020304" pitchFamily="18" charset="0"/>
                <a:cs typeface="Times New Roman" panose="02020603050405020304" pitchFamily="18" charset="0"/>
              </a:rPr>
              <a:t>Nel gennaio del 1907, ci furono disordini all’Abbey dopo la rappresentazione della commedia di </a:t>
            </a:r>
            <a:r>
              <a:rPr lang="it-IT" sz="1600" dirty="0" err="1">
                <a:latin typeface="Times New Roman" panose="02020603050405020304" pitchFamily="18" charset="0"/>
                <a:cs typeface="Times New Roman" panose="02020603050405020304" pitchFamily="18" charset="0"/>
              </a:rPr>
              <a:t>Synge</a:t>
            </a:r>
            <a:r>
              <a:rPr lang="it-IT" sz="1600" dirty="0">
                <a:latin typeface="Times New Roman" panose="02020603050405020304" pitchFamily="18" charset="0"/>
                <a:cs typeface="Times New Roman" panose="02020603050405020304" pitchFamily="18" charset="0"/>
              </a:rPr>
              <a:t>: le fazioni nazionaliste ritenevano offensivo il ritratto del personaggio principale -  un buontempone senza arte né parte – e quello della comunità rurale dove si svolgono i fatti.  </a:t>
            </a:r>
            <a:r>
              <a:rPr lang="it-IT" sz="1600" dirty="0" err="1">
                <a:latin typeface="Times New Roman" panose="02020603050405020304" pitchFamily="18" charset="0"/>
                <a:cs typeface="Times New Roman" panose="02020603050405020304" pitchFamily="18" charset="0"/>
              </a:rPr>
              <a:t>Synge</a:t>
            </a:r>
            <a:r>
              <a:rPr lang="it-IT" sz="1600" dirty="0">
                <a:latin typeface="Times New Roman" panose="02020603050405020304" pitchFamily="18" charset="0"/>
                <a:cs typeface="Times New Roman" panose="02020603050405020304" pitchFamily="18" charset="0"/>
              </a:rPr>
              <a:t> dipingeva un’immagine umoristica e dissacrante dell’Ovest, dove, secondo i sostenitori  più radicali del Revival, erano conservati i valori originari e ‘puri’ della tradizione. </a:t>
            </a:r>
          </a:p>
        </p:txBody>
      </p:sp>
      <p:pic>
        <p:nvPicPr>
          <p:cNvPr id="7" name="Segnaposto contenuto 6">
            <a:extLst>
              <a:ext uri="{FF2B5EF4-FFF2-40B4-BE49-F238E27FC236}">
                <a16:creationId xmlns:a16="http://schemas.microsoft.com/office/drawing/2014/main" id="{D41DDCC1-066E-6143-B168-A6F77899FDC0}"/>
              </a:ext>
            </a:extLst>
          </p:cNvPr>
          <p:cNvPicPr>
            <a:picLocks noGrp="1" noChangeAspect="1"/>
          </p:cNvPicPr>
          <p:nvPr>
            <p:ph sz="half" idx="1"/>
          </p:nvPr>
        </p:nvPicPr>
        <p:blipFill>
          <a:blip r:embed="rId2"/>
          <a:stretch>
            <a:fillRect/>
          </a:stretch>
        </p:blipFill>
        <p:spPr>
          <a:xfrm>
            <a:off x="838200" y="2095110"/>
            <a:ext cx="5181600" cy="3812368"/>
          </a:xfrm>
        </p:spPr>
      </p:pic>
      <p:pic>
        <p:nvPicPr>
          <p:cNvPr id="9" name="Segnaposto contenuto 8">
            <a:extLst>
              <a:ext uri="{FF2B5EF4-FFF2-40B4-BE49-F238E27FC236}">
                <a16:creationId xmlns:a16="http://schemas.microsoft.com/office/drawing/2014/main" id="{5CDC5096-7DA4-6F48-A8B5-EB87F44092BC}"/>
              </a:ext>
            </a:extLst>
          </p:cNvPr>
          <p:cNvPicPr>
            <a:picLocks noGrp="1" noChangeAspect="1"/>
          </p:cNvPicPr>
          <p:nvPr>
            <p:ph sz="half" idx="2"/>
          </p:nvPr>
        </p:nvPicPr>
        <p:blipFill>
          <a:blip r:embed="rId3"/>
          <a:stretch>
            <a:fillRect/>
          </a:stretch>
        </p:blipFill>
        <p:spPr>
          <a:xfrm>
            <a:off x="6701883" y="4226312"/>
            <a:ext cx="4093117" cy="2496524"/>
          </a:xfrm>
        </p:spPr>
      </p:pic>
      <p:pic>
        <p:nvPicPr>
          <p:cNvPr id="13" name="Immagine 12">
            <a:extLst>
              <a:ext uri="{FF2B5EF4-FFF2-40B4-BE49-F238E27FC236}">
                <a16:creationId xmlns:a16="http://schemas.microsoft.com/office/drawing/2014/main" id="{C853D6BD-0327-004E-87D9-66CCA52AAD4E}"/>
              </a:ext>
            </a:extLst>
          </p:cNvPr>
          <p:cNvPicPr>
            <a:picLocks noChangeAspect="1"/>
          </p:cNvPicPr>
          <p:nvPr/>
        </p:nvPicPr>
        <p:blipFill>
          <a:blip r:embed="rId4"/>
          <a:stretch>
            <a:fillRect/>
          </a:stretch>
        </p:blipFill>
        <p:spPr>
          <a:xfrm>
            <a:off x="7411000" y="365125"/>
            <a:ext cx="3384000" cy="3384000"/>
          </a:xfrm>
          <a:prstGeom prst="rect">
            <a:avLst/>
          </a:prstGeom>
        </p:spPr>
      </p:pic>
    </p:spTree>
    <p:extLst>
      <p:ext uri="{BB962C8B-B14F-4D97-AF65-F5344CB8AC3E}">
        <p14:creationId xmlns:p14="http://schemas.microsoft.com/office/powerpoint/2010/main" val="40259713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2FBECEB9-0DDA-6C47-90FA-0F7AC40DF131}"/>
              </a:ext>
            </a:extLst>
          </p:cNvPr>
          <p:cNvSpPr>
            <a:spLocks noGrp="1"/>
          </p:cNvSpPr>
          <p:nvPr>
            <p:ph type="title"/>
          </p:nvPr>
        </p:nvSpPr>
        <p:spPr>
          <a:xfrm>
            <a:off x="914400" y="154110"/>
            <a:ext cx="10515600" cy="1325563"/>
          </a:xfrm>
        </p:spPr>
        <p:txBody>
          <a:bodyPr>
            <a:normAutofit fontScale="90000"/>
          </a:bodyPr>
          <a:lstStyle/>
          <a:p>
            <a:pPr algn="ctr"/>
            <a:r>
              <a:rPr lang="it-IT" dirty="0"/>
              <a:t>                    </a:t>
            </a:r>
            <a:r>
              <a:rPr lang="it-IT" dirty="0">
                <a:latin typeface="Times New Roman" panose="02020603050405020304" pitchFamily="18" charset="0"/>
                <a:cs typeface="Times New Roman" panose="02020603050405020304" pitchFamily="18" charset="0"/>
              </a:rPr>
              <a:t>La cultura editoriale nel 1904?  			  Consenziente, assente oppure a Londra</a:t>
            </a:r>
          </a:p>
        </p:txBody>
      </p:sp>
      <p:sp>
        <p:nvSpPr>
          <p:cNvPr id="3" name="Segnaposto contenuto 2">
            <a:extLst>
              <a:ext uri="{FF2B5EF4-FFF2-40B4-BE49-F238E27FC236}">
                <a16:creationId xmlns:a16="http://schemas.microsoft.com/office/drawing/2014/main" id="{BC4C1EE8-919B-594A-891E-7402F43440CA}"/>
              </a:ext>
            </a:extLst>
          </p:cNvPr>
          <p:cNvSpPr>
            <a:spLocks noGrp="1"/>
          </p:cNvSpPr>
          <p:nvPr>
            <p:ph sz="half" idx="1"/>
          </p:nvPr>
        </p:nvSpPr>
        <p:spPr/>
        <p:txBody>
          <a:bodyPr>
            <a:normAutofit lnSpcReduction="10000"/>
          </a:bodyPr>
          <a:lstStyle/>
          <a:p>
            <a:pPr marL="0" indent="0">
              <a:buNone/>
            </a:pPr>
            <a:r>
              <a:rPr lang="it-IT" sz="1400" dirty="0">
                <a:latin typeface="Times New Roman" panose="02020603050405020304" pitchFamily="18" charset="0"/>
                <a:cs typeface="Times New Roman" panose="02020603050405020304" pitchFamily="18" charset="0"/>
              </a:rPr>
              <a:t>La genesi di </a:t>
            </a:r>
            <a:r>
              <a:rPr lang="it-IT" sz="1400" i="1" dirty="0" err="1">
                <a:latin typeface="Times New Roman" panose="02020603050405020304" pitchFamily="18" charset="0"/>
                <a:cs typeface="Times New Roman" panose="02020603050405020304" pitchFamily="18" charset="0"/>
              </a:rPr>
              <a:t>Dubliners</a:t>
            </a:r>
            <a:r>
              <a:rPr lang="it-IT" sz="1400" dirty="0">
                <a:latin typeface="Times New Roman" panose="02020603050405020304" pitchFamily="18" charset="0"/>
                <a:cs typeface="Times New Roman" panose="02020603050405020304" pitchFamily="18" charset="0"/>
              </a:rPr>
              <a:t> è un esempio di questo vuoto: </a:t>
            </a:r>
          </a:p>
          <a:p>
            <a:pPr marL="0" indent="0">
              <a:buNone/>
            </a:pPr>
            <a:r>
              <a:rPr lang="it-IT" sz="1400" dirty="0">
                <a:latin typeface="Times New Roman" panose="02020603050405020304" pitchFamily="18" charset="0"/>
                <a:cs typeface="Times New Roman" panose="02020603050405020304" pitchFamily="18" charset="0"/>
              </a:rPr>
              <a:t>Tra racconti scritti a Dublino, tra i quali ‘Le sorelle’ e ‘</a:t>
            </a:r>
            <a:r>
              <a:rPr lang="it-IT" sz="1400" dirty="0" err="1">
                <a:latin typeface="Times New Roman" panose="02020603050405020304" pitchFamily="18" charset="0"/>
                <a:cs typeface="Times New Roman" panose="02020603050405020304" pitchFamily="18" charset="0"/>
              </a:rPr>
              <a:t>Eveline</a:t>
            </a:r>
            <a:r>
              <a:rPr lang="it-IT" sz="1400" dirty="0">
                <a:latin typeface="Times New Roman" panose="02020603050405020304" pitchFamily="18" charset="0"/>
                <a:cs typeface="Times New Roman" panose="02020603050405020304" pitchFamily="18" charset="0"/>
              </a:rPr>
              <a:t>’ (in prima persona il primo, terza il secondo). Quasi tutti gli altri scritti a Trieste nel 1905, qualcuno rimaneggiato nel 1906; ‘Il morto/The Dead’ iniziato a Roma nel 1907, finito a Trieste. </a:t>
            </a:r>
          </a:p>
          <a:p>
            <a:pPr marL="0" indent="0" algn="just">
              <a:buNone/>
            </a:pPr>
            <a:r>
              <a:rPr lang="it-IT" sz="1400" dirty="0">
                <a:latin typeface="Times New Roman" panose="02020603050405020304" pitchFamily="18" charset="0"/>
                <a:cs typeface="Times New Roman" panose="02020603050405020304" pitchFamily="18" charset="0"/>
              </a:rPr>
              <a:t>Odissea della pubblicazione: manoscritto accettato da un editore londinese, che tuttavia esita e chiede cambiamenti e esclusioni di parti significative di racconti. Le transazioni si fermano, si cerca e si trova un altro editore, anch’egli tentennante e desideroso di intervenire nel testo.  Infuriato, Joyce si riprende le bozze, e di parla di un piccolo falò di quelle rimaste in mano all’editore, questa volta il dublinese </a:t>
            </a:r>
            <a:r>
              <a:rPr lang="it-IT" sz="1400" dirty="0" err="1">
                <a:latin typeface="Times New Roman" panose="02020603050405020304" pitchFamily="18" charset="0"/>
                <a:cs typeface="Times New Roman" panose="02020603050405020304" pitchFamily="18" charset="0"/>
              </a:rPr>
              <a:t>Maunsel</a:t>
            </a:r>
            <a:r>
              <a:rPr lang="it-IT" sz="1400" dirty="0">
                <a:latin typeface="Times New Roman" panose="02020603050405020304" pitchFamily="18" charset="0"/>
                <a:cs typeface="Times New Roman" panose="02020603050405020304" pitchFamily="18" charset="0"/>
              </a:rPr>
              <a:t>. Nel 1914, Grant Richards si rende di nuovo disponibile per pubblicare il testo… tra pasticci di bozze e le numerose correzioni richieste da Joyce e elaborate durante sette anni di attesa, tutti i cambiamenti vengono ignorati nella prima edizione e anche nelle successive. In particolare, il trattino (-) con il quale Joyce voleva introdurre le voci di dialogo viene sostituito dalle più inglesi virgolette a caporale (« »). Un dettaglio, forse, ma rivelatore. Il trattino è già francese, in Flaubert in particolare; intensifica il continuum tra discorso diretto e discorso indiretto. Ma occorrerà aspettare gli anni Novanta per ritornare ai manoscritti e ritrovare il trattino….</a:t>
            </a:r>
          </a:p>
          <a:p>
            <a:pPr marL="0" indent="0" algn="just">
              <a:buNone/>
            </a:pPr>
            <a:endParaRPr lang="it-IT" sz="1400" dirty="0">
              <a:latin typeface="Times New Roman" panose="02020603050405020304" pitchFamily="18" charset="0"/>
              <a:cs typeface="Times New Roman" panose="02020603050405020304" pitchFamily="18" charset="0"/>
            </a:endParaRPr>
          </a:p>
        </p:txBody>
      </p:sp>
      <p:pic>
        <p:nvPicPr>
          <p:cNvPr id="6" name="Segnaposto contenuto 5">
            <a:extLst>
              <a:ext uri="{FF2B5EF4-FFF2-40B4-BE49-F238E27FC236}">
                <a16:creationId xmlns:a16="http://schemas.microsoft.com/office/drawing/2014/main" id="{018193EB-25C7-9749-AC0F-83CEB22097AE}"/>
              </a:ext>
            </a:extLst>
          </p:cNvPr>
          <p:cNvPicPr>
            <a:picLocks noGrp="1" noChangeAspect="1"/>
          </p:cNvPicPr>
          <p:nvPr>
            <p:ph sz="half" idx="2"/>
          </p:nvPr>
        </p:nvPicPr>
        <p:blipFill>
          <a:blip r:embed="rId2"/>
          <a:stretch>
            <a:fillRect/>
          </a:stretch>
        </p:blipFill>
        <p:spPr>
          <a:xfrm>
            <a:off x="6276938" y="1479673"/>
            <a:ext cx="2405667" cy="2222574"/>
          </a:xfrm>
        </p:spPr>
      </p:pic>
      <p:pic>
        <p:nvPicPr>
          <p:cNvPr id="8" name="Immagine 7">
            <a:extLst>
              <a:ext uri="{FF2B5EF4-FFF2-40B4-BE49-F238E27FC236}">
                <a16:creationId xmlns:a16="http://schemas.microsoft.com/office/drawing/2014/main" id="{1CCA9BA9-60FC-5848-BD87-5B4CC8526CD1}"/>
              </a:ext>
            </a:extLst>
          </p:cNvPr>
          <p:cNvPicPr>
            <a:picLocks noChangeAspect="1"/>
          </p:cNvPicPr>
          <p:nvPr/>
        </p:nvPicPr>
        <p:blipFill>
          <a:blip r:embed="rId3"/>
          <a:stretch>
            <a:fillRect/>
          </a:stretch>
        </p:blipFill>
        <p:spPr>
          <a:xfrm>
            <a:off x="7479771" y="3717409"/>
            <a:ext cx="2340000" cy="2986481"/>
          </a:xfrm>
          <a:prstGeom prst="rect">
            <a:avLst/>
          </a:prstGeom>
        </p:spPr>
      </p:pic>
    </p:spTree>
    <p:extLst>
      <p:ext uri="{BB962C8B-B14F-4D97-AF65-F5344CB8AC3E}">
        <p14:creationId xmlns:p14="http://schemas.microsoft.com/office/powerpoint/2010/main" val="26455988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AD182B00-089B-4047-A3BC-307FD26B5D30}"/>
              </a:ext>
            </a:extLst>
          </p:cNvPr>
          <p:cNvSpPr>
            <a:spLocks noGrp="1"/>
          </p:cNvSpPr>
          <p:nvPr>
            <p:ph type="title"/>
          </p:nvPr>
        </p:nvSpPr>
        <p:spPr/>
        <p:txBody>
          <a:bodyPr/>
          <a:lstStyle/>
          <a:p>
            <a:r>
              <a:rPr lang="it-IT" dirty="0">
                <a:latin typeface="Times New Roman" panose="02020603050405020304" pitchFamily="18" charset="0"/>
                <a:cs typeface="Times New Roman" panose="02020603050405020304" pitchFamily="18" charset="0"/>
              </a:rPr>
              <a:t>The </a:t>
            </a:r>
            <a:r>
              <a:rPr lang="it-IT" dirty="0" err="1">
                <a:latin typeface="Times New Roman" panose="02020603050405020304" pitchFamily="18" charset="0"/>
                <a:cs typeface="Times New Roman" panose="02020603050405020304" pitchFamily="18" charset="0"/>
              </a:rPr>
              <a:t>Censorship</a:t>
            </a:r>
            <a:r>
              <a:rPr lang="it-IT" dirty="0">
                <a:latin typeface="Times New Roman" panose="02020603050405020304" pitchFamily="18" charset="0"/>
                <a:cs typeface="Times New Roman" panose="02020603050405020304" pitchFamily="18" charset="0"/>
              </a:rPr>
              <a:t> of Publications </a:t>
            </a:r>
            <a:r>
              <a:rPr lang="it-IT" dirty="0" err="1">
                <a:latin typeface="Times New Roman" panose="02020603050405020304" pitchFamily="18" charset="0"/>
                <a:cs typeface="Times New Roman" panose="02020603050405020304" pitchFamily="18" charset="0"/>
              </a:rPr>
              <a:t>Act</a:t>
            </a:r>
            <a:r>
              <a:rPr lang="it-IT" dirty="0">
                <a:latin typeface="Times New Roman" panose="02020603050405020304" pitchFamily="18" charset="0"/>
                <a:cs typeface="Times New Roman" panose="02020603050405020304" pitchFamily="18" charset="0"/>
              </a:rPr>
              <a:t>, 1929</a:t>
            </a:r>
          </a:p>
        </p:txBody>
      </p:sp>
      <p:sp>
        <p:nvSpPr>
          <p:cNvPr id="3" name="Segnaposto contenuto 2">
            <a:extLst>
              <a:ext uri="{FF2B5EF4-FFF2-40B4-BE49-F238E27FC236}">
                <a16:creationId xmlns:a16="http://schemas.microsoft.com/office/drawing/2014/main" id="{74CF6903-509C-7649-9985-13DFBD67474D}"/>
              </a:ext>
            </a:extLst>
          </p:cNvPr>
          <p:cNvSpPr>
            <a:spLocks noGrp="1"/>
          </p:cNvSpPr>
          <p:nvPr>
            <p:ph sz="half" idx="1"/>
          </p:nvPr>
        </p:nvSpPr>
        <p:spPr/>
        <p:txBody>
          <a:bodyPr>
            <a:normAutofit fontScale="62500" lnSpcReduction="20000"/>
          </a:bodyPr>
          <a:lstStyle/>
          <a:p>
            <a:r>
              <a:rPr lang="it-IT" dirty="0">
                <a:latin typeface="Times New Roman" panose="02020603050405020304" pitchFamily="18" charset="0"/>
                <a:cs typeface="Times New Roman" panose="02020603050405020304" pitchFamily="18" charset="0"/>
              </a:rPr>
              <a:t>Un tentativo in gran parte riuscito di ‘proteggere’ la popolazione da forme di letteratura e di arte visiva e cinematografica considerate ‘immorali’ e indecenti’. Alla commissione della censura venne attribuito di impedire la stampa e/o la circolazione delle opere incriminate. Si trattava nell’idea  di De Valera di arginare le influenze ‘malsane’ che giungevano dall’estero: ‘materialismo’, ‘consumismo’ e appunto immoralità; </a:t>
            </a:r>
          </a:p>
          <a:p>
            <a:r>
              <a:rPr lang="it-IT" dirty="0">
                <a:latin typeface="Times New Roman" panose="02020603050405020304" pitchFamily="18" charset="0"/>
                <a:cs typeface="Times New Roman" panose="02020603050405020304" pitchFamily="18" charset="0"/>
              </a:rPr>
              <a:t>Sconsigliate le pubblicazioni sulla cronaca nera, vietate quelle che evocavano i processi corporei, la contraccezione, per non dire dell’interruzione di gravidanza. Gli scrittori che evocavano questi temi erano considerati agenti della disintegrazione sociale che miravano a colpire le radici della famiglia e la decenza morala.  </a:t>
            </a:r>
          </a:p>
          <a:p>
            <a:r>
              <a:rPr lang="it-IT" dirty="0">
                <a:latin typeface="Times New Roman" panose="02020603050405020304" pitchFamily="18" charset="0"/>
                <a:cs typeface="Times New Roman" panose="02020603050405020304" pitchFamily="18" charset="0"/>
              </a:rPr>
              <a:t>Gli arti in Irlanda venivano incoraggiati nelle misura in cui ‘osservavano le trazioni più sacre’</a:t>
            </a:r>
          </a:p>
        </p:txBody>
      </p:sp>
      <p:sp>
        <p:nvSpPr>
          <p:cNvPr id="4" name="Segnaposto contenuto 3">
            <a:extLst>
              <a:ext uri="{FF2B5EF4-FFF2-40B4-BE49-F238E27FC236}">
                <a16:creationId xmlns:a16="http://schemas.microsoft.com/office/drawing/2014/main" id="{C0A172FF-C096-254B-BD01-A98A8E6DE853}"/>
              </a:ext>
            </a:extLst>
          </p:cNvPr>
          <p:cNvSpPr>
            <a:spLocks noGrp="1"/>
          </p:cNvSpPr>
          <p:nvPr>
            <p:ph sz="half" idx="2"/>
          </p:nvPr>
        </p:nvSpPr>
        <p:spPr/>
        <p:txBody>
          <a:bodyPr>
            <a:normAutofit fontScale="62500" lnSpcReduction="20000"/>
          </a:bodyPr>
          <a:lstStyle/>
          <a:p>
            <a:r>
              <a:rPr lang="it-IT" dirty="0">
                <a:latin typeface="Times New Roman" panose="02020603050405020304" pitchFamily="18" charset="0"/>
                <a:cs typeface="Times New Roman" panose="02020603050405020304" pitchFamily="18" charset="0"/>
              </a:rPr>
              <a:t>La lista degli autori messi al bando è </a:t>
            </a:r>
            <a:r>
              <a:rPr lang="it-IT" dirty="0" err="1">
                <a:latin typeface="Times New Roman" panose="02020603050405020304" pitchFamily="18" charset="0"/>
                <a:cs typeface="Times New Roman" panose="02020603050405020304" pitchFamily="18" charset="0"/>
              </a:rPr>
              <a:t>lunhissima</a:t>
            </a:r>
            <a:r>
              <a:rPr lang="it-IT" dirty="0">
                <a:latin typeface="Times New Roman" panose="02020603050405020304" pitchFamily="18" charset="0"/>
                <a:cs typeface="Times New Roman" panose="02020603050405020304" pitchFamily="18" charset="0"/>
              </a:rPr>
              <a:t>; tra di essi:  </a:t>
            </a:r>
            <a:r>
              <a:rPr lang="it-IT" dirty="0" err="1">
                <a:latin typeface="Times New Roman" panose="02020603050405020304" pitchFamily="18" charset="0"/>
                <a:cs typeface="Times New Roman" panose="02020603050405020304" pitchFamily="18" charset="0"/>
              </a:rPr>
              <a:t>Aldous</a:t>
            </a:r>
            <a:r>
              <a:rPr lang="it-IT" dirty="0">
                <a:latin typeface="Times New Roman" panose="02020603050405020304" pitchFamily="18" charset="0"/>
                <a:cs typeface="Times New Roman" panose="02020603050405020304" pitchFamily="18" charset="0"/>
              </a:rPr>
              <a:t> </a:t>
            </a:r>
            <a:r>
              <a:rPr lang="it-IT" dirty="0" err="1">
                <a:latin typeface="Times New Roman" panose="02020603050405020304" pitchFamily="18" charset="0"/>
                <a:cs typeface="Times New Roman" panose="02020603050405020304" pitchFamily="18" charset="0"/>
              </a:rPr>
              <a:t>Huxley</a:t>
            </a:r>
            <a:r>
              <a:rPr lang="it-IT" dirty="0">
                <a:latin typeface="Times New Roman" panose="02020603050405020304" pitchFamily="18" charset="0"/>
                <a:cs typeface="Times New Roman" panose="02020603050405020304" pitchFamily="18" charset="0"/>
              </a:rPr>
              <a:t>, </a:t>
            </a:r>
            <a:r>
              <a:rPr lang="it-IT" dirty="0" err="1">
                <a:latin typeface="Times New Roman" panose="02020603050405020304" pitchFamily="18" charset="0"/>
                <a:cs typeface="Times New Roman" panose="02020603050405020304" pitchFamily="18" charset="0"/>
              </a:rPr>
              <a:t>Radclyffe</a:t>
            </a:r>
            <a:r>
              <a:rPr lang="it-IT" dirty="0">
                <a:latin typeface="Times New Roman" panose="02020603050405020304" pitchFamily="18" charset="0"/>
                <a:cs typeface="Times New Roman" panose="02020603050405020304" pitchFamily="18" charset="0"/>
              </a:rPr>
              <a:t>- Hall (</a:t>
            </a:r>
            <a:r>
              <a:rPr lang="it-IT" i="1" dirty="0">
                <a:latin typeface="Times New Roman" panose="02020603050405020304" pitchFamily="18" charset="0"/>
                <a:cs typeface="Times New Roman" panose="02020603050405020304" pitchFamily="18" charset="0"/>
              </a:rPr>
              <a:t>The </a:t>
            </a:r>
            <a:r>
              <a:rPr lang="it-IT" i="1" dirty="0" err="1">
                <a:latin typeface="Times New Roman" panose="02020603050405020304" pitchFamily="18" charset="0"/>
                <a:cs typeface="Times New Roman" panose="02020603050405020304" pitchFamily="18" charset="0"/>
              </a:rPr>
              <a:t>Well</a:t>
            </a:r>
            <a:r>
              <a:rPr lang="it-IT" i="1" dirty="0">
                <a:latin typeface="Times New Roman" panose="02020603050405020304" pitchFamily="18" charset="0"/>
                <a:cs typeface="Times New Roman" panose="02020603050405020304" pitchFamily="18" charset="0"/>
              </a:rPr>
              <a:t> of </a:t>
            </a:r>
            <a:r>
              <a:rPr lang="it-IT" i="1" dirty="0" err="1">
                <a:latin typeface="Times New Roman" panose="02020603050405020304" pitchFamily="18" charset="0"/>
                <a:cs typeface="Times New Roman" panose="02020603050405020304" pitchFamily="18" charset="0"/>
              </a:rPr>
              <a:t>Loneliness</a:t>
            </a:r>
            <a:r>
              <a:rPr lang="it-IT" dirty="0">
                <a:latin typeface="Times New Roman" panose="02020603050405020304" pitchFamily="18" charset="0"/>
                <a:cs typeface="Times New Roman" panose="02020603050405020304" pitchFamily="18" charset="0"/>
              </a:rPr>
              <a:t>), Joyce era già vietato negli Stati Uniti e venne ignorato fino agli anni Settanta, Edna </a:t>
            </a:r>
            <a:r>
              <a:rPr lang="it-IT" dirty="0" err="1">
                <a:latin typeface="Times New Roman" panose="02020603050405020304" pitchFamily="18" charset="0"/>
                <a:cs typeface="Times New Roman" panose="02020603050405020304" pitchFamily="18" charset="0"/>
              </a:rPr>
              <a:t>O’Brien</a:t>
            </a:r>
            <a:r>
              <a:rPr lang="it-IT" dirty="0">
                <a:latin typeface="Times New Roman" panose="02020603050405020304" pitchFamily="18" charset="0"/>
                <a:cs typeface="Times New Roman" panose="02020603050405020304" pitchFamily="18" charset="0"/>
              </a:rPr>
              <a:t>, Thomas Mann, Ernest Hemingway, D.H. Lawrence, Scott Fitzgerald, Evelyn </a:t>
            </a:r>
            <a:r>
              <a:rPr lang="it-IT" dirty="0" err="1">
                <a:latin typeface="Times New Roman" panose="02020603050405020304" pitchFamily="18" charset="0"/>
                <a:cs typeface="Times New Roman" panose="02020603050405020304" pitchFamily="18" charset="0"/>
              </a:rPr>
              <a:t>Waugh</a:t>
            </a:r>
            <a:r>
              <a:rPr lang="it-IT" dirty="0">
                <a:latin typeface="Times New Roman" panose="02020603050405020304" pitchFamily="18" charset="0"/>
                <a:cs typeface="Times New Roman" panose="02020603050405020304" pitchFamily="18" charset="0"/>
              </a:rPr>
              <a:t>, John Steinbeck….</a:t>
            </a:r>
          </a:p>
          <a:p>
            <a:r>
              <a:rPr lang="it-IT" dirty="0">
                <a:latin typeface="Times New Roman" panose="02020603050405020304" pitchFamily="18" charset="0"/>
                <a:cs typeface="Times New Roman" panose="02020603050405020304" pitchFamily="18" charset="0"/>
              </a:rPr>
              <a:t>Conseguenze gravi e durevoli, per molto artisti costretti a emigrare e a non tornare, ma soprattutto per gli effetti sulla cultura più ampia del paese, inevitabilmente impoverita e isolata in un secolo di profondi sommovimenti artistici. Senza dimenticare il paradosso più sorprendente: l’Irlanda ha dato al Novecento alcuni dei suoi autori più audaci e innovativi, da Wilde a Joyce, da Beckett a </a:t>
            </a:r>
            <a:r>
              <a:rPr lang="it-IT" dirty="0" err="1">
                <a:latin typeface="Times New Roman" panose="02020603050405020304" pitchFamily="18" charset="0"/>
                <a:cs typeface="Times New Roman" panose="02020603050405020304" pitchFamily="18" charset="0"/>
              </a:rPr>
              <a:t>Banville</a:t>
            </a:r>
            <a:r>
              <a:rPr lang="it-IT" dirty="0">
                <a:latin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295305799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0A62AF1E-44B5-1047-BA2E-B7B178B6C526}"/>
              </a:ext>
            </a:extLst>
          </p:cNvPr>
          <p:cNvSpPr>
            <a:spLocks noGrp="1"/>
          </p:cNvSpPr>
          <p:nvPr>
            <p:ph type="title"/>
          </p:nvPr>
        </p:nvSpPr>
        <p:spPr/>
        <p:txBody>
          <a:bodyPr>
            <a:normAutofit fontScale="90000"/>
          </a:bodyPr>
          <a:lstStyle/>
          <a:p>
            <a:r>
              <a:rPr lang="it-IT" sz="1800" dirty="0">
                <a:latin typeface="Times New Roman" panose="02020603050405020304" pitchFamily="18" charset="0"/>
                <a:cs typeface="Times New Roman" panose="02020603050405020304" pitchFamily="18" charset="0"/>
              </a:rPr>
              <a:t>In queste condizioni precarie, è davvero incredibile che Joyce abbia dato vita a un libro testardamente urbano, senza alcun precedenti nel paese dove era nato. Storie che devono alle Parigi e Londra di Balzac, Zola, Flaubert, e ancora Charles Dickens e l’età vittoriana. In queste pagine, prende forma una Dublino mai raccontata, il corpo della città.</a:t>
            </a:r>
            <a:br>
              <a:rPr lang="it-IT" sz="1800" dirty="0">
                <a:latin typeface="Times New Roman" panose="02020603050405020304" pitchFamily="18" charset="0"/>
                <a:cs typeface="Times New Roman" panose="02020603050405020304" pitchFamily="18" charset="0"/>
              </a:rPr>
            </a:br>
            <a:endParaRPr lang="it-IT" sz="1800" dirty="0">
              <a:latin typeface="Times New Roman" panose="02020603050405020304" pitchFamily="18" charset="0"/>
              <a:cs typeface="Times New Roman" panose="02020603050405020304" pitchFamily="18" charset="0"/>
            </a:endParaRPr>
          </a:p>
        </p:txBody>
      </p:sp>
      <p:sp>
        <p:nvSpPr>
          <p:cNvPr id="3" name="Segnaposto contenuto 2">
            <a:extLst>
              <a:ext uri="{FF2B5EF4-FFF2-40B4-BE49-F238E27FC236}">
                <a16:creationId xmlns:a16="http://schemas.microsoft.com/office/drawing/2014/main" id="{2C0344B2-4440-2542-BA5E-3DB5592B1F64}"/>
              </a:ext>
            </a:extLst>
          </p:cNvPr>
          <p:cNvSpPr>
            <a:spLocks noGrp="1"/>
          </p:cNvSpPr>
          <p:nvPr>
            <p:ph sz="half" idx="1"/>
          </p:nvPr>
        </p:nvSpPr>
        <p:spPr/>
        <p:txBody>
          <a:bodyPr>
            <a:normAutofit fontScale="85000" lnSpcReduction="10000"/>
          </a:bodyPr>
          <a:lstStyle/>
          <a:p>
            <a:pPr algn="just"/>
            <a:r>
              <a:rPr lang="it-IT" sz="2000" b="1" dirty="0">
                <a:latin typeface="Times New Roman" panose="02020603050405020304" pitchFamily="18" charset="0"/>
                <a:cs typeface="Times New Roman" panose="02020603050405020304" pitchFamily="18" charset="0"/>
              </a:rPr>
              <a:t>Il porto. </a:t>
            </a:r>
            <a:r>
              <a:rPr lang="it-IT" sz="2000" dirty="0">
                <a:latin typeface="Times New Roman" panose="02020603050405020304" pitchFamily="18" charset="0"/>
                <a:cs typeface="Times New Roman" panose="02020603050405020304" pitchFamily="18" charset="0"/>
              </a:rPr>
              <a:t>Arrivammo nei pressi del fiume. Per un sacco di tempo, percorremmo le strade rumorose costeggiate da quelle alte mura di pietra, intenti ad ammirare le gru che si muovevano e i motori, spesso beccandoci i rimbrotti dei conducenti di carretti cigolanti per la nostra immobilità. Era mezzogiorno quando raggiungemmo le banchine e, visto che tutti i lavoratori sembravano consumare i loro pranzi, comprammo due grossi panioni dolci all’uvetta e ci sedemmo a mangiarli su una tubatura di metallo accanto al fiume. Ci godemmo lo spettacolo dei commerci di Dublino, le chiatte segnalate in lontananza dai pennacchi di fumo che sembravano batuffoli di lana, la flotta di pescherecci anneriti oltre </a:t>
            </a:r>
            <a:r>
              <a:rPr lang="it-IT" sz="2000" dirty="0" err="1">
                <a:latin typeface="Times New Roman" panose="02020603050405020304" pitchFamily="18" charset="0"/>
                <a:cs typeface="Times New Roman" panose="02020603050405020304" pitchFamily="18" charset="0"/>
              </a:rPr>
              <a:t>Ringsend</a:t>
            </a:r>
            <a:r>
              <a:rPr lang="it-IT" sz="2000" dirty="0">
                <a:latin typeface="Times New Roman" panose="02020603050405020304" pitchFamily="18" charset="0"/>
                <a:cs typeface="Times New Roman" panose="02020603050405020304" pitchFamily="18" charset="0"/>
              </a:rPr>
              <a:t>, il grosso veliero bianco che veniva scaricato alla banchina opposta….. Vidi o immaginai la geografia che mi era stata somministrata a piccole dosi a scuola prendere gradualmente corpo  davanti ai miei occhi. (Un incontro)</a:t>
            </a:r>
          </a:p>
        </p:txBody>
      </p:sp>
      <p:pic>
        <p:nvPicPr>
          <p:cNvPr id="7" name="Segnaposto contenuto 6">
            <a:extLst>
              <a:ext uri="{FF2B5EF4-FFF2-40B4-BE49-F238E27FC236}">
                <a16:creationId xmlns:a16="http://schemas.microsoft.com/office/drawing/2014/main" id="{937B4ACF-C309-2949-93A7-40EE3E7B260C}"/>
              </a:ext>
            </a:extLst>
          </p:cNvPr>
          <p:cNvPicPr>
            <a:picLocks noGrp="1" noChangeAspect="1"/>
          </p:cNvPicPr>
          <p:nvPr>
            <p:ph sz="half" idx="2"/>
          </p:nvPr>
        </p:nvPicPr>
        <p:blipFill>
          <a:blip r:embed="rId2"/>
          <a:stretch>
            <a:fillRect/>
          </a:stretch>
        </p:blipFill>
        <p:spPr>
          <a:xfrm>
            <a:off x="7399119" y="2109793"/>
            <a:ext cx="4176000" cy="2862281"/>
          </a:xfrm>
        </p:spPr>
      </p:pic>
    </p:spTree>
    <p:extLst>
      <p:ext uri="{BB962C8B-B14F-4D97-AF65-F5344CB8AC3E}">
        <p14:creationId xmlns:p14="http://schemas.microsoft.com/office/powerpoint/2010/main" val="266274128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E475A9CE-5B59-7E43-8897-9A5649FBE204}"/>
              </a:ext>
            </a:extLst>
          </p:cNvPr>
          <p:cNvSpPr>
            <a:spLocks noGrp="1"/>
          </p:cNvSpPr>
          <p:nvPr>
            <p:ph type="title"/>
          </p:nvPr>
        </p:nvSpPr>
        <p:spPr/>
        <p:txBody>
          <a:bodyPr>
            <a:normAutofit/>
          </a:bodyPr>
          <a:lstStyle/>
          <a:p>
            <a:pPr algn="ctr"/>
            <a:r>
              <a:rPr lang="it-IT" dirty="0">
                <a:latin typeface="Times New Roman" panose="02020603050405020304" pitchFamily="18" charset="0"/>
                <a:cs typeface="Times New Roman" panose="02020603050405020304" pitchFamily="18" charset="0"/>
              </a:rPr>
              <a:t>Nel corpo della città: le strade</a:t>
            </a:r>
          </a:p>
        </p:txBody>
      </p:sp>
      <p:sp>
        <p:nvSpPr>
          <p:cNvPr id="3" name="Segnaposto contenuto 2">
            <a:extLst>
              <a:ext uri="{FF2B5EF4-FFF2-40B4-BE49-F238E27FC236}">
                <a16:creationId xmlns:a16="http://schemas.microsoft.com/office/drawing/2014/main" id="{50FE9A51-8E5C-9549-98BD-7323241A1F40}"/>
              </a:ext>
            </a:extLst>
          </p:cNvPr>
          <p:cNvSpPr>
            <a:spLocks noGrp="1"/>
          </p:cNvSpPr>
          <p:nvPr>
            <p:ph sz="half" idx="1"/>
          </p:nvPr>
        </p:nvSpPr>
        <p:spPr/>
        <p:txBody>
          <a:bodyPr>
            <a:normAutofit fontScale="55000" lnSpcReduction="20000"/>
          </a:bodyPr>
          <a:lstStyle/>
          <a:p>
            <a:pPr marL="0" indent="0">
              <a:buNone/>
            </a:pPr>
            <a:r>
              <a:rPr lang="it-IT" dirty="0">
                <a:latin typeface="Times New Roman" panose="02020603050405020304" pitchFamily="18" charset="0"/>
                <a:cs typeface="Times New Roman" panose="02020603050405020304" pitchFamily="18" charset="0"/>
              </a:rPr>
              <a:t>North Richmond Street, dato che non aveva sbocco, era una strada tranquilla, tranne all’ora in cui la scuola dei  Christian </a:t>
            </a:r>
            <a:r>
              <a:rPr lang="it-IT" dirty="0" err="1">
                <a:latin typeface="Times New Roman" panose="02020603050405020304" pitchFamily="18" charset="0"/>
                <a:cs typeface="Times New Roman" panose="02020603050405020304" pitchFamily="18" charset="0"/>
              </a:rPr>
              <a:t>Brothers</a:t>
            </a:r>
            <a:r>
              <a:rPr lang="it-IT" dirty="0">
                <a:latin typeface="Times New Roman" panose="02020603050405020304" pitchFamily="18" charset="0"/>
                <a:cs typeface="Times New Roman" panose="02020603050405020304" pitchFamily="18" charset="0"/>
              </a:rPr>
              <a:t> lasciava liberi i ragazzini. Una casa disabitata a due piani era nella parte senza uscita, e a separarla da quelle vicine, c’era un riquadro di terreno. Le altre case della strada, consapevoli delle vite perbene al loro interno, si scambiavano sguardi a vicenda con imperturbabili facce </a:t>
            </a:r>
            <a:r>
              <a:rPr lang="it-IT" dirty="0" err="1">
                <a:latin typeface="Times New Roman" panose="02020603050405020304" pitchFamily="18" charset="0"/>
                <a:cs typeface="Times New Roman" panose="02020603050405020304" pitchFamily="18" charset="0"/>
              </a:rPr>
              <a:t>rossoscure</a:t>
            </a:r>
            <a:r>
              <a:rPr lang="it-IT" dirty="0">
                <a:latin typeface="Times New Roman" panose="02020603050405020304" pitchFamily="18" charset="0"/>
                <a:cs typeface="Times New Roman" panose="02020603050405020304" pitchFamily="18" charset="0"/>
              </a:rPr>
              <a:t>….</a:t>
            </a:r>
          </a:p>
          <a:p>
            <a:pPr marL="0" indent="0">
              <a:buNone/>
            </a:pPr>
            <a:r>
              <a:rPr lang="it-IT" dirty="0">
                <a:latin typeface="Times New Roman" panose="02020603050405020304" pitchFamily="18" charset="0"/>
                <a:cs typeface="Times New Roman" panose="02020603050405020304" pitchFamily="18" charset="0"/>
              </a:rPr>
              <a:t>Camminavamo per le strade sfarzose, spintonati da uomini ubriachi e donne che contrattavano, in mezzo alle parolacce degli operai, alle litanie petulanti dei garzoni di bottega in piedi, di guardia accanto ai barili di guanciale suino, al cantilenare nasale dei cantanti di strada che intonavano una ballata sui conflitti della nostra terra natale.</a:t>
            </a:r>
          </a:p>
          <a:p>
            <a:pPr marL="0" indent="0">
              <a:buNone/>
            </a:pPr>
            <a:r>
              <a:rPr lang="it-IT" dirty="0">
                <a:latin typeface="Times New Roman" panose="02020603050405020304" pitchFamily="18" charset="0"/>
                <a:cs typeface="Times New Roman" panose="02020603050405020304" pitchFamily="18" charset="0"/>
              </a:rPr>
              <a:t>… mi avviavo lungo Buckingham Street verso la stazione. La vista delle strade affollate di gente che faceva acquisti e sfolgoranti di luci a gas mi ricordarono lo scopo del mio viaggio. Presi posto in una carrozza di terza classe, dento un treno deserto. Dopo  un ritardo insopportabile il treno usci lentamente dalla stazione. Strisciava fra case diroccate e oltrepassò il fiume scintillante. Alla stazione di Westland </a:t>
            </a:r>
            <a:r>
              <a:rPr lang="it-IT" dirty="0" err="1">
                <a:latin typeface="Times New Roman" panose="02020603050405020304" pitchFamily="18" charset="0"/>
                <a:cs typeface="Times New Roman" panose="02020603050405020304" pitchFamily="18" charset="0"/>
              </a:rPr>
              <a:t>Row</a:t>
            </a:r>
            <a:r>
              <a:rPr lang="it-IT" dirty="0">
                <a:latin typeface="Times New Roman" panose="02020603050405020304" pitchFamily="18" charset="0"/>
                <a:cs typeface="Times New Roman" panose="02020603050405020304" pitchFamily="18" charset="0"/>
              </a:rPr>
              <a:t> una folla di gente si accalcava, spingendo contro i portelloni della carrozza, ma i faccini la respinsero….. (‘</a:t>
            </a:r>
            <a:r>
              <a:rPr lang="it-IT" dirty="0" err="1">
                <a:latin typeface="Times New Roman" panose="02020603050405020304" pitchFamily="18" charset="0"/>
                <a:cs typeface="Times New Roman" panose="02020603050405020304" pitchFamily="18" charset="0"/>
              </a:rPr>
              <a:t>Araby</a:t>
            </a:r>
            <a:r>
              <a:rPr lang="it-IT" dirty="0">
                <a:latin typeface="Times New Roman" panose="02020603050405020304" pitchFamily="18" charset="0"/>
                <a:cs typeface="Times New Roman" panose="02020603050405020304" pitchFamily="18" charset="0"/>
              </a:rPr>
              <a:t>?)</a:t>
            </a:r>
          </a:p>
          <a:p>
            <a:pPr marL="0" indent="0">
              <a:buNone/>
            </a:pPr>
            <a:r>
              <a:rPr lang="it-IT" dirty="0">
                <a:latin typeface="Times New Roman" panose="02020603050405020304" pitchFamily="18" charset="0"/>
                <a:cs typeface="Times New Roman" panose="02020603050405020304" pitchFamily="18" charset="0"/>
              </a:rPr>
              <a:t>  </a:t>
            </a:r>
          </a:p>
        </p:txBody>
      </p:sp>
      <p:sp>
        <p:nvSpPr>
          <p:cNvPr id="4" name="Segnaposto contenuto 3">
            <a:extLst>
              <a:ext uri="{FF2B5EF4-FFF2-40B4-BE49-F238E27FC236}">
                <a16:creationId xmlns:a16="http://schemas.microsoft.com/office/drawing/2014/main" id="{AC0B13CF-FDC0-0145-B185-47F0814EDD47}"/>
              </a:ext>
            </a:extLst>
          </p:cNvPr>
          <p:cNvSpPr>
            <a:spLocks noGrp="1"/>
          </p:cNvSpPr>
          <p:nvPr>
            <p:ph sz="half" idx="2"/>
          </p:nvPr>
        </p:nvSpPr>
        <p:spPr>
          <a:xfrm>
            <a:off x="6172202" y="1751359"/>
            <a:ext cx="5181600" cy="4351338"/>
          </a:xfrm>
        </p:spPr>
        <p:txBody>
          <a:bodyPr>
            <a:normAutofit fontScale="55000" lnSpcReduction="20000"/>
          </a:bodyPr>
          <a:lstStyle/>
          <a:p>
            <a:pPr marL="0" indent="0" algn="just">
              <a:buNone/>
            </a:pPr>
            <a:r>
              <a:rPr lang="it-IT" dirty="0">
                <a:latin typeface="Times New Roman" panose="02020603050405020304" pitchFamily="18" charset="0"/>
                <a:cs typeface="Times New Roman" panose="02020603050405020304" pitchFamily="18" charset="0"/>
              </a:rPr>
              <a:t>...Si faceva strada  sgomitando tra la calca ... Era immobile fra gli spintoni della calca alla stazione del North </a:t>
            </a:r>
            <a:r>
              <a:rPr lang="it-IT" dirty="0" err="1">
                <a:latin typeface="Times New Roman" panose="02020603050405020304" pitchFamily="18" charset="0"/>
                <a:cs typeface="Times New Roman" panose="02020603050405020304" pitchFamily="18" charset="0"/>
              </a:rPr>
              <a:t>Wall</a:t>
            </a:r>
            <a:r>
              <a:rPr lang="it-IT" dirty="0">
                <a:latin typeface="Times New Roman" panose="02020603050405020304" pitchFamily="18" charset="0"/>
                <a:cs typeface="Times New Roman" panose="02020603050405020304" pitchFamily="18" charset="0"/>
              </a:rPr>
              <a:t>….La stazione era piena di soldati, con le valigie marroni. (‘</a:t>
            </a:r>
            <a:r>
              <a:rPr lang="it-IT" dirty="0" err="1">
                <a:latin typeface="Times New Roman" panose="02020603050405020304" pitchFamily="18" charset="0"/>
                <a:cs typeface="Times New Roman" panose="02020603050405020304" pitchFamily="18" charset="0"/>
              </a:rPr>
              <a:t>Eveline</a:t>
            </a:r>
            <a:r>
              <a:rPr lang="it-IT" dirty="0">
                <a:latin typeface="Times New Roman" panose="02020603050405020304" pitchFamily="18" charset="0"/>
                <a:cs typeface="Times New Roman" panose="02020603050405020304" pitchFamily="18" charset="0"/>
              </a:rPr>
              <a:t>’, pp. 76, 80)</a:t>
            </a:r>
          </a:p>
          <a:p>
            <a:pPr marL="0" indent="0" algn="just">
              <a:buNone/>
            </a:pPr>
            <a:r>
              <a:rPr lang="it-IT" dirty="0">
                <a:latin typeface="Times New Roman" panose="02020603050405020304" pitchFamily="18" charset="0"/>
                <a:cs typeface="Times New Roman" panose="02020603050405020304" pitchFamily="18" charset="0"/>
              </a:rPr>
              <a:t>…. Per le strade, con i negozi chiusi per il riposo domenicale, sciamava una folla allegra e sgargiante (‘Due veri signori’ p. 93)</a:t>
            </a:r>
          </a:p>
          <a:p>
            <a:pPr marL="0" indent="0" algn="just">
              <a:buNone/>
            </a:pPr>
            <a:r>
              <a:rPr lang="it-IT" dirty="0">
                <a:latin typeface="Times New Roman" panose="02020603050405020304" pitchFamily="18" charset="0"/>
                <a:cs typeface="Times New Roman" panose="02020603050405020304" pitchFamily="18" charset="0"/>
              </a:rPr>
              <a:t>Prese con perizia la sua strada districandosi in mezzo a tutta quella minuta e brulicante vita d’insetti, e sotto l’ombra delle dimore spettrali e desolate in cui aveva fatto baldoria l’antica nobiltà di Dublino… Per la prima volta, la sua anima si ribellava alla banale ineleganza di </a:t>
            </a:r>
            <a:r>
              <a:rPr lang="it-IT" dirty="0" err="1">
                <a:latin typeface="Times New Roman" panose="02020603050405020304" pitchFamily="18" charset="0"/>
                <a:cs typeface="Times New Roman" panose="02020603050405020304" pitchFamily="18" charset="0"/>
              </a:rPr>
              <a:t>Capel</a:t>
            </a:r>
            <a:r>
              <a:rPr lang="it-IT" dirty="0">
                <a:latin typeface="Times New Roman" panose="02020603050405020304" pitchFamily="18" charset="0"/>
                <a:cs typeface="Times New Roman" panose="02020603050405020304" pitchFamily="18" charset="0"/>
              </a:rPr>
              <a:t> Street… Mentre attraversava il  </a:t>
            </a:r>
            <a:r>
              <a:rPr lang="it-IT" dirty="0" err="1">
                <a:latin typeface="Times New Roman" panose="02020603050405020304" pitchFamily="18" charset="0"/>
                <a:cs typeface="Times New Roman" panose="02020603050405020304" pitchFamily="18" charset="0"/>
              </a:rPr>
              <a:t>Grattan</a:t>
            </a:r>
            <a:r>
              <a:rPr lang="it-IT" dirty="0">
                <a:latin typeface="Times New Roman" panose="02020603050405020304" pitchFamily="18" charset="0"/>
                <a:cs typeface="Times New Roman" panose="02020603050405020304" pitchFamily="18" charset="0"/>
              </a:rPr>
              <a:t> Bridge, guardò lungo il fiume, verso le banchine più basse, e compatì quelle case misere e stentate. Gli parvero una congrega di barboni, cosi accozzate insieme, lungo gli argini del fiume, con i vecchi cappotti coperti di polvere e fuliggine , intontiti dal panorama del tramonto e in attesa del primo freddo della notte che li avrebbe costretti ad alzarsi, a scuotersi e a togliersi di li (‘Una nuvoletta’, p. 126)</a:t>
            </a:r>
          </a:p>
          <a:p>
            <a:pPr marL="0" indent="0" algn="just">
              <a:buNone/>
            </a:pPr>
            <a:r>
              <a:rPr lang="it-IT" dirty="0">
                <a:latin typeface="Times New Roman" panose="02020603050405020304" pitchFamily="18" charset="0"/>
                <a:cs typeface="Times New Roman" panose="02020603050405020304" pitchFamily="18" charset="0"/>
              </a:rPr>
              <a:t>Il tram era pieno e fu costretta a sedersi sul seggiolino in fondo al vagone, con tutte le persone di fronte….. Scese dal tram alla Colonna e avanzò intrufolandosi in mezzo alla folla … il negozio era così pieno di gente che ci volle molto prima che la servissero… (‘Creta’, p. 165) </a:t>
            </a:r>
          </a:p>
          <a:p>
            <a:pPr marL="0" indent="0" algn="just">
              <a:buNone/>
            </a:pPr>
            <a:r>
              <a:rPr lang="it-IT" dirty="0">
                <a:latin typeface="Times New Roman" panose="02020603050405020304" pitchFamily="18" charset="0"/>
                <a:cs typeface="Times New Roman" panose="02020603050405020304" pitchFamily="18" charset="0"/>
              </a:rPr>
              <a:t>Erano fermi sulla banchina affollata…. (‘Il morto’, p.308)</a:t>
            </a:r>
          </a:p>
          <a:p>
            <a:pPr marL="0" indent="0" algn="just">
              <a:buNone/>
            </a:pPr>
            <a:endParaRPr lang="it-IT"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36396500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71055251-0787-6B4F-BFF3-5D711CE75174}"/>
              </a:ext>
            </a:extLst>
          </p:cNvPr>
          <p:cNvSpPr>
            <a:spLocks noGrp="1"/>
          </p:cNvSpPr>
          <p:nvPr>
            <p:ph type="title"/>
          </p:nvPr>
        </p:nvSpPr>
        <p:spPr>
          <a:xfrm>
            <a:off x="838200" y="1379886"/>
            <a:ext cx="10515600" cy="1325563"/>
          </a:xfrm>
        </p:spPr>
        <p:txBody>
          <a:bodyPr/>
          <a:lstStyle/>
          <a:p>
            <a:r>
              <a:rPr lang="it-IT" dirty="0"/>
              <a:t>+</a:t>
            </a:r>
          </a:p>
        </p:txBody>
      </p:sp>
      <p:pic>
        <p:nvPicPr>
          <p:cNvPr id="6" name="Segnaposto contenuto 5">
            <a:extLst>
              <a:ext uri="{FF2B5EF4-FFF2-40B4-BE49-F238E27FC236}">
                <a16:creationId xmlns:a16="http://schemas.microsoft.com/office/drawing/2014/main" id="{DAFE39F0-546A-0948-B072-8FE519F7DB20}"/>
              </a:ext>
            </a:extLst>
          </p:cNvPr>
          <p:cNvPicPr>
            <a:picLocks noGrp="1" noChangeAspect="1"/>
          </p:cNvPicPr>
          <p:nvPr>
            <p:ph sz="half" idx="1"/>
          </p:nvPr>
        </p:nvPicPr>
        <p:blipFill>
          <a:blip r:embed="rId2"/>
          <a:stretch>
            <a:fillRect/>
          </a:stretch>
        </p:blipFill>
        <p:spPr>
          <a:xfrm>
            <a:off x="492593" y="3128261"/>
            <a:ext cx="4553255" cy="3420000"/>
          </a:xfrm>
        </p:spPr>
      </p:pic>
      <p:pic>
        <p:nvPicPr>
          <p:cNvPr id="8" name="Segnaposto contenuto 7">
            <a:extLst>
              <a:ext uri="{FF2B5EF4-FFF2-40B4-BE49-F238E27FC236}">
                <a16:creationId xmlns:a16="http://schemas.microsoft.com/office/drawing/2014/main" id="{80552F35-81FC-6642-BB6B-9600134023E0}"/>
              </a:ext>
            </a:extLst>
          </p:cNvPr>
          <p:cNvPicPr>
            <a:picLocks noGrp="1" noChangeAspect="1"/>
          </p:cNvPicPr>
          <p:nvPr>
            <p:ph sz="half" idx="2"/>
          </p:nvPr>
        </p:nvPicPr>
        <p:blipFill>
          <a:blip r:embed="rId3"/>
          <a:stretch>
            <a:fillRect/>
          </a:stretch>
        </p:blipFill>
        <p:spPr>
          <a:xfrm>
            <a:off x="7505700" y="2858268"/>
            <a:ext cx="4356000" cy="3959986"/>
          </a:xfrm>
        </p:spPr>
      </p:pic>
      <p:pic>
        <p:nvPicPr>
          <p:cNvPr id="10" name="Immagine 9">
            <a:extLst>
              <a:ext uri="{FF2B5EF4-FFF2-40B4-BE49-F238E27FC236}">
                <a16:creationId xmlns:a16="http://schemas.microsoft.com/office/drawing/2014/main" id="{5AD9C517-9BAA-2B43-B1AF-D4AB5297E538}"/>
              </a:ext>
            </a:extLst>
          </p:cNvPr>
          <p:cNvPicPr>
            <a:picLocks noChangeAspect="1"/>
          </p:cNvPicPr>
          <p:nvPr/>
        </p:nvPicPr>
        <p:blipFill>
          <a:blip r:embed="rId4"/>
          <a:stretch>
            <a:fillRect/>
          </a:stretch>
        </p:blipFill>
        <p:spPr>
          <a:xfrm>
            <a:off x="1766540" y="279749"/>
            <a:ext cx="4191000" cy="2425700"/>
          </a:xfrm>
          <a:prstGeom prst="rect">
            <a:avLst/>
          </a:prstGeom>
        </p:spPr>
      </p:pic>
    </p:spTree>
    <p:extLst>
      <p:ext uri="{BB962C8B-B14F-4D97-AF65-F5344CB8AC3E}">
        <p14:creationId xmlns:p14="http://schemas.microsoft.com/office/powerpoint/2010/main" val="312403085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E2B3F984-F998-2E47-9B8F-5EEB9873F678}"/>
              </a:ext>
            </a:extLst>
          </p:cNvPr>
          <p:cNvSpPr>
            <a:spLocks noGrp="1"/>
          </p:cNvSpPr>
          <p:nvPr>
            <p:ph type="title"/>
          </p:nvPr>
        </p:nvSpPr>
        <p:spPr/>
        <p:txBody>
          <a:bodyPr/>
          <a:lstStyle/>
          <a:p>
            <a:r>
              <a:rPr lang="it-IT" dirty="0" err="1">
                <a:latin typeface="Times New Roman" panose="02020603050405020304" pitchFamily="18" charset="0"/>
                <a:cs typeface="Times New Roman" panose="02020603050405020304" pitchFamily="18" charset="0"/>
              </a:rPr>
              <a:t>Paysages</a:t>
            </a:r>
            <a:r>
              <a:rPr lang="it-IT" dirty="0">
                <a:latin typeface="Times New Roman" panose="02020603050405020304" pitchFamily="18" charset="0"/>
                <a:cs typeface="Times New Roman" panose="02020603050405020304" pitchFamily="18" charset="0"/>
              </a:rPr>
              <a:t> </a:t>
            </a:r>
            <a:r>
              <a:rPr lang="it-IT" dirty="0" err="1">
                <a:latin typeface="Times New Roman" panose="02020603050405020304" pitchFamily="18" charset="0"/>
                <a:cs typeface="Times New Roman" panose="02020603050405020304" pitchFamily="18" charset="0"/>
              </a:rPr>
              <a:t>urbains</a:t>
            </a:r>
            <a:r>
              <a:rPr lang="it-IT" dirty="0">
                <a:latin typeface="Times New Roman" panose="02020603050405020304" pitchFamily="18" charset="0"/>
                <a:cs typeface="Times New Roman" panose="02020603050405020304" pitchFamily="18" charset="0"/>
              </a:rPr>
              <a:t>: Boulevard </a:t>
            </a:r>
            <a:r>
              <a:rPr lang="it-IT" dirty="0" err="1">
                <a:latin typeface="Times New Roman" panose="02020603050405020304" pitchFamily="18" charset="0"/>
                <a:cs typeface="Times New Roman" panose="02020603050405020304" pitchFamily="18" charset="0"/>
              </a:rPr>
              <a:t>des</a:t>
            </a:r>
            <a:r>
              <a:rPr lang="it-IT" dirty="0">
                <a:latin typeface="Times New Roman" panose="02020603050405020304" pitchFamily="18" charset="0"/>
                <a:cs typeface="Times New Roman" panose="02020603050405020304" pitchFamily="18" charset="0"/>
              </a:rPr>
              <a:t> </a:t>
            </a:r>
            <a:r>
              <a:rPr lang="it-IT" dirty="0" err="1">
                <a:latin typeface="Times New Roman" panose="02020603050405020304" pitchFamily="18" charset="0"/>
                <a:cs typeface="Times New Roman" panose="02020603050405020304" pitchFamily="18" charset="0"/>
              </a:rPr>
              <a:t>Capucines</a:t>
            </a:r>
            <a:r>
              <a:rPr lang="it-IT" dirty="0">
                <a:latin typeface="Times New Roman" panose="02020603050405020304" pitchFamily="18" charset="0"/>
                <a:cs typeface="Times New Roman" panose="02020603050405020304" pitchFamily="18" charset="0"/>
              </a:rPr>
              <a:t>, Claude Monet, 1873</a:t>
            </a:r>
          </a:p>
        </p:txBody>
      </p:sp>
      <p:pic>
        <p:nvPicPr>
          <p:cNvPr id="6" name="Segnaposto contenuto 5">
            <a:extLst>
              <a:ext uri="{FF2B5EF4-FFF2-40B4-BE49-F238E27FC236}">
                <a16:creationId xmlns:a16="http://schemas.microsoft.com/office/drawing/2014/main" id="{1A893C5D-575B-0C4D-AE96-24EA694558DD}"/>
              </a:ext>
            </a:extLst>
          </p:cNvPr>
          <p:cNvPicPr>
            <a:picLocks noGrp="1" noChangeAspect="1"/>
          </p:cNvPicPr>
          <p:nvPr>
            <p:ph sz="half" idx="1"/>
          </p:nvPr>
        </p:nvPicPr>
        <p:blipFill>
          <a:blip r:embed="rId3"/>
          <a:stretch>
            <a:fillRect/>
          </a:stretch>
        </p:blipFill>
        <p:spPr>
          <a:xfrm>
            <a:off x="1126018" y="1825624"/>
            <a:ext cx="3223213" cy="4351338"/>
          </a:xfrm>
        </p:spPr>
      </p:pic>
      <p:pic>
        <p:nvPicPr>
          <p:cNvPr id="8" name="Segnaposto contenuto 7">
            <a:extLst>
              <a:ext uri="{FF2B5EF4-FFF2-40B4-BE49-F238E27FC236}">
                <a16:creationId xmlns:a16="http://schemas.microsoft.com/office/drawing/2014/main" id="{28C95895-A991-E543-BB1E-6926AB7EA01B}"/>
              </a:ext>
            </a:extLst>
          </p:cNvPr>
          <p:cNvPicPr>
            <a:picLocks noGrp="1" noChangeAspect="1"/>
          </p:cNvPicPr>
          <p:nvPr>
            <p:ph sz="half" idx="2"/>
          </p:nvPr>
        </p:nvPicPr>
        <p:blipFill>
          <a:blip r:embed="rId4"/>
          <a:stretch>
            <a:fillRect/>
          </a:stretch>
        </p:blipFill>
        <p:spPr>
          <a:xfrm>
            <a:off x="6172200" y="2006789"/>
            <a:ext cx="5181600" cy="3989009"/>
          </a:xfrm>
        </p:spPr>
      </p:pic>
    </p:spTree>
    <p:extLst>
      <p:ext uri="{BB962C8B-B14F-4D97-AF65-F5344CB8AC3E}">
        <p14:creationId xmlns:p14="http://schemas.microsoft.com/office/powerpoint/2010/main" val="126329275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olo 4">
            <a:extLst>
              <a:ext uri="{FF2B5EF4-FFF2-40B4-BE49-F238E27FC236}">
                <a16:creationId xmlns:a16="http://schemas.microsoft.com/office/drawing/2014/main" id="{3699A07A-186B-E146-85F4-984BC260C2A5}"/>
              </a:ext>
            </a:extLst>
          </p:cNvPr>
          <p:cNvSpPr>
            <a:spLocks noGrp="1"/>
          </p:cNvSpPr>
          <p:nvPr>
            <p:ph type="title"/>
          </p:nvPr>
        </p:nvSpPr>
        <p:spPr/>
        <p:txBody>
          <a:bodyPr/>
          <a:lstStyle/>
          <a:p>
            <a:pPr algn="ctr"/>
            <a:r>
              <a:rPr lang="it-IT" dirty="0">
                <a:latin typeface="Times New Roman" panose="02020603050405020304" pitchFamily="18" charset="0"/>
                <a:cs typeface="Times New Roman" panose="02020603050405020304" pitchFamily="18" charset="0"/>
              </a:rPr>
              <a:t>Gustave Le Bon, la folla, una delle forme  della modernità </a:t>
            </a:r>
          </a:p>
        </p:txBody>
      </p:sp>
      <p:sp>
        <p:nvSpPr>
          <p:cNvPr id="6" name="Segnaposto contenuto 5">
            <a:extLst>
              <a:ext uri="{FF2B5EF4-FFF2-40B4-BE49-F238E27FC236}">
                <a16:creationId xmlns:a16="http://schemas.microsoft.com/office/drawing/2014/main" id="{3F3194A6-2B1A-1E4A-9750-2968ED08E345}"/>
              </a:ext>
            </a:extLst>
          </p:cNvPr>
          <p:cNvSpPr>
            <a:spLocks noGrp="1"/>
          </p:cNvSpPr>
          <p:nvPr>
            <p:ph idx="1"/>
          </p:nvPr>
        </p:nvSpPr>
        <p:spPr/>
        <p:txBody>
          <a:bodyPr>
            <a:normAutofit fontScale="55000" lnSpcReduction="20000"/>
          </a:bodyPr>
          <a:lstStyle/>
          <a:p>
            <a:r>
              <a:rPr lang="it-IT" dirty="0">
                <a:latin typeface="Times New Roman" panose="02020603050405020304" pitchFamily="18" charset="0"/>
                <a:cs typeface="Times New Roman" panose="02020603050405020304" pitchFamily="18" charset="0"/>
              </a:rPr>
              <a:t>Pubblicato nel 1895, </a:t>
            </a:r>
            <a:r>
              <a:rPr lang="it-IT" i="1" dirty="0" err="1">
                <a:latin typeface="Times New Roman" panose="02020603050405020304" pitchFamily="18" charset="0"/>
                <a:cs typeface="Times New Roman" panose="02020603050405020304" pitchFamily="18" charset="0"/>
              </a:rPr>
              <a:t>Psychologie</a:t>
            </a:r>
            <a:r>
              <a:rPr lang="it-IT" i="1" dirty="0">
                <a:latin typeface="Times New Roman" panose="02020603050405020304" pitchFamily="18" charset="0"/>
                <a:cs typeface="Times New Roman" panose="02020603050405020304" pitchFamily="18" charset="0"/>
              </a:rPr>
              <a:t> </a:t>
            </a:r>
            <a:r>
              <a:rPr lang="it-IT" i="1" dirty="0" err="1">
                <a:latin typeface="Times New Roman" panose="02020603050405020304" pitchFamily="18" charset="0"/>
                <a:cs typeface="Times New Roman" panose="02020603050405020304" pitchFamily="18" charset="0"/>
              </a:rPr>
              <a:t>des</a:t>
            </a:r>
            <a:r>
              <a:rPr lang="it-IT" i="1" dirty="0">
                <a:latin typeface="Times New Roman" panose="02020603050405020304" pitchFamily="18" charset="0"/>
                <a:cs typeface="Times New Roman" panose="02020603050405020304" pitchFamily="18" charset="0"/>
              </a:rPr>
              <a:t> </a:t>
            </a:r>
            <a:r>
              <a:rPr lang="it-IT" i="1" dirty="0" err="1">
                <a:latin typeface="Times New Roman" panose="02020603050405020304" pitchFamily="18" charset="0"/>
                <a:cs typeface="Times New Roman" panose="02020603050405020304" pitchFamily="18" charset="0"/>
              </a:rPr>
              <a:t>Foules</a:t>
            </a:r>
            <a:r>
              <a:rPr lang="it-IT" i="1" dirty="0">
                <a:latin typeface="Times New Roman" panose="02020603050405020304" pitchFamily="18" charset="0"/>
                <a:cs typeface="Times New Roman" panose="02020603050405020304" pitchFamily="18" charset="0"/>
              </a:rPr>
              <a:t> </a:t>
            </a:r>
            <a:r>
              <a:rPr lang="it-IT" dirty="0">
                <a:latin typeface="Times New Roman" panose="02020603050405020304" pitchFamily="18" charset="0"/>
                <a:cs typeface="Times New Roman" panose="02020603050405020304" pitchFamily="18" charset="0"/>
              </a:rPr>
              <a:t>(</a:t>
            </a:r>
            <a:r>
              <a:rPr lang="it-IT" i="1" dirty="0">
                <a:latin typeface="Times New Roman" panose="02020603050405020304" pitchFamily="18" charset="0"/>
                <a:cs typeface="Times New Roman" panose="02020603050405020304" pitchFamily="18" charset="0"/>
              </a:rPr>
              <a:t>La psicologia delle folle</a:t>
            </a:r>
            <a:r>
              <a:rPr lang="it-IT" dirty="0">
                <a:latin typeface="Times New Roman" panose="02020603050405020304" pitchFamily="18" charset="0"/>
                <a:cs typeface="Times New Roman" panose="02020603050405020304" pitchFamily="18" charset="0"/>
              </a:rPr>
              <a:t>) divenne rapidamente un testo fondamentale nel campo della psicologia sociale. In questo libro, Le Bon analizzò come gli individui si comportano in gruppo, esplorando i meccanismi psicologici che governano le folle. Le sue principali tesi erano, in sintesi, le seguenti: </a:t>
            </a:r>
          </a:p>
          <a:p>
            <a:r>
              <a:rPr lang="it-IT" dirty="0">
                <a:latin typeface="Times New Roman" panose="02020603050405020304" pitchFamily="18" charset="0"/>
                <a:cs typeface="Times New Roman" panose="02020603050405020304" pitchFamily="18" charset="0"/>
              </a:rPr>
              <a:t>1. Suggestionabilità: Le Bon sosteneva che gli individui, quando fanno parte di una folla, diventano altamente suggestionabili. La razionalità individuale viene sovrastata dall’emotività del gruppo, rendendo le persone più suscettibili all’influenza delle idee e delle emozioni collettive. </a:t>
            </a:r>
          </a:p>
          <a:p>
            <a:r>
              <a:rPr lang="it-IT" dirty="0">
                <a:latin typeface="Times New Roman" panose="02020603050405020304" pitchFamily="18" charset="0"/>
                <a:cs typeface="Times New Roman" panose="02020603050405020304" pitchFamily="18" charset="0"/>
              </a:rPr>
              <a:t>2. Anonimato: La presenza in una folla conferisce agli individui un senso di anonimato che riduce la responsabilità personale. Questo porta spesso a comportamenti che un individuo non adotterebbe mai da solo. Nel libro si legge che la psicologia degli uomini in mezzo alla folla differisce dalla psicologia di ogni singolo componente, preso a livello individuale; un uomo nella folla diventa un semplice automa, la sua coscienza non è più individuale, ma è quella della folla.</a:t>
            </a:r>
          </a:p>
          <a:p>
            <a:r>
              <a:rPr lang="it-IT" dirty="0">
                <a:latin typeface="Times New Roman" panose="02020603050405020304" pitchFamily="18" charset="0"/>
                <a:cs typeface="Times New Roman" panose="02020603050405020304" pitchFamily="18" charset="0"/>
              </a:rPr>
              <a:t> 3. Contagio: Le emozioni e le azioni in una folla si diffondono rapidamente da un individuo all’altro, creando un effetto di contagio psicologico. Le idee, le credenze e i sentimenti si propagano con facilità, rafforzando la coesione e l’unità del gruppo. Nella folla l’individuo perde la sua coscienza individuale e viene a far parte di una sorta di anima collettiva, che non è razionale e che reagisce secondo gli istinti. Inoltre, all’interno della folla l’individuo perde la sua capacità critica: se vede che la folla, di cui fa parte, va in una certa direzione, anche contraria alle sue idee, la segue, lasciandosene in qualche modo suggestionare. La massa è permeata da sentimenti autoritari e di intolleranza. Nella folla si crea un inconscio collettivo attraverso il quale l’individuo si sente deresponsabilizzato e viene privato dell’autocontrollo.</a:t>
            </a:r>
            <a:br>
              <a:rPr lang="it-IT" dirty="0">
                <a:latin typeface="Times New Roman" panose="02020603050405020304" pitchFamily="18" charset="0"/>
                <a:cs typeface="Times New Roman" panose="02020603050405020304" pitchFamily="18" charset="0"/>
              </a:rPr>
            </a:br>
            <a:br>
              <a:rPr lang="it-IT" dirty="0"/>
            </a:br>
            <a:endParaRPr lang="it-IT" dirty="0"/>
          </a:p>
        </p:txBody>
      </p:sp>
    </p:spTree>
    <p:extLst>
      <p:ext uri="{BB962C8B-B14F-4D97-AF65-F5344CB8AC3E}">
        <p14:creationId xmlns:p14="http://schemas.microsoft.com/office/powerpoint/2010/main" val="24065261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343AB699-64D6-DC42-948F-CEEB8A80B5ED}"/>
              </a:ext>
            </a:extLst>
          </p:cNvPr>
          <p:cNvSpPr>
            <a:spLocks noGrp="1"/>
          </p:cNvSpPr>
          <p:nvPr>
            <p:ph type="title"/>
          </p:nvPr>
        </p:nvSpPr>
        <p:spPr/>
        <p:txBody>
          <a:bodyPr/>
          <a:lstStyle/>
          <a:p>
            <a:r>
              <a:rPr lang="it-IT" dirty="0">
                <a:latin typeface="Times New Roman" panose="02020603050405020304" pitchFamily="18" charset="0"/>
                <a:cs typeface="Times New Roman" panose="02020603050405020304" pitchFamily="18" charset="0"/>
              </a:rPr>
              <a:t> 			Tecnologia</a:t>
            </a:r>
          </a:p>
        </p:txBody>
      </p:sp>
      <p:sp>
        <p:nvSpPr>
          <p:cNvPr id="4" name="Segnaposto contenuto 3">
            <a:extLst>
              <a:ext uri="{FF2B5EF4-FFF2-40B4-BE49-F238E27FC236}">
                <a16:creationId xmlns:a16="http://schemas.microsoft.com/office/drawing/2014/main" id="{D44C73FD-C268-9147-9C8E-57610FF48662}"/>
              </a:ext>
            </a:extLst>
          </p:cNvPr>
          <p:cNvSpPr>
            <a:spLocks noGrp="1"/>
          </p:cNvSpPr>
          <p:nvPr>
            <p:ph sz="half" idx="1"/>
          </p:nvPr>
        </p:nvSpPr>
        <p:spPr/>
        <p:txBody>
          <a:bodyPr>
            <a:normAutofit fontScale="62500" lnSpcReduction="20000"/>
          </a:bodyPr>
          <a:lstStyle/>
          <a:p>
            <a:r>
              <a:rPr lang="it-IT" dirty="0">
                <a:latin typeface="Times New Roman" panose="02020603050405020304" pitchFamily="18" charset="0"/>
                <a:cs typeface="Times New Roman" panose="02020603050405020304" pitchFamily="18" charset="0"/>
              </a:rPr>
              <a:t>Come sfrecciava veloce. Che stile, nell’attraversare a tutta birra le strade provinciali. Il viaggio era come un dito magico posato sul polso della vita, e il congegno del sistema nervoso, cavallerescamente, cercava di rispondere all’andamento saltellante di quel veloce animale blu. Percorsero dame Street. La strada era trafficata più del solito, tra il clamore di clacson degli automobilisti e il suono dei campanelli dei tramvieri impazienti…nei pressi della banca. Sul marciapiede, si radunò un crocchio di persone per rendere omaggio a quel motore sbuffante…. Quella notte la città aveva messo la maschera di una capitale (Dopo la corsa, p.87)</a:t>
            </a:r>
          </a:p>
          <a:p>
            <a:endParaRPr lang="it-IT" dirty="0"/>
          </a:p>
        </p:txBody>
      </p:sp>
      <p:sp>
        <p:nvSpPr>
          <p:cNvPr id="5" name="Segnaposto contenuto 4">
            <a:extLst>
              <a:ext uri="{FF2B5EF4-FFF2-40B4-BE49-F238E27FC236}">
                <a16:creationId xmlns:a16="http://schemas.microsoft.com/office/drawing/2014/main" id="{147E5607-A8C5-3E4F-8587-89B6AB181E60}"/>
              </a:ext>
            </a:extLst>
          </p:cNvPr>
          <p:cNvSpPr>
            <a:spLocks noGrp="1"/>
          </p:cNvSpPr>
          <p:nvPr>
            <p:ph sz="half" idx="2"/>
          </p:nvPr>
        </p:nvSpPr>
        <p:spPr/>
        <p:txBody>
          <a:bodyPr>
            <a:normAutofit fontScale="62500" lnSpcReduction="20000"/>
          </a:bodyPr>
          <a:lstStyle/>
          <a:p>
            <a:r>
              <a:rPr lang="it-IT" sz="2300" dirty="0">
                <a:latin typeface="Times New Roman" panose="02020603050405020304" pitchFamily="18" charset="0"/>
                <a:cs typeface="Times New Roman" panose="02020603050405020304" pitchFamily="18" charset="0"/>
              </a:rPr>
              <a:t>James Lennon, macchinista della locomotiva, ha dichiarato di lavorare per l’ente ferrovie da quindici anni. Sentendo il fischio del capotreno aveva fatto partire il treno e un paio di secondi dopo lo ha fermato in reazioni a delle grida altissime. Il treno procedeva a velocità ridotta. P. </a:t>
            </a:r>
            <a:r>
              <a:rPr lang="it-IT" sz="2300" dirty="0" err="1">
                <a:latin typeface="Times New Roman" panose="02020603050405020304" pitchFamily="18" charset="0"/>
                <a:cs typeface="Times New Roman" panose="02020603050405020304" pitchFamily="18" charset="0"/>
              </a:rPr>
              <a:t>Dunne</a:t>
            </a:r>
            <a:r>
              <a:rPr lang="it-IT" sz="2300" dirty="0">
                <a:latin typeface="Times New Roman" panose="02020603050405020304" pitchFamily="18" charset="0"/>
                <a:cs typeface="Times New Roman" panose="02020603050405020304" pitchFamily="18" charset="0"/>
              </a:rPr>
              <a:t>, facchino della stazione ferroviaria, ha dichiarato che mentre il treno iniziava a muoversi sui binari, ha visto una donna che tentava di attraversarli…. La donna è stata investita dal respingente della locomotiva ed è caduta a terra. (p.182)</a:t>
            </a:r>
          </a:p>
          <a:p>
            <a:r>
              <a:rPr lang="it-IT" sz="2300" dirty="0">
                <a:latin typeface="Times New Roman" panose="02020603050405020304" pitchFamily="18" charset="0"/>
                <a:cs typeface="Times New Roman" panose="02020603050405020304" pitchFamily="18" charset="0"/>
              </a:rPr>
              <a:t>Non lo voleva nessuno, era bandito dal banchetto della vita….Si voltò verso la via da cui era venuto, col ritmo della locomotiva che gli martellava forte nelle orecchie.(‘Un triste evento’, p. 187)</a:t>
            </a:r>
          </a:p>
          <a:p>
            <a:r>
              <a:rPr lang="it-IT" sz="2300" dirty="0">
                <a:latin typeface="Times New Roman" panose="02020603050405020304" pitchFamily="18" charset="0"/>
                <a:cs typeface="Times New Roman" panose="02020603050405020304" pitchFamily="18" charset="0"/>
              </a:rPr>
              <a:t>Lì, il rumore dei tram, le luci e la folla li liberarono dal loro silenzio. (‘Due veri signori’,  p. 101)</a:t>
            </a:r>
          </a:p>
          <a:p>
            <a:r>
              <a:rPr lang="it-IT" sz="2300" dirty="0">
                <a:latin typeface="Times New Roman" panose="02020603050405020304" pitchFamily="18" charset="0"/>
                <a:cs typeface="Times New Roman" panose="02020603050405020304" pitchFamily="18" charset="0"/>
              </a:rPr>
              <a:t>‘Controparti’, … il bagliore delle luci a gas e il tintinnio dei bicchieri  (the </a:t>
            </a:r>
            <a:r>
              <a:rPr lang="it-IT" sz="2300" dirty="0" err="1">
                <a:latin typeface="Times New Roman" panose="02020603050405020304" pitchFamily="18" charset="0"/>
                <a:cs typeface="Times New Roman" panose="02020603050405020304" pitchFamily="18" charset="0"/>
              </a:rPr>
              <a:t>glare</a:t>
            </a:r>
            <a:r>
              <a:rPr lang="it-IT" sz="2300" dirty="0">
                <a:latin typeface="Times New Roman" panose="02020603050405020304" pitchFamily="18" charset="0"/>
                <a:cs typeface="Times New Roman" panose="02020603050405020304" pitchFamily="18" charset="0"/>
              </a:rPr>
              <a:t> of gas and the </a:t>
            </a:r>
            <a:r>
              <a:rPr lang="it-IT" sz="2300" dirty="0" err="1">
                <a:latin typeface="Times New Roman" panose="02020603050405020304" pitchFamily="18" charset="0"/>
                <a:cs typeface="Times New Roman" panose="02020603050405020304" pitchFamily="18" charset="0"/>
              </a:rPr>
              <a:t>clatter</a:t>
            </a:r>
            <a:r>
              <a:rPr lang="it-IT" sz="2300" dirty="0">
                <a:latin typeface="Times New Roman" panose="02020603050405020304" pitchFamily="18" charset="0"/>
                <a:cs typeface="Times New Roman" panose="02020603050405020304" pitchFamily="18" charset="0"/>
              </a:rPr>
              <a:t> of </a:t>
            </a:r>
            <a:r>
              <a:rPr lang="it-IT" sz="2300" dirty="0" err="1">
                <a:latin typeface="Times New Roman" panose="02020603050405020304" pitchFamily="18" charset="0"/>
                <a:cs typeface="Times New Roman" panose="02020603050405020304" pitchFamily="18" charset="0"/>
              </a:rPr>
              <a:t>glasses</a:t>
            </a:r>
            <a:r>
              <a:rPr lang="it-IT" sz="2300" dirty="0">
                <a:latin typeface="Times New Roman" panose="02020603050405020304" pitchFamily="18" charset="0"/>
                <a:cs typeface="Times New Roman" panose="02020603050405020304" pitchFamily="18" charset="0"/>
              </a:rPr>
              <a:t>, p. 149)</a:t>
            </a:r>
          </a:p>
          <a:p>
            <a:r>
              <a:rPr lang="it-IT" sz="2300" dirty="0">
                <a:latin typeface="Times New Roman" panose="02020603050405020304" pitchFamily="18" charset="0"/>
                <a:cs typeface="Times New Roman" panose="02020603050405020304" pitchFamily="18" charset="0"/>
              </a:rPr>
              <a:t>Gli riempivano la testa il rumore delle campanelle dei tram e il frusciare delle rotelle di presa sui cavi in alto, mentre nel naso già assaporava le spire del vapore del punch. p. 153</a:t>
            </a:r>
          </a:p>
          <a:p>
            <a:endParaRPr lang="it-IT"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10215727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62C392FA-3739-0244-A7D5-DD165F3A4CD9}"/>
              </a:ext>
            </a:extLst>
          </p:cNvPr>
          <p:cNvSpPr>
            <a:spLocks noGrp="1"/>
          </p:cNvSpPr>
          <p:nvPr>
            <p:ph type="title"/>
          </p:nvPr>
        </p:nvSpPr>
        <p:spPr/>
        <p:txBody>
          <a:bodyPr/>
          <a:lstStyle/>
          <a:p>
            <a:r>
              <a:rPr lang="it-IT" dirty="0">
                <a:latin typeface="Times New Roman" panose="02020603050405020304" pitchFamily="18" charset="0"/>
                <a:cs typeface="Times New Roman" panose="02020603050405020304" pitchFamily="18" charset="0"/>
              </a:rPr>
              <a:t>Gustave </a:t>
            </a:r>
            <a:r>
              <a:rPr lang="it-IT" dirty="0" err="1">
                <a:latin typeface="Times New Roman" panose="02020603050405020304" pitchFamily="18" charset="0"/>
                <a:cs typeface="Times New Roman" panose="02020603050405020304" pitchFamily="18" charset="0"/>
              </a:rPr>
              <a:t>Caillebotte</a:t>
            </a:r>
            <a:r>
              <a:rPr lang="it-IT" dirty="0">
                <a:latin typeface="Times New Roman" panose="02020603050405020304" pitchFamily="18" charset="0"/>
                <a:cs typeface="Times New Roman" panose="02020603050405020304" pitchFamily="18" charset="0"/>
              </a:rPr>
              <a:t>, </a:t>
            </a:r>
            <a:r>
              <a:rPr lang="it-IT" i="1" dirty="0">
                <a:latin typeface="Times New Roman" panose="02020603050405020304" pitchFamily="18" charset="0"/>
                <a:cs typeface="Times New Roman" panose="02020603050405020304" pitchFamily="18" charset="0"/>
              </a:rPr>
              <a:t>Le </a:t>
            </a:r>
            <a:r>
              <a:rPr lang="it-IT" i="1" dirty="0" err="1">
                <a:latin typeface="Times New Roman" panose="02020603050405020304" pitchFamily="18" charset="0"/>
                <a:cs typeface="Times New Roman" panose="02020603050405020304" pitchFamily="18" charset="0"/>
              </a:rPr>
              <a:t>pont</a:t>
            </a:r>
            <a:r>
              <a:rPr lang="it-IT" i="1" dirty="0">
                <a:latin typeface="Times New Roman" panose="02020603050405020304" pitchFamily="18" charset="0"/>
                <a:cs typeface="Times New Roman" panose="02020603050405020304" pitchFamily="18" charset="0"/>
              </a:rPr>
              <a:t> de l’Europe</a:t>
            </a:r>
            <a:r>
              <a:rPr lang="it-IT" dirty="0">
                <a:latin typeface="Times New Roman" panose="02020603050405020304" pitchFamily="18" charset="0"/>
                <a:cs typeface="Times New Roman" panose="02020603050405020304" pitchFamily="18" charset="0"/>
              </a:rPr>
              <a:t>, schizzo preparatorio e dipinto, 1876</a:t>
            </a:r>
          </a:p>
        </p:txBody>
      </p:sp>
      <p:pic>
        <p:nvPicPr>
          <p:cNvPr id="6" name="Segnaposto contenuto 5">
            <a:extLst>
              <a:ext uri="{FF2B5EF4-FFF2-40B4-BE49-F238E27FC236}">
                <a16:creationId xmlns:a16="http://schemas.microsoft.com/office/drawing/2014/main" id="{E783A2C3-7F22-8248-A472-9B36F3E843C3}"/>
              </a:ext>
            </a:extLst>
          </p:cNvPr>
          <p:cNvPicPr>
            <a:picLocks noGrp="1" noChangeAspect="1"/>
          </p:cNvPicPr>
          <p:nvPr>
            <p:ph sz="half" idx="1"/>
          </p:nvPr>
        </p:nvPicPr>
        <p:blipFill>
          <a:blip r:embed="rId2"/>
          <a:stretch>
            <a:fillRect/>
          </a:stretch>
        </p:blipFill>
        <p:spPr>
          <a:xfrm>
            <a:off x="1024634" y="2243428"/>
            <a:ext cx="4482935" cy="3276000"/>
          </a:xfrm>
        </p:spPr>
      </p:pic>
      <p:pic>
        <p:nvPicPr>
          <p:cNvPr id="8" name="Segnaposto contenuto 7">
            <a:extLst>
              <a:ext uri="{FF2B5EF4-FFF2-40B4-BE49-F238E27FC236}">
                <a16:creationId xmlns:a16="http://schemas.microsoft.com/office/drawing/2014/main" id="{8448C988-3185-B945-BC3B-B0CCAC8ACD45}"/>
              </a:ext>
            </a:extLst>
          </p:cNvPr>
          <p:cNvPicPr>
            <a:picLocks noGrp="1" noChangeAspect="1"/>
          </p:cNvPicPr>
          <p:nvPr>
            <p:ph sz="half" idx="2"/>
          </p:nvPr>
        </p:nvPicPr>
        <p:blipFill>
          <a:blip r:embed="rId3"/>
          <a:stretch>
            <a:fillRect/>
          </a:stretch>
        </p:blipFill>
        <p:spPr>
          <a:xfrm>
            <a:off x="5740683" y="2315911"/>
            <a:ext cx="4571184" cy="3024000"/>
          </a:xfrm>
        </p:spPr>
      </p:pic>
    </p:spTree>
    <p:extLst>
      <p:ext uri="{BB962C8B-B14F-4D97-AF65-F5344CB8AC3E}">
        <p14:creationId xmlns:p14="http://schemas.microsoft.com/office/powerpoint/2010/main" val="364121413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579E8B19-5EBA-9447-8D08-63B35C6385A7}"/>
              </a:ext>
            </a:extLst>
          </p:cNvPr>
          <p:cNvSpPr>
            <a:spLocks noGrp="1"/>
          </p:cNvSpPr>
          <p:nvPr>
            <p:ph type="title"/>
          </p:nvPr>
        </p:nvSpPr>
        <p:spPr/>
        <p:txBody>
          <a:bodyPr>
            <a:normAutofit/>
          </a:bodyPr>
          <a:lstStyle/>
          <a:p>
            <a:pPr algn="ctr"/>
            <a:r>
              <a:rPr lang="it-IT" sz="2000" dirty="0">
                <a:latin typeface="Times New Roman" panose="02020603050405020304" pitchFamily="18" charset="0"/>
                <a:cs typeface="Times New Roman" panose="02020603050405020304" pitchFamily="18" charset="0"/>
              </a:rPr>
              <a:t>Un  immaginario multiplo e dissonnante </a:t>
            </a:r>
            <a:br>
              <a:rPr lang="it-IT" sz="2000" dirty="0">
                <a:latin typeface="Times New Roman" panose="02020603050405020304" pitchFamily="18" charset="0"/>
                <a:cs typeface="Times New Roman" panose="02020603050405020304" pitchFamily="18" charset="0"/>
              </a:rPr>
            </a:br>
            <a:r>
              <a:rPr lang="it-IT" sz="2000" dirty="0">
                <a:latin typeface="Times New Roman" panose="02020603050405020304" pitchFamily="18" charset="0"/>
                <a:cs typeface="Times New Roman" panose="02020603050405020304" pitchFamily="18" charset="0"/>
              </a:rPr>
              <a:t> John </a:t>
            </a:r>
            <a:r>
              <a:rPr lang="it-IT" sz="2000" dirty="0" err="1">
                <a:latin typeface="Times New Roman" panose="02020603050405020304" pitchFamily="18" charset="0"/>
                <a:cs typeface="Times New Roman" panose="02020603050405020304" pitchFamily="18" charset="0"/>
              </a:rPr>
              <a:t>Millington</a:t>
            </a:r>
            <a:r>
              <a:rPr lang="it-IT" sz="2000" dirty="0">
                <a:latin typeface="Times New Roman" panose="02020603050405020304" pitchFamily="18" charset="0"/>
                <a:cs typeface="Times New Roman" panose="02020603050405020304" pitchFamily="18" charset="0"/>
              </a:rPr>
              <a:t> </a:t>
            </a:r>
            <a:r>
              <a:rPr lang="it-IT" sz="2000" dirty="0" err="1">
                <a:latin typeface="Times New Roman" panose="02020603050405020304" pitchFamily="18" charset="0"/>
                <a:cs typeface="Times New Roman" panose="02020603050405020304" pitchFamily="18" charset="0"/>
              </a:rPr>
              <a:t>Synge</a:t>
            </a:r>
            <a:r>
              <a:rPr lang="it-IT" sz="2000" dirty="0">
                <a:latin typeface="Times New Roman" panose="02020603050405020304" pitchFamily="18" charset="0"/>
                <a:cs typeface="Times New Roman" panose="02020603050405020304" pitchFamily="18" charset="0"/>
              </a:rPr>
              <a:t>, </a:t>
            </a:r>
            <a:r>
              <a:rPr lang="it-IT" sz="2000" i="1" dirty="0">
                <a:latin typeface="Times New Roman" panose="02020603050405020304" pitchFamily="18" charset="0"/>
                <a:cs typeface="Times New Roman" panose="02020603050405020304" pitchFamily="18" charset="0"/>
              </a:rPr>
              <a:t>The Aran </a:t>
            </a:r>
            <a:r>
              <a:rPr lang="it-IT" sz="2000" i="1" dirty="0" err="1">
                <a:latin typeface="Times New Roman" panose="02020603050405020304" pitchFamily="18" charset="0"/>
                <a:cs typeface="Times New Roman" panose="02020603050405020304" pitchFamily="18" charset="0"/>
              </a:rPr>
              <a:t>Islands</a:t>
            </a:r>
            <a:r>
              <a:rPr lang="it-IT" sz="2000" i="1" dirty="0">
                <a:latin typeface="Times New Roman" panose="02020603050405020304" pitchFamily="18" charset="0"/>
                <a:cs typeface="Times New Roman" panose="02020603050405020304" pitchFamily="18" charset="0"/>
              </a:rPr>
              <a:t>, 1907</a:t>
            </a:r>
          </a:p>
        </p:txBody>
      </p:sp>
      <p:pic>
        <p:nvPicPr>
          <p:cNvPr id="5" name="Segnaposto contenuto 4">
            <a:extLst>
              <a:ext uri="{FF2B5EF4-FFF2-40B4-BE49-F238E27FC236}">
                <a16:creationId xmlns:a16="http://schemas.microsoft.com/office/drawing/2014/main" id="{39CC51AD-8DB5-C94E-878C-62B6609B1A91}"/>
              </a:ext>
            </a:extLst>
          </p:cNvPr>
          <p:cNvPicPr>
            <a:picLocks noGrp="1" noChangeAspect="1"/>
          </p:cNvPicPr>
          <p:nvPr>
            <p:ph idx="1"/>
          </p:nvPr>
        </p:nvPicPr>
        <p:blipFill>
          <a:blip r:embed="rId2"/>
          <a:stretch>
            <a:fillRect/>
          </a:stretch>
        </p:blipFill>
        <p:spPr>
          <a:xfrm>
            <a:off x="838200" y="408659"/>
            <a:ext cx="2322000" cy="3096000"/>
          </a:xfrm>
        </p:spPr>
      </p:pic>
      <p:pic>
        <p:nvPicPr>
          <p:cNvPr id="7" name="Immagine 6">
            <a:extLst>
              <a:ext uri="{FF2B5EF4-FFF2-40B4-BE49-F238E27FC236}">
                <a16:creationId xmlns:a16="http://schemas.microsoft.com/office/drawing/2014/main" id="{6D4662B9-E4AF-9843-9281-932C0E7F8CC5}"/>
              </a:ext>
            </a:extLst>
          </p:cNvPr>
          <p:cNvPicPr>
            <a:picLocks noChangeAspect="1"/>
          </p:cNvPicPr>
          <p:nvPr/>
        </p:nvPicPr>
        <p:blipFill>
          <a:blip r:embed="rId3"/>
          <a:stretch>
            <a:fillRect/>
          </a:stretch>
        </p:blipFill>
        <p:spPr>
          <a:xfrm>
            <a:off x="4139995" y="2291138"/>
            <a:ext cx="4005000" cy="3204000"/>
          </a:xfrm>
          <a:prstGeom prst="rect">
            <a:avLst/>
          </a:prstGeom>
        </p:spPr>
      </p:pic>
      <p:pic>
        <p:nvPicPr>
          <p:cNvPr id="9" name="Immagine 8">
            <a:extLst>
              <a:ext uri="{FF2B5EF4-FFF2-40B4-BE49-F238E27FC236}">
                <a16:creationId xmlns:a16="http://schemas.microsoft.com/office/drawing/2014/main" id="{4C3EA9E0-4E36-6147-AEE5-75E06BF09507}"/>
              </a:ext>
            </a:extLst>
          </p:cNvPr>
          <p:cNvPicPr>
            <a:picLocks noChangeAspect="1"/>
          </p:cNvPicPr>
          <p:nvPr/>
        </p:nvPicPr>
        <p:blipFill>
          <a:blip r:embed="rId4"/>
          <a:stretch>
            <a:fillRect/>
          </a:stretch>
        </p:blipFill>
        <p:spPr>
          <a:xfrm>
            <a:off x="523144" y="3989081"/>
            <a:ext cx="3204000" cy="2239837"/>
          </a:xfrm>
          <a:prstGeom prst="rect">
            <a:avLst/>
          </a:prstGeom>
        </p:spPr>
      </p:pic>
      <p:pic>
        <p:nvPicPr>
          <p:cNvPr id="11" name="Immagine 10">
            <a:extLst>
              <a:ext uri="{FF2B5EF4-FFF2-40B4-BE49-F238E27FC236}">
                <a16:creationId xmlns:a16="http://schemas.microsoft.com/office/drawing/2014/main" id="{292D6F50-F6E8-514A-B5D7-F29F70C9C697}"/>
              </a:ext>
            </a:extLst>
          </p:cNvPr>
          <p:cNvPicPr>
            <a:picLocks noChangeAspect="1"/>
          </p:cNvPicPr>
          <p:nvPr/>
        </p:nvPicPr>
        <p:blipFill>
          <a:blip r:embed="rId5"/>
          <a:stretch>
            <a:fillRect/>
          </a:stretch>
        </p:blipFill>
        <p:spPr>
          <a:xfrm>
            <a:off x="8557846" y="2790093"/>
            <a:ext cx="3528000" cy="2705045"/>
          </a:xfrm>
          <a:prstGeom prst="rect">
            <a:avLst/>
          </a:prstGeom>
        </p:spPr>
      </p:pic>
    </p:spTree>
    <p:extLst>
      <p:ext uri="{BB962C8B-B14F-4D97-AF65-F5344CB8AC3E}">
        <p14:creationId xmlns:p14="http://schemas.microsoft.com/office/powerpoint/2010/main" val="223875115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olo 4">
            <a:extLst>
              <a:ext uri="{FF2B5EF4-FFF2-40B4-BE49-F238E27FC236}">
                <a16:creationId xmlns:a16="http://schemas.microsoft.com/office/drawing/2014/main" id="{46D34BCC-0A38-CC40-B9E4-AA3DE99A86D9}"/>
              </a:ext>
            </a:extLst>
          </p:cNvPr>
          <p:cNvSpPr>
            <a:spLocks noGrp="1"/>
          </p:cNvSpPr>
          <p:nvPr>
            <p:ph type="title"/>
          </p:nvPr>
        </p:nvSpPr>
        <p:spPr/>
        <p:txBody>
          <a:bodyPr>
            <a:normAutofit/>
          </a:bodyPr>
          <a:lstStyle/>
          <a:p>
            <a:r>
              <a:rPr lang="it-IT" sz="2400" dirty="0">
                <a:latin typeface="Times New Roman" panose="02020603050405020304" pitchFamily="18" charset="0"/>
                <a:cs typeface="Times New Roman" panose="02020603050405020304" pitchFamily="18" charset="0"/>
              </a:rPr>
              <a:t>Tommaso Marinetti, alcuni elementi del Manifesto del Futurismo, 1909/1914</a:t>
            </a:r>
          </a:p>
        </p:txBody>
      </p:sp>
      <p:sp>
        <p:nvSpPr>
          <p:cNvPr id="6" name="Segnaposto contenuto 5">
            <a:extLst>
              <a:ext uri="{FF2B5EF4-FFF2-40B4-BE49-F238E27FC236}">
                <a16:creationId xmlns:a16="http://schemas.microsoft.com/office/drawing/2014/main" id="{41E83D83-4115-8544-993E-0A43BFEE24BE}"/>
              </a:ext>
            </a:extLst>
          </p:cNvPr>
          <p:cNvSpPr>
            <a:spLocks noGrp="1"/>
          </p:cNvSpPr>
          <p:nvPr>
            <p:ph sz="half" idx="1"/>
          </p:nvPr>
        </p:nvSpPr>
        <p:spPr/>
        <p:txBody>
          <a:bodyPr>
            <a:normAutofit fontScale="70000" lnSpcReduction="20000"/>
          </a:bodyPr>
          <a:lstStyle/>
          <a:p>
            <a:r>
              <a:rPr lang="it-IT" sz="2600" dirty="0">
                <a:latin typeface="Times New Roman" panose="02020603050405020304" pitchFamily="18" charset="0"/>
                <a:cs typeface="Times New Roman" panose="02020603050405020304" pitchFamily="18" charset="0"/>
              </a:rPr>
              <a:t>Noi affermiamo che la magnificenza del mondo si è arricchita di una bellezza nuova: la bellezza della velocità. Un automobile da corsa col suo cofano adorno di grossi tubi simili a serpenti dall'alito esplosivo... un automobile ruggente, che sembra correre sulla mitraglia, è più bello della Vittoria di samotracia </a:t>
            </a:r>
            <a:endParaRPr lang="it-IT" sz="2600" i="1" dirty="0">
              <a:latin typeface="Times New Roman" panose="02020603050405020304" pitchFamily="18" charset="0"/>
              <a:cs typeface="Times New Roman" panose="02020603050405020304" pitchFamily="18" charset="0"/>
            </a:endParaRPr>
          </a:p>
          <a:p>
            <a:r>
              <a:rPr lang="it-IT" sz="2600" dirty="0">
                <a:latin typeface="Times New Roman" panose="02020603050405020304" pitchFamily="18" charset="0"/>
                <a:cs typeface="Times New Roman" panose="02020603050405020304" pitchFamily="18" charset="0"/>
              </a:rPr>
              <a:t>Noi vogliamo inneggiare all'uomo che tiene il volante, la cui asta ideale attraversa la Terra, lanciata a corsa, essa pure, sul circuito della sua orbita.</a:t>
            </a:r>
          </a:p>
          <a:p>
            <a:endParaRPr lang="it-IT" dirty="0"/>
          </a:p>
        </p:txBody>
      </p:sp>
      <p:sp>
        <p:nvSpPr>
          <p:cNvPr id="7" name="Segnaposto contenuto 6">
            <a:extLst>
              <a:ext uri="{FF2B5EF4-FFF2-40B4-BE49-F238E27FC236}">
                <a16:creationId xmlns:a16="http://schemas.microsoft.com/office/drawing/2014/main" id="{6EE5F932-8C88-1140-94AC-7252CD6512DA}"/>
              </a:ext>
            </a:extLst>
          </p:cNvPr>
          <p:cNvSpPr>
            <a:spLocks noGrp="1"/>
          </p:cNvSpPr>
          <p:nvPr>
            <p:ph sz="half" idx="2"/>
          </p:nvPr>
        </p:nvSpPr>
        <p:spPr/>
        <p:txBody>
          <a:bodyPr>
            <a:normAutofit fontScale="70000" lnSpcReduction="20000"/>
          </a:bodyPr>
          <a:lstStyle/>
          <a:p>
            <a:r>
              <a:rPr lang="it-IT" dirty="0">
                <a:latin typeface="Times New Roman" panose="02020603050405020304" pitchFamily="18" charset="0"/>
                <a:cs typeface="Times New Roman" panose="02020603050405020304" pitchFamily="18" charset="0"/>
              </a:rPr>
              <a:t>Noi canteremo le grandi folle agitate dal lavoro, dal piacere o dalla sommossa: canteremo le maree multicolori e polifoniche delle rivoluzioni nelle capitali moderne; canteremo il vibrante fervore notturno degli arsenali e dei cantieri incendiati da violente lune elettriche; le stazioni ingorde, divoratrici di serpi che fumano; le officine appese alle nuvole pei contorti fili dei loro fumi; i ponti simili a ginnasti giganti che scavalcano i fiumi, balenanti al sole con un luccichio di coltelli; i piroscafi avventurosi che fiutano l'orizzonte, le locomotive dall'ampio petto, che scalpitano sulle rotaie, come enormi cavalli d'acciaio imbrigliati di tubi, e il volo scivolante degli </a:t>
            </a:r>
            <a:r>
              <a:rPr lang="it-IT" dirty="0" err="1">
                <a:latin typeface="Times New Roman" panose="02020603050405020304" pitchFamily="18" charset="0"/>
                <a:cs typeface="Times New Roman" panose="02020603050405020304" pitchFamily="18" charset="0"/>
              </a:rPr>
              <a:t>aereoplani</a:t>
            </a:r>
            <a:r>
              <a:rPr lang="it-IT" dirty="0">
                <a:latin typeface="Times New Roman" panose="02020603050405020304" pitchFamily="18" charset="0"/>
                <a:cs typeface="Times New Roman" panose="02020603050405020304" pitchFamily="18" charset="0"/>
              </a:rPr>
              <a:t>, la cui elica garrisce al vento come una bandiera e sembra applaudire come una folla entusiasta.</a:t>
            </a:r>
          </a:p>
          <a:p>
            <a:endParaRPr lang="it-IT" dirty="0"/>
          </a:p>
        </p:txBody>
      </p:sp>
      <p:pic>
        <p:nvPicPr>
          <p:cNvPr id="9" name="Immagine 8">
            <a:extLst>
              <a:ext uri="{FF2B5EF4-FFF2-40B4-BE49-F238E27FC236}">
                <a16:creationId xmlns:a16="http://schemas.microsoft.com/office/drawing/2014/main" id="{787C3E57-620E-1340-8EF9-ECDBB791FDE4}"/>
              </a:ext>
            </a:extLst>
          </p:cNvPr>
          <p:cNvPicPr>
            <a:picLocks noChangeAspect="1"/>
          </p:cNvPicPr>
          <p:nvPr/>
        </p:nvPicPr>
        <p:blipFill>
          <a:blip r:embed="rId2"/>
          <a:stretch>
            <a:fillRect/>
          </a:stretch>
        </p:blipFill>
        <p:spPr>
          <a:xfrm>
            <a:off x="2116015" y="4127989"/>
            <a:ext cx="2026666" cy="1368000"/>
          </a:xfrm>
          <a:prstGeom prst="rect">
            <a:avLst/>
          </a:prstGeom>
        </p:spPr>
      </p:pic>
    </p:spTree>
    <p:extLst>
      <p:ext uri="{BB962C8B-B14F-4D97-AF65-F5344CB8AC3E}">
        <p14:creationId xmlns:p14="http://schemas.microsoft.com/office/powerpoint/2010/main" val="25245871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13B7C4D7-7BA1-1C4F-8557-D3D14D0F4014}"/>
              </a:ext>
            </a:extLst>
          </p:cNvPr>
          <p:cNvSpPr>
            <a:spLocks noGrp="1"/>
          </p:cNvSpPr>
          <p:nvPr>
            <p:ph type="title"/>
          </p:nvPr>
        </p:nvSpPr>
        <p:spPr/>
        <p:txBody>
          <a:bodyPr/>
          <a:lstStyle/>
          <a:p>
            <a:pPr algn="ctr"/>
            <a:r>
              <a:rPr lang="it-IT" dirty="0">
                <a:latin typeface="Times New Roman" panose="02020603050405020304" pitchFamily="18" charset="0"/>
                <a:cs typeface="Times New Roman" panose="02020603050405020304" pitchFamily="18" charset="0"/>
              </a:rPr>
              <a:t>Comunità, convivenza e convivialità difficili: rituali infranti o precari </a:t>
            </a:r>
          </a:p>
        </p:txBody>
      </p:sp>
      <p:sp>
        <p:nvSpPr>
          <p:cNvPr id="3" name="Segnaposto contenuto 2">
            <a:extLst>
              <a:ext uri="{FF2B5EF4-FFF2-40B4-BE49-F238E27FC236}">
                <a16:creationId xmlns:a16="http://schemas.microsoft.com/office/drawing/2014/main" id="{F86DD1EB-78A2-1C4E-83A9-D3CE0898E79C}"/>
              </a:ext>
            </a:extLst>
          </p:cNvPr>
          <p:cNvSpPr>
            <a:spLocks noGrp="1"/>
          </p:cNvSpPr>
          <p:nvPr>
            <p:ph sz="half" idx="1"/>
          </p:nvPr>
        </p:nvSpPr>
        <p:spPr/>
        <p:txBody>
          <a:bodyPr>
            <a:normAutofit fontScale="55000" lnSpcReduction="20000"/>
          </a:bodyPr>
          <a:lstStyle/>
          <a:p>
            <a:r>
              <a:rPr lang="it-IT" dirty="0"/>
              <a:t>‘</a:t>
            </a:r>
            <a:r>
              <a:rPr lang="it-IT" dirty="0">
                <a:latin typeface="Times New Roman" panose="02020603050405020304" pitchFamily="18" charset="0"/>
                <a:cs typeface="Times New Roman" panose="02020603050405020304" pitchFamily="18" charset="0"/>
              </a:rPr>
              <a:t>Le sorelle’: tè e biscotti e soprattutto il calice rotto, p. 44, ad annunciare in qualche maniera tutte le aporie della comunità che non riesce più a condividere un pasto senza incrinature. </a:t>
            </a:r>
          </a:p>
          <a:p>
            <a:r>
              <a:rPr lang="it-IT" dirty="0">
                <a:latin typeface="Times New Roman" panose="02020603050405020304" pitchFamily="18" charset="0"/>
                <a:cs typeface="Times New Roman" panose="02020603050405020304" pitchFamily="18" charset="0"/>
              </a:rPr>
              <a:t>Il pranzo al sacco nelle strade squallide, in ‘Un </a:t>
            </a:r>
            <a:r>
              <a:rPr lang="it-IT" dirty="0" err="1">
                <a:latin typeface="Times New Roman" panose="02020603050405020304" pitchFamily="18" charset="0"/>
                <a:cs typeface="Times New Roman" panose="02020603050405020304" pitchFamily="18" charset="0"/>
              </a:rPr>
              <a:t>incontro’</a:t>
            </a:r>
            <a:r>
              <a:rPr lang="it-IT" dirty="0">
                <a:latin typeface="Times New Roman" panose="02020603050405020304" pitchFamily="18" charset="0"/>
                <a:cs typeface="Times New Roman" panose="02020603050405020304" pitchFamily="18" charset="0"/>
              </a:rPr>
              <a:t>, p. 54</a:t>
            </a:r>
          </a:p>
          <a:p>
            <a:r>
              <a:rPr lang="it-IT" dirty="0">
                <a:latin typeface="Times New Roman" panose="02020603050405020304" pitchFamily="18" charset="0"/>
                <a:cs typeface="Times New Roman" panose="02020603050405020304" pitchFamily="18" charset="0"/>
              </a:rPr>
              <a:t>Per </a:t>
            </a:r>
            <a:r>
              <a:rPr lang="it-IT" dirty="0" err="1">
                <a:latin typeface="Times New Roman" panose="02020603050405020304" pitchFamily="18" charset="0"/>
                <a:cs typeface="Times New Roman" panose="02020603050405020304" pitchFamily="18" charset="0"/>
              </a:rPr>
              <a:t>Eveline</a:t>
            </a:r>
            <a:r>
              <a:rPr lang="it-IT" dirty="0">
                <a:latin typeface="Times New Roman" panose="02020603050405020304" pitchFamily="18" charset="0"/>
                <a:cs typeface="Times New Roman" panose="02020603050405020304" pitchFamily="18" charset="0"/>
              </a:rPr>
              <a:t>, la fatica, la povertà, due fratelli da nutrire: p. 76 . Una delle parole più ricorrenti del racconto è ‘h</a:t>
            </a:r>
            <a:r>
              <a:rPr lang="it-IT" i="1" dirty="0">
                <a:latin typeface="Times New Roman" panose="02020603050405020304" pitchFamily="18" charset="0"/>
                <a:cs typeface="Times New Roman" panose="02020603050405020304" pitchFamily="18" charset="0"/>
              </a:rPr>
              <a:t>ome</a:t>
            </a:r>
            <a:r>
              <a:rPr lang="it-IT" dirty="0">
                <a:latin typeface="Times New Roman" panose="02020603050405020304" pitchFamily="18" charset="0"/>
                <a:cs typeface="Times New Roman" panose="02020603050405020304" pitchFamily="18" charset="0"/>
              </a:rPr>
              <a:t>’.  </a:t>
            </a:r>
          </a:p>
          <a:p>
            <a:r>
              <a:rPr lang="it-IT" dirty="0">
                <a:latin typeface="Times New Roman" panose="02020603050405020304" pitchFamily="18" charset="0"/>
                <a:cs typeface="Times New Roman" panose="02020603050405020304" pitchFamily="18" charset="0"/>
              </a:rPr>
              <a:t>Il pranzo lussuoso di ‘Dopo la corsa’ serve solo a ingannare gli ospiti: p.90</a:t>
            </a:r>
          </a:p>
          <a:p>
            <a:r>
              <a:rPr lang="it-IT" dirty="0">
                <a:latin typeface="Times New Roman" panose="02020603050405020304" pitchFamily="18" charset="0"/>
                <a:cs typeface="Times New Roman" panose="02020603050405020304" pitchFamily="18" charset="0"/>
              </a:rPr>
              <a:t>Il triste piatto di piselli di </a:t>
            </a:r>
            <a:r>
              <a:rPr lang="it-IT" dirty="0" err="1">
                <a:latin typeface="Times New Roman" panose="02020603050405020304" pitchFamily="18" charset="0"/>
                <a:cs typeface="Times New Roman" panose="02020603050405020304" pitchFamily="18" charset="0"/>
              </a:rPr>
              <a:t>Lenehan</a:t>
            </a:r>
            <a:r>
              <a:rPr lang="it-IT" dirty="0">
                <a:latin typeface="Times New Roman" panose="02020603050405020304" pitchFamily="18" charset="0"/>
                <a:cs typeface="Times New Roman" panose="02020603050405020304" pitchFamily="18" charset="0"/>
              </a:rPr>
              <a:t>:  p105</a:t>
            </a:r>
          </a:p>
          <a:p>
            <a:r>
              <a:rPr lang="it-IT" dirty="0">
                <a:latin typeface="Times New Roman" panose="02020603050405020304" pitchFamily="18" charset="0"/>
                <a:cs typeface="Times New Roman" panose="02020603050405020304" pitchFamily="18" charset="0"/>
              </a:rPr>
              <a:t>La pensione familiare, il tavolo della cucina mostra avanzi e il cibo serve a incastrare i clienti e </a:t>
            </a:r>
            <a:r>
              <a:rPr lang="it-IT" dirty="0" err="1">
                <a:latin typeface="Times New Roman" panose="02020603050405020304" pitchFamily="18" charset="0"/>
                <a:cs typeface="Times New Roman" panose="02020603050405020304" pitchFamily="18" charset="0"/>
              </a:rPr>
              <a:t>Doran</a:t>
            </a:r>
            <a:r>
              <a:rPr lang="it-IT" dirty="0">
                <a:latin typeface="Times New Roman" panose="02020603050405020304" pitchFamily="18" charset="0"/>
                <a:cs typeface="Times New Roman" panose="02020603050405020304" pitchFamily="18" charset="0"/>
              </a:rPr>
              <a:t>, p. 115 </a:t>
            </a:r>
          </a:p>
          <a:p>
            <a:r>
              <a:rPr lang="it-IT" dirty="0">
                <a:latin typeface="Times New Roman" panose="02020603050405020304" pitchFamily="18" charset="0"/>
                <a:cs typeface="Times New Roman" panose="02020603050405020304" pitchFamily="18" charset="0"/>
              </a:rPr>
              <a:t>La conversazione e la consumazione al pub tra Chandler e </a:t>
            </a:r>
            <a:r>
              <a:rPr lang="it-IT" dirty="0" err="1">
                <a:latin typeface="Times New Roman" panose="02020603050405020304" pitchFamily="18" charset="0"/>
                <a:cs typeface="Times New Roman" panose="02020603050405020304" pitchFamily="18" charset="0"/>
              </a:rPr>
              <a:t>Gallaher</a:t>
            </a:r>
            <a:r>
              <a:rPr lang="it-IT" dirty="0">
                <a:latin typeface="Times New Roman" panose="02020603050405020304" pitchFamily="18" charset="0"/>
                <a:cs typeface="Times New Roman" panose="02020603050405020304" pitchFamily="18" charset="0"/>
              </a:rPr>
              <a:t> mette in rilievo la distanza che esiste tra loro: p. 131. Notare l’ironia di Joyce in questo contesto: </a:t>
            </a:r>
            <a:r>
              <a:rPr lang="it-IT" dirty="0" err="1">
                <a:latin typeface="Times New Roman" panose="02020603050405020304" pitchFamily="18" charset="0"/>
                <a:cs typeface="Times New Roman" panose="02020603050405020304" pitchFamily="18" charset="0"/>
              </a:rPr>
              <a:t>Gallaher</a:t>
            </a:r>
            <a:r>
              <a:rPr lang="it-IT" dirty="0">
                <a:latin typeface="Times New Roman" panose="02020603050405020304" pitchFamily="18" charset="0"/>
                <a:cs typeface="Times New Roman" panose="02020603050405020304" pitchFamily="18" charset="0"/>
              </a:rPr>
              <a:t> ricorda che quando sentivano che arrivava dall’Irlanda, le parigine erano pronte a ‘mangiarlo’. P.133. </a:t>
            </a:r>
          </a:p>
          <a:p>
            <a:r>
              <a:rPr lang="it-IT" dirty="0">
                <a:latin typeface="Times New Roman" panose="02020603050405020304" pitchFamily="18" charset="0"/>
                <a:cs typeface="Times New Roman" panose="02020603050405020304" pitchFamily="18" charset="0"/>
              </a:rPr>
              <a:t>Chandler scorda di portare a casa il caffè promesso e la serata della famiglia è rovinata. </a:t>
            </a:r>
          </a:p>
          <a:p>
            <a:pPr marL="0" indent="0">
              <a:buNone/>
            </a:pPr>
            <a:endParaRPr lang="it-IT" dirty="0">
              <a:latin typeface="Times New Roman" panose="02020603050405020304" pitchFamily="18" charset="0"/>
              <a:cs typeface="Times New Roman" panose="02020603050405020304" pitchFamily="18" charset="0"/>
            </a:endParaRPr>
          </a:p>
        </p:txBody>
      </p:sp>
      <p:sp>
        <p:nvSpPr>
          <p:cNvPr id="4" name="Segnaposto contenuto 3">
            <a:extLst>
              <a:ext uri="{FF2B5EF4-FFF2-40B4-BE49-F238E27FC236}">
                <a16:creationId xmlns:a16="http://schemas.microsoft.com/office/drawing/2014/main" id="{7B58AAEE-0180-AD41-9A63-F57B14122033}"/>
              </a:ext>
            </a:extLst>
          </p:cNvPr>
          <p:cNvSpPr>
            <a:spLocks noGrp="1"/>
          </p:cNvSpPr>
          <p:nvPr>
            <p:ph sz="half" idx="2"/>
          </p:nvPr>
        </p:nvSpPr>
        <p:spPr>
          <a:xfrm>
            <a:off x="6172200" y="1843913"/>
            <a:ext cx="5181600" cy="4351338"/>
          </a:xfrm>
        </p:spPr>
        <p:txBody>
          <a:bodyPr>
            <a:normAutofit fontScale="55000" lnSpcReduction="20000"/>
          </a:bodyPr>
          <a:lstStyle/>
          <a:p>
            <a:pPr marL="0" indent="0">
              <a:buNone/>
            </a:pPr>
            <a:r>
              <a:rPr lang="it-IT" dirty="0">
                <a:latin typeface="Times New Roman" panose="02020603050405020304" pitchFamily="18" charset="0"/>
                <a:cs typeface="Times New Roman" panose="02020603050405020304" pitchFamily="18" charset="0"/>
              </a:rPr>
              <a:t>In ‘Controparte’, un padre frustrato e inebriato picchia suo figlio perché il pranzo non è pronto. </a:t>
            </a:r>
          </a:p>
          <a:p>
            <a:pPr marL="0" indent="0">
              <a:buNone/>
            </a:pPr>
            <a:r>
              <a:rPr lang="it-IT" dirty="0">
                <a:latin typeface="Times New Roman" panose="02020603050405020304" pitchFamily="18" charset="0"/>
                <a:cs typeface="Times New Roman" panose="02020603050405020304" pitchFamily="18" charset="0"/>
              </a:rPr>
              <a:t>‘Creta’: il racconto è scandito dal ritrovo attorno alla tavola, e dal pensiero della festa serale.:  p. 163. Un’atmosfera amichevole turbata dalla presenza dell’idiota’. 163. </a:t>
            </a:r>
          </a:p>
          <a:p>
            <a:pPr marL="0" indent="0">
              <a:buNone/>
            </a:pPr>
            <a:r>
              <a:rPr lang="it-IT" dirty="0">
                <a:latin typeface="Times New Roman" panose="02020603050405020304" pitchFamily="18" charset="0"/>
                <a:cs typeface="Times New Roman" panose="02020603050405020304" pitchFamily="18" charset="0"/>
              </a:rPr>
              <a:t>165, la famiglia in lite, la sorpresa fallita, 167, il litigio sfiorato, 168, e il racconto si chiude con la parola ‘cavatappi’. </a:t>
            </a:r>
          </a:p>
          <a:p>
            <a:pPr marL="0" indent="0">
              <a:buNone/>
            </a:pPr>
            <a:r>
              <a:rPr lang="it-IT" dirty="0">
                <a:latin typeface="Times New Roman" panose="02020603050405020304" pitchFamily="18" charset="0"/>
                <a:cs typeface="Times New Roman" panose="02020603050405020304" pitchFamily="18" charset="0"/>
              </a:rPr>
              <a:t>‘Un triste evento’: </a:t>
            </a:r>
            <a:r>
              <a:rPr lang="it-IT" dirty="0" err="1">
                <a:latin typeface="Times New Roman" panose="02020603050405020304" pitchFamily="18" charset="0"/>
                <a:cs typeface="Times New Roman" panose="02020603050405020304" pitchFamily="18" charset="0"/>
              </a:rPr>
              <a:t>p</a:t>
            </a:r>
            <a:r>
              <a:rPr lang="it-IT" dirty="0">
                <a:latin typeface="Times New Roman" panose="02020603050405020304" pitchFamily="18" charset="0"/>
                <a:cs typeface="Times New Roman" panose="02020603050405020304" pitchFamily="18" charset="0"/>
              </a:rPr>
              <a:t> 175, ‘Viveva la propria vita spirituale senza alcuna comunione con gli altri’ e quando perde l’unica persona che lo amava dice, p. 187: era bandito dal banchetto della vita. </a:t>
            </a:r>
          </a:p>
          <a:p>
            <a:pPr marL="0" indent="0">
              <a:buNone/>
            </a:pPr>
            <a:r>
              <a:rPr lang="it-IT" dirty="0">
                <a:latin typeface="Times New Roman" panose="02020603050405020304" pitchFamily="18" charset="0"/>
                <a:cs typeface="Times New Roman" panose="02020603050405020304" pitchFamily="18" charset="0"/>
              </a:rPr>
              <a:t>‘Giorno dell’edera’: il ricordo di </a:t>
            </a:r>
            <a:r>
              <a:rPr lang="it-IT" dirty="0" err="1">
                <a:latin typeface="Times New Roman" panose="02020603050405020304" pitchFamily="18" charset="0"/>
                <a:cs typeface="Times New Roman" panose="02020603050405020304" pitchFamily="18" charset="0"/>
              </a:rPr>
              <a:t>Parnell</a:t>
            </a:r>
            <a:r>
              <a:rPr lang="it-IT" dirty="0">
                <a:latin typeface="Times New Roman" panose="02020603050405020304" pitchFamily="18" charset="0"/>
                <a:cs typeface="Times New Roman" panose="02020603050405020304" pitchFamily="18" charset="0"/>
              </a:rPr>
              <a:t> si fa al ritmo de l rumore dei tappi di birra ‘</a:t>
            </a:r>
            <a:r>
              <a:rPr lang="it-IT" i="1" dirty="0" err="1">
                <a:latin typeface="Times New Roman" panose="02020603050405020304" pitchFamily="18" charset="0"/>
                <a:cs typeface="Times New Roman" panose="02020603050405020304" pitchFamily="18" charset="0"/>
              </a:rPr>
              <a:t>Poc</a:t>
            </a:r>
            <a:r>
              <a:rPr lang="it-IT" dirty="0">
                <a:latin typeface="Times New Roman" panose="02020603050405020304" pitchFamily="18" charset="0"/>
                <a:cs typeface="Times New Roman" panose="02020603050405020304" pitchFamily="18" charset="0"/>
              </a:rPr>
              <a:t>’, p. 210. </a:t>
            </a:r>
          </a:p>
          <a:p>
            <a:pPr marL="0" indent="0">
              <a:buNone/>
            </a:pPr>
            <a:r>
              <a:rPr lang="it-IT" dirty="0">
                <a:latin typeface="Times New Roman" panose="02020603050405020304" pitchFamily="18" charset="0"/>
                <a:cs typeface="Times New Roman" panose="02020603050405020304" pitchFamily="18" charset="0"/>
              </a:rPr>
              <a:t>Qualcosa cambia in ‘La grazia’: si riforma una parvenza di comunità tra amici che stentano di sottrare uno di loro all’alcool: Riunione attorno al letto del ferito e nella chiesa del ritiro. </a:t>
            </a:r>
            <a:r>
              <a:rPr lang="it-IT" dirty="0" err="1">
                <a:latin typeface="Times New Roman" panose="02020603050405020304" pitchFamily="18" charset="0"/>
                <a:cs typeface="Times New Roman" panose="02020603050405020304" pitchFamily="18" charset="0"/>
              </a:rPr>
              <a:t>p</a:t>
            </a:r>
            <a:r>
              <a:rPr lang="it-IT" dirty="0">
                <a:latin typeface="Times New Roman" panose="02020603050405020304" pitchFamily="18" charset="0"/>
                <a:cs typeface="Times New Roman" panose="02020603050405020304" pitchFamily="18" charset="0"/>
              </a:rPr>
              <a:t> 259</a:t>
            </a:r>
          </a:p>
        </p:txBody>
      </p:sp>
    </p:spTree>
    <p:extLst>
      <p:ext uri="{BB962C8B-B14F-4D97-AF65-F5344CB8AC3E}">
        <p14:creationId xmlns:p14="http://schemas.microsoft.com/office/powerpoint/2010/main" val="223042587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A0721EC0-B59B-7A4A-8171-ABF16A83557E}"/>
              </a:ext>
            </a:extLst>
          </p:cNvPr>
          <p:cNvSpPr>
            <a:spLocks noGrp="1"/>
          </p:cNvSpPr>
          <p:nvPr>
            <p:ph type="title"/>
          </p:nvPr>
        </p:nvSpPr>
        <p:spPr/>
        <p:txBody>
          <a:bodyPr/>
          <a:lstStyle/>
          <a:p>
            <a:pPr algn="ctr"/>
            <a:r>
              <a:rPr lang="it-IT" dirty="0"/>
              <a:t>                 </a:t>
            </a:r>
            <a:r>
              <a:rPr lang="it-IT" dirty="0">
                <a:latin typeface="Times New Roman" panose="02020603050405020304" pitchFamily="18" charset="0"/>
                <a:cs typeface="Times New Roman" panose="02020603050405020304" pitchFamily="18" charset="0"/>
              </a:rPr>
              <a:t>Abbondanza, festosità e dissonanze: The Dead/Il morto </a:t>
            </a:r>
          </a:p>
        </p:txBody>
      </p:sp>
      <p:sp>
        <p:nvSpPr>
          <p:cNvPr id="3" name="Segnaposto contenuto 2">
            <a:extLst>
              <a:ext uri="{FF2B5EF4-FFF2-40B4-BE49-F238E27FC236}">
                <a16:creationId xmlns:a16="http://schemas.microsoft.com/office/drawing/2014/main" id="{E38718C3-CE0C-7E4E-A750-9A53F7A04838}"/>
              </a:ext>
            </a:extLst>
          </p:cNvPr>
          <p:cNvSpPr>
            <a:spLocks noGrp="1"/>
          </p:cNvSpPr>
          <p:nvPr>
            <p:ph sz="half" idx="1"/>
          </p:nvPr>
        </p:nvSpPr>
        <p:spPr/>
        <p:txBody>
          <a:bodyPr>
            <a:normAutofit fontScale="92500" lnSpcReduction="20000"/>
          </a:bodyPr>
          <a:lstStyle/>
          <a:p>
            <a:r>
              <a:rPr lang="it-IT" dirty="0">
                <a:latin typeface="Times New Roman" panose="02020603050405020304" pitchFamily="18" charset="0"/>
                <a:cs typeface="Times New Roman" panose="02020603050405020304" pitchFamily="18" charset="0"/>
              </a:rPr>
              <a:t>Ospitalità, generosità, abbondanza permanenza: p. 262, 264</a:t>
            </a:r>
          </a:p>
          <a:p>
            <a:r>
              <a:rPr lang="it-IT" dirty="0">
                <a:latin typeface="Times New Roman" panose="02020603050405020304" pitchFamily="18" charset="0"/>
                <a:cs typeface="Times New Roman" panose="02020603050405020304" pitchFamily="18" charset="0"/>
              </a:rPr>
              <a:t>La musica, Mary Jane al pianoforte: 275</a:t>
            </a:r>
          </a:p>
          <a:p>
            <a:r>
              <a:rPr lang="it-IT" dirty="0">
                <a:latin typeface="Times New Roman" panose="02020603050405020304" pitchFamily="18" charset="0"/>
                <a:cs typeface="Times New Roman" panose="02020603050405020304" pitchFamily="18" charset="0"/>
              </a:rPr>
              <a:t>Julia che canta Bellini: 283</a:t>
            </a:r>
          </a:p>
          <a:p>
            <a:r>
              <a:rPr lang="it-IT" dirty="0">
                <a:latin typeface="Times New Roman" panose="02020603050405020304" pitchFamily="18" charset="0"/>
                <a:cs typeface="Times New Roman" panose="02020603050405020304" pitchFamily="18" charset="0"/>
              </a:rPr>
              <a:t>Il ballo</a:t>
            </a:r>
          </a:p>
          <a:p>
            <a:r>
              <a:rPr lang="it-IT" dirty="0">
                <a:latin typeface="Times New Roman" panose="02020603050405020304" pitchFamily="18" charset="0"/>
                <a:cs typeface="Times New Roman" panose="02020603050405020304" pitchFamily="18" charset="0"/>
              </a:rPr>
              <a:t>L’incredibile tavolo bandito: 287</a:t>
            </a:r>
          </a:p>
          <a:p>
            <a:r>
              <a:rPr lang="it-IT" dirty="0">
                <a:latin typeface="Times New Roman" panose="02020603050405020304" pitchFamily="18" charset="0"/>
                <a:cs typeface="Times New Roman" panose="02020603050405020304" pitchFamily="18" charset="0"/>
              </a:rPr>
              <a:t>Il discorso di Gabriel, 295</a:t>
            </a:r>
          </a:p>
          <a:p>
            <a:r>
              <a:rPr lang="it-IT" dirty="0">
                <a:latin typeface="Times New Roman" panose="02020603050405020304" pitchFamily="18" charset="0"/>
                <a:cs typeface="Times New Roman" panose="02020603050405020304" pitchFamily="18" charset="0"/>
              </a:rPr>
              <a:t>La visione di Gabriel, 303</a:t>
            </a:r>
          </a:p>
        </p:txBody>
      </p:sp>
      <p:sp>
        <p:nvSpPr>
          <p:cNvPr id="4" name="Segnaposto contenuto 3">
            <a:extLst>
              <a:ext uri="{FF2B5EF4-FFF2-40B4-BE49-F238E27FC236}">
                <a16:creationId xmlns:a16="http://schemas.microsoft.com/office/drawing/2014/main" id="{D1834253-44A8-A841-8174-CFF542ECFAC3}"/>
              </a:ext>
            </a:extLst>
          </p:cNvPr>
          <p:cNvSpPr>
            <a:spLocks noGrp="1"/>
          </p:cNvSpPr>
          <p:nvPr>
            <p:ph sz="half" idx="2"/>
          </p:nvPr>
        </p:nvSpPr>
        <p:spPr/>
        <p:txBody>
          <a:bodyPr>
            <a:normAutofit fontScale="92500" lnSpcReduction="20000"/>
          </a:bodyPr>
          <a:lstStyle/>
          <a:p>
            <a:r>
              <a:rPr lang="it-IT" dirty="0">
                <a:latin typeface="Times New Roman" panose="02020603050405020304" pitchFamily="18" charset="0"/>
                <a:cs typeface="Times New Roman" panose="02020603050405020304" pitchFamily="18" charset="0"/>
              </a:rPr>
              <a:t>Lily, p.266, 267</a:t>
            </a:r>
          </a:p>
          <a:p>
            <a:r>
              <a:rPr lang="it-IT" dirty="0">
                <a:latin typeface="Times New Roman" panose="02020603050405020304" pitchFamily="18" charset="0"/>
                <a:cs typeface="Times New Roman" panose="02020603050405020304" pitchFamily="18" charset="0"/>
              </a:rPr>
              <a:t>La conversazione con Miss </a:t>
            </a:r>
            <a:r>
              <a:rPr lang="it-IT" dirty="0" err="1">
                <a:latin typeface="Times New Roman" panose="02020603050405020304" pitchFamily="18" charset="0"/>
                <a:cs typeface="Times New Roman" panose="02020603050405020304" pitchFamily="18" charset="0"/>
              </a:rPr>
              <a:t>Ivors</a:t>
            </a:r>
            <a:r>
              <a:rPr lang="it-IT" dirty="0">
                <a:latin typeface="Times New Roman" panose="02020603050405020304" pitchFamily="18" charset="0"/>
                <a:cs typeface="Times New Roman" panose="02020603050405020304" pitchFamily="18" charset="0"/>
              </a:rPr>
              <a:t>, 278, 279, 280</a:t>
            </a:r>
          </a:p>
          <a:p>
            <a:r>
              <a:rPr lang="it-IT" dirty="0">
                <a:latin typeface="Times New Roman" panose="02020603050405020304" pitchFamily="18" charset="0"/>
                <a:cs typeface="Times New Roman" panose="02020603050405020304" pitchFamily="18" charset="0"/>
              </a:rPr>
              <a:t>La sua partenza</a:t>
            </a:r>
          </a:p>
          <a:p>
            <a:r>
              <a:rPr lang="it-IT" dirty="0">
                <a:latin typeface="Times New Roman" panose="02020603050405020304" pitchFamily="18" charset="0"/>
                <a:cs typeface="Times New Roman" panose="02020603050405020304" pitchFamily="18" charset="0"/>
              </a:rPr>
              <a:t>La geografia complicata: </a:t>
            </a:r>
            <a:r>
              <a:rPr lang="it-IT" dirty="0" err="1">
                <a:latin typeface="Times New Roman" panose="02020603050405020304" pitchFamily="18" charset="0"/>
                <a:cs typeface="Times New Roman" panose="02020603050405020304" pitchFamily="18" charset="0"/>
              </a:rPr>
              <a:t>Mrs</a:t>
            </a:r>
            <a:r>
              <a:rPr lang="it-IT" dirty="0">
                <a:latin typeface="Times New Roman" panose="02020603050405020304" pitchFamily="18" charset="0"/>
                <a:cs typeface="Times New Roman" panose="02020603050405020304" pitchFamily="18" charset="0"/>
              </a:rPr>
              <a:t> </a:t>
            </a:r>
            <a:r>
              <a:rPr lang="it-IT" dirty="0" err="1">
                <a:latin typeface="Times New Roman" panose="02020603050405020304" pitchFamily="18" charset="0"/>
                <a:cs typeface="Times New Roman" panose="02020603050405020304" pitchFamily="18" charset="0"/>
              </a:rPr>
              <a:t>Malins</a:t>
            </a:r>
            <a:r>
              <a:rPr lang="it-IT" dirty="0">
                <a:latin typeface="Times New Roman" panose="02020603050405020304" pitchFamily="18" charset="0"/>
                <a:cs typeface="Times New Roman" panose="02020603050405020304" pitchFamily="18" charset="0"/>
              </a:rPr>
              <a:t> vive a Glasgow, da dove sono arrivati i coloni del Nord, il </a:t>
            </a:r>
            <a:r>
              <a:rPr lang="it-IT" dirty="0" err="1">
                <a:latin typeface="Times New Roman" panose="02020603050405020304" pitchFamily="18" charset="0"/>
                <a:cs typeface="Times New Roman" panose="02020603050405020304" pitchFamily="18" charset="0"/>
              </a:rPr>
              <a:t>Connemara</a:t>
            </a:r>
            <a:r>
              <a:rPr lang="it-IT" dirty="0">
                <a:latin typeface="Times New Roman" panose="02020603050405020304" pitchFamily="18" charset="0"/>
                <a:cs typeface="Times New Roman" panose="02020603050405020304" pitchFamily="18" charset="0"/>
              </a:rPr>
              <a:t>, le Aran, il Continente</a:t>
            </a:r>
          </a:p>
          <a:p>
            <a:r>
              <a:rPr lang="it-IT" dirty="0">
                <a:latin typeface="Times New Roman" panose="02020603050405020304" pitchFamily="18" charset="0"/>
                <a:cs typeface="Times New Roman" panose="02020603050405020304" pitchFamily="18" charset="0"/>
              </a:rPr>
              <a:t>L’evocazione del digiuno dei monaci trappisti </a:t>
            </a:r>
          </a:p>
          <a:p>
            <a:r>
              <a:rPr lang="it-IT" dirty="0">
                <a:latin typeface="Times New Roman" panose="02020603050405020304" pitchFamily="18" charset="0"/>
                <a:cs typeface="Times New Roman" panose="02020603050405020304" pitchFamily="18" charset="0"/>
              </a:rPr>
              <a:t>La storia di Michael </a:t>
            </a:r>
            <a:r>
              <a:rPr lang="it-IT" dirty="0" err="1">
                <a:latin typeface="Times New Roman" panose="02020603050405020304" pitchFamily="18" charset="0"/>
                <a:cs typeface="Times New Roman" panose="02020603050405020304" pitchFamily="18" charset="0"/>
              </a:rPr>
              <a:t>Furey</a:t>
            </a:r>
            <a:r>
              <a:rPr lang="it-IT" dirty="0">
                <a:latin typeface="Times New Roman" panose="02020603050405020304" pitchFamily="18" charset="0"/>
                <a:cs typeface="Times New Roman" panose="02020603050405020304" pitchFamily="18" charset="0"/>
              </a:rPr>
              <a:t>, 314, 317, 318</a:t>
            </a:r>
          </a:p>
        </p:txBody>
      </p:sp>
    </p:spTree>
    <p:extLst>
      <p:ext uri="{BB962C8B-B14F-4D97-AF65-F5344CB8AC3E}">
        <p14:creationId xmlns:p14="http://schemas.microsoft.com/office/powerpoint/2010/main" val="298277317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5E0575BC-9B96-DC45-B29C-6BF1455C4DF6}"/>
              </a:ext>
            </a:extLst>
          </p:cNvPr>
          <p:cNvSpPr>
            <a:spLocks noGrp="1"/>
          </p:cNvSpPr>
          <p:nvPr>
            <p:ph type="title"/>
          </p:nvPr>
        </p:nvSpPr>
        <p:spPr/>
        <p:txBody>
          <a:bodyPr>
            <a:normAutofit fontScale="90000"/>
          </a:bodyPr>
          <a:lstStyle/>
          <a:p>
            <a:r>
              <a:rPr lang="it-IT" dirty="0">
                <a:latin typeface="Times New Roman" panose="02020603050405020304" pitchFamily="18" charset="0"/>
                <a:cs typeface="Times New Roman" panose="02020603050405020304" pitchFamily="18" charset="0"/>
              </a:rPr>
              <a:t>	  Una </a:t>
            </a:r>
            <a:r>
              <a:rPr lang="it-IT" i="1" dirty="0">
                <a:latin typeface="Times New Roman" panose="02020603050405020304" pitchFamily="18" charset="0"/>
                <a:cs typeface="Times New Roman" panose="02020603050405020304" pitchFamily="18" charset="0"/>
              </a:rPr>
              <a:t>polis</a:t>
            </a:r>
            <a:r>
              <a:rPr lang="it-IT" dirty="0">
                <a:latin typeface="Times New Roman" panose="02020603050405020304" pitchFamily="18" charset="0"/>
                <a:cs typeface="Times New Roman" panose="02020603050405020304" pitchFamily="18" charset="0"/>
              </a:rPr>
              <a:t> fragile e minacciata</a:t>
            </a:r>
            <a:br>
              <a:rPr lang="it-IT" dirty="0">
                <a:latin typeface="Times New Roman" panose="02020603050405020304" pitchFamily="18" charset="0"/>
                <a:cs typeface="Times New Roman" panose="02020603050405020304" pitchFamily="18" charset="0"/>
              </a:rPr>
            </a:br>
            <a:r>
              <a:rPr lang="it-IT" dirty="0">
                <a:latin typeface="Times New Roman" panose="02020603050405020304" pitchFamily="18" charset="0"/>
                <a:cs typeface="Times New Roman" panose="02020603050405020304" pitchFamily="18" charset="0"/>
              </a:rPr>
              <a:t>          Un corpo sociale e individuale aggredito    </a:t>
            </a:r>
          </a:p>
        </p:txBody>
      </p:sp>
      <p:sp>
        <p:nvSpPr>
          <p:cNvPr id="3" name="Segnaposto contenuto 2">
            <a:extLst>
              <a:ext uri="{FF2B5EF4-FFF2-40B4-BE49-F238E27FC236}">
                <a16:creationId xmlns:a16="http://schemas.microsoft.com/office/drawing/2014/main" id="{431244B7-3FAC-3F4E-B751-E9FEB9C75C4D}"/>
              </a:ext>
            </a:extLst>
          </p:cNvPr>
          <p:cNvSpPr>
            <a:spLocks noGrp="1"/>
          </p:cNvSpPr>
          <p:nvPr>
            <p:ph sz="half" idx="1"/>
          </p:nvPr>
        </p:nvSpPr>
        <p:spPr/>
        <p:txBody>
          <a:bodyPr>
            <a:normAutofit fontScale="77500" lnSpcReduction="20000"/>
          </a:bodyPr>
          <a:lstStyle/>
          <a:p>
            <a:r>
              <a:rPr lang="it-IT" dirty="0">
                <a:latin typeface="Times New Roman" panose="02020603050405020304" pitchFamily="18" charset="0"/>
                <a:cs typeface="Times New Roman" panose="02020603050405020304" pitchFamily="18" charset="0"/>
              </a:rPr>
              <a:t>Da quella del reverendo </a:t>
            </a:r>
            <a:r>
              <a:rPr lang="it-IT" dirty="0" err="1">
                <a:latin typeface="Times New Roman" panose="02020603050405020304" pitchFamily="18" charset="0"/>
                <a:cs typeface="Times New Roman" panose="02020603050405020304" pitchFamily="18" charset="0"/>
              </a:rPr>
              <a:t>Flynn</a:t>
            </a:r>
            <a:r>
              <a:rPr lang="it-IT" dirty="0">
                <a:latin typeface="Times New Roman" panose="02020603050405020304" pitchFamily="18" charset="0"/>
                <a:cs typeface="Times New Roman" panose="02020603050405020304" pitchFamily="18" charset="0"/>
              </a:rPr>
              <a:t> nel primo racconto alla malattia che porta via il ragazzo giovane innamorato di Gretta nell’ultimo: pp. 316/317</a:t>
            </a:r>
          </a:p>
          <a:p>
            <a:r>
              <a:rPr lang="it-IT" dirty="0">
                <a:latin typeface="Times New Roman" panose="02020603050405020304" pitchFamily="18" charset="0"/>
                <a:cs typeface="Times New Roman" panose="02020603050405020304" pitchFamily="18" charset="0"/>
              </a:rPr>
              <a:t>S’incontra spesso l’epilessia, una malattia che spesso si deve a pregressi traumi, lesioni incurabili</a:t>
            </a:r>
          </a:p>
          <a:p>
            <a:r>
              <a:rPr lang="it-IT" dirty="0">
                <a:latin typeface="Times New Roman" panose="02020603050405020304" pitchFamily="18" charset="0"/>
                <a:cs typeface="Times New Roman" panose="02020603050405020304" pitchFamily="18" charset="0"/>
              </a:rPr>
              <a:t>L’alcolismo che imperversa e crea violenza  (</a:t>
            </a:r>
            <a:r>
              <a:rPr lang="it-IT" dirty="0" err="1">
                <a:latin typeface="Times New Roman" panose="02020603050405020304" pitchFamily="18" charset="0"/>
                <a:cs typeface="Times New Roman" panose="02020603050405020304" pitchFamily="18" charset="0"/>
              </a:rPr>
              <a:t>Eveline</a:t>
            </a:r>
            <a:r>
              <a:rPr lang="it-IT" dirty="0">
                <a:latin typeface="Times New Roman" panose="02020603050405020304" pitchFamily="18" charset="0"/>
                <a:cs typeface="Times New Roman" panose="02020603050405020304" pitchFamily="18" charset="0"/>
              </a:rPr>
              <a:t> e suo padre, la famiglia di Maria, il padre che picchia il figlio)</a:t>
            </a:r>
          </a:p>
          <a:p>
            <a:r>
              <a:rPr lang="it-IT" dirty="0">
                <a:latin typeface="Times New Roman" panose="02020603050405020304" pitchFamily="18" charset="0"/>
                <a:cs typeface="Times New Roman" panose="02020603050405020304" pitchFamily="18" charset="0"/>
              </a:rPr>
              <a:t>Le geografie antagoniste</a:t>
            </a:r>
          </a:p>
          <a:p>
            <a:r>
              <a:rPr lang="it-IT" dirty="0">
                <a:latin typeface="Times New Roman" panose="02020603050405020304" pitchFamily="18" charset="0"/>
                <a:cs typeface="Times New Roman" panose="02020603050405020304" pitchFamily="18" charset="0"/>
              </a:rPr>
              <a:t>La fatica del vivere </a:t>
            </a:r>
          </a:p>
          <a:p>
            <a:r>
              <a:rPr lang="it-IT" dirty="0">
                <a:latin typeface="Times New Roman" panose="02020603050405020304" pitchFamily="18" charset="0"/>
                <a:cs typeface="Times New Roman" panose="02020603050405020304" pitchFamily="18" charset="0"/>
              </a:rPr>
              <a:t>Le ferite note, religiose e politiche, vicine e lontane</a:t>
            </a:r>
          </a:p>
        </p:txBody>
      </p:sp>
      <p:sp>
        <p:nvSpPr>
          <p:cNvPr id="6" name="Segnaposto contenuto 5">
            <a:extLst>
              <a:ext uri="{FF2B5EF4-FFF2-40B4-BE49-F238E27FC236}">
                <a16:creationId xmlns:a16="http://schemas.microsoft.com/office/drawing/2014/main" id="{8C015301-6DA4-3E4D-B446-85828FEACF34}"/>
              </a:ext>
            </a:extLst>
          </p:cNvPr>
          <p:cNvSpPr>
            <a:spLocks noGrp="1"/>
          </p:cNvSpPr>
          <p:nvPr>
            <p:ph sz="half" idx="2"/>
          </p:nvPr>
        </p:nvSpPr>
        <p:spPr/>
        <p:txBody>
          <a:bodyPr>
            <a:normAutofit fontScale="77500" lnSpcReduction="20000"/>
          </a:bodyPr>
          <a:lstStyle/>
          <a:p>
            <a:endParaRPr lang="it-IT" dirty="0">
              <a:latin typeface="Times New Roman" panose="02020603050405020304" pitchFamily="18" charset="0"/>
              <a:cs typeface="Times New Roman" panose="02020603050405020304" pitchFamily="18" charset="0"/>
            </a:endParaRPr>
          </a:p>
          <a:p>
            <a:pPr marL="0" indent="0">
              <a:buNone/>
            </a:pPr>
            <a:r>
              <a:rPr lang="it-IT" dirty="0">
                <a:latin typeface="Times New Roman" panose="02020603050405020304" pitchFamily="18" charset="0"/>
                <a:cs typeface="Times New Roman" panose="02020603050405020304" pitchFamily="18" charset="0"/>
              </a:rPr>
              <a:t>A conferma della malattia che colpisce la città e i suoi abitanti: </a:t>
            </a:r>
          </a:p>
          <a:p>
            <a:r>
              <a:rPr lang="it-IT" dirty="0">
                <a:latin typeface="Times New Roman" panose="02020603050405020304" pitchFamily="18" charset="0"/>
                <a:cs typeface="Times New Roman" panose="02020603050405020304" pitchFamily="18" charset="0"/>
              </a:rPr>
              <a:t>Una struttura quasi circolare, con la morte del prete in apertura e quella di Michael </a:t>
            </a:r>
            <a:r>
              <a:rPr lang="it-IT" dirty="0" err="1">
                <a:latin typeface="Times New Roman" panose="02020603050405020304" pitchFamily="18" charset="0"/>
                <a:cs typeface="Times New Roman" panose="02020603050405020304" pitchFamily="18" charset="0"/>
              </a:rPr>
              <a:t>Furey</a:t>
            </a:r>
            <a:r>
              <a:rPr lang="it-IT" dirty="0">
                <a:latin typeface="Times New Roman" panose="02020603050405020304" pitchFamily="18" charset="0"/>
                <a:cs typeface="Times New Roman" panose="02020603050405020304" pitchFamily="18" charset="0"/>
              </a:rPr>
              <a:t> alla fine.</a:t>
            </a:r>
          </a:p>
          <a:p>
            <a:r>
              <a:rPr lang="it-IT" dirty="0">
                <a:latin typeface="Times New Roman" panose="02020603050405020304" pitchFamily="18" charset="0"/>
                <a:cs typeface="Times New Roman" panose="02020603050405020304" pitchFamily="18" charset="0"/>
              </a:rPr>
              <a:t>La ultime parole di Gabriel: </a:t>
            </a:r>
          </a:p>
          <a:p>
            <a:r>
              <a:rPr lang="it-IT" dirty="0">
                <a:latin typeface="Times New Roman" panose="02020603050405020304" pitchFamily="18" charset="0"/>
                <a:cs typeface="Times New Roman" panose="02020603050405020304" pitchFamily="18" charset="0"/>
              </a:rPr>
              <a:t>«Anche la sua identità svaniva fino a passare in un mondi grigio  e impalpabile: lo stesso modo saldo in cui quei morti una volta erano stati allevati e avevano vissuto si dissolveva, disfacendosi. » p.320</a:t>
            </a:r>
          </a:p>
        </p:txBody>
      </p:sp>
    </p:spTree>
    <p:extLst>
      <p:ext uri="{BB962C8B-B14F-4D97-AF65-F5344CB8AC3E}">
        <p14:creationId xmlns:p14="http://schemas.microsoft.com/office/powerpoint/2010/main" val="393122085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8B956A7E-367F-4847-97E1-BDDE9AD7B88B}"/>
              </a:ext>
            </a:extLst>
          </p:cNvPr>
          <p:cNvSpPr>
            <a:spLocks noGrp="1"/>
          </p:cNvSpPr>
          <p:nvPr>
            <p:ph type="title"/>
          </p:nvPr>
        </p:nvSpPr>
        <p:spPr/>
        <p:txBody>
          <a:bodyPr>
            <a:normAutofit fontScale="90000"/>
          </a:bodyPr>
          <a:lstStyle/>
          <a:p>
            <a:pPr algn="ctr"/>
            <a:r>
              <a:rPr lang="it-IT" sz="2400" dirty="0">
                <a:latin typeface="Times New Roman" panose="02020603050405020304" pitchFamily="18" charset="0"/>
                <a:cs typeface="Times New Roman" panose="02020603050405020304" pitchFamily="18" charset="0"/>
              </a:rPr>
              <a:t>Ma la tessitura realistica o naturalistica  alla  quale Joyce attinge è strappata da l’irruzione inattesa di altre modalità narrative. Al di là delle vite minuscole, faticose, desolate o fallimentari, si palesano piccole salvezze, altre dimensioni, non tanto esistenziali quanto estetiche  </a:t>
            </a:r>
          </a:p>
        </p:txBody>
      </p:sp>
      <p:sp>
        <p:nvSpPr>
          <p:cNvPr id="3" name="Segnaposto contenuto 2">
            <a:extLst>
              <a:ext uri="{FF2B5EF4-FFF2-40B4-BE49-F238E27FC236}">
                <a16:creationId xmlns:a16="http://schemas.microsoft.com/office/drawing/2014/main" id="{787E8D95-F1C5-FD46-85D2-3DB5B79FA4FA}"/>
              </a:ext>
            </a:extLst>
          </p:cNvPr>
          <p:cNvSpPr>
            <a:spLocks noGrp="1"/>
          </p:cNvSpPr>
          <p:nvPr>
            <p:ph sz="half" idx="1"/>
          </p:nvPr>
        </p:nvSpPr>
        <p:spPr/>
        <p:txBody>
          <a:bodyPr>
            <a:normAutofit fontScale="55000" lnSpcReduction="20000"/>
          </a:bodyPr>
          <a:lstStyle/>
          <a:p>
            <a:r>
              <a:rPr lang="it-IT" dirty="0">
                <a:latin typeface="Times New Roman" panose="02020603050405020304" pitchFamily="18" charset="0"/>
                <a:cs typeface="Times New Roman" panose="02020603050405020304" pitchFamily="18" charset="0"/>
              </a:rPr>
              <a:t>In ‘Nuvoletta’, la poesia, le immagini: </a:t>
            </a:r>
          </a:p>
          <a:p>
            <a:pPr marL="0" indent="0">
              <a:buNone/>
            </a:pPr>
            <a:endParaRPr lang="it-IT" dirty="0">
              <a:latin typeface="Times New Roman" panose="02020603050405020304" pitchFamily="18" charset="0"/>
              <a:cs typeface="Times New Roman" panose="02020603050405020304" pitchFamily="18" charset="0"/>
            </a:endParaRPr>
          </a:p>
          <a:p>
            <a:pPr marL="0" indent="0">
              <a:buNone/>
            </a:pPr>
            <a:r>
              <a:rPr lang="it-IT" dirty="0">
                <a:latin typeface="Times New Roman" panose="02020603050405020304" pitchFamily="18" charset="0"/>
                <a:cs typeface="Times New Roman" panose="02020603050405020304" pitchFamily="18" charset="0"/>
              </a:rPr>
              <a:t>Un’orda di bambini sudici popolava le strade. Erano fermi in piedi oppure correvano sulla careggiata o si arrampicavano strisciando sugli scalini davanti alle porte spalancate o erano rannicchiati come topi sulle soglie… (p.125)</a:t>
            </a:r>
          </a:p>
          <a:p>
            <a:pPr marL="0" indent="0">
              <a:buNone/>
            </a:pPr>
            <a:r>
              <a:rPr lang="it-IT" dirty="0">
                <a:latin typeface="Times New Roman" panose="02020603050405020304" pitchFamily="18" charset="0"/>
                <a:cs typeface="Times New Roman" panose="02020603050405020304" pitchFamily="18" charset="0"/>
              </a:rPr>
              <a:t>Mentre attraversava il </a:t>
            </a:r>
            <a:r>
              <a:rPr lang="it-IT" dirty="0" err="1">
                <a:latin typeface="Times New Roman" panose="02020603050405020304" pitchFamily="18" charset="0"/>
                <a:cs typeface="Times New Roman" panose="02020603050405020304" pitchFamily="18" charset="0"/>
              </a:rPr>
              <a:t>Grattan</a:t>
            </a:r>
            <a:r>
              <a:rPr lang="it-IT" dirty="0">
                <a:latin typeface="Times New Roman" panose="02020603050405020304" pitchFamily="18" charset="0"/>
                <a:cs typeface="Times New Roman" panose="02020603050405020304" pitchFamily="18" charset="0"/>
              </a:rPr>
              <a:t> Bridge guardò il fiume verso le banchine più basse, e compatì quelle case misere e stentate. Gli parvero una congrega di barboni, così accozzate lungo gli argini del fiume, con vecchi capotti coperti di polvere e fuliggine, intontiti dal panorama del tramonto e in attesa del primo freddo della notte che gli avrebbe costretti ad alzarsi, a scuotersi e a togliersi di lì. Si chiese se forse poteva scrivere una poesia per esprimere quell’idea … Era capace di scrivere qualcosa di originale? Non era sicuro dell’idea che voleva esprimere  ma il pensiero di essere stato toccato da un momento poetico prese vita in lui come una speranza infrantile. Con coraggio, continuò a camminare.  (128)</a:t>
            </a:r>
          </a:p>
        </p:txBody>
      </p:sp>
      <p:sp>
        <p:nvSpPr>
          <p:cNvPr id="4" name="Segnaposto contenuto 3">
            <a:extLst>
              <a:ext uri="{FF2B5EF4-FFF2-40B4-BE49-F238E27FC236}">
                <a16:creationId xmlns:a16="http://schemas.microsoft.com/office/drawing/2014/main" id="{358363D6-6693-E547-8C6F-D37C8C8CAFA3}"/>
              </a:ext>
            </a:extLst>
          </p:cNvPr>
          <p:cNvSpPr>
            <a:spLocks noGrp="1"/>
          </p:cNvSpPr>
          <p:nvPr>
            <p:ph sz="half" idx="2"/>
          </p:nvPr>
        </p:nvSpPr>
        <p:spPr/>
        <p:txBody>
          <a:bodyPr>
            <a:normAutofit fontScale="55000" lnSpcReduction="20000"/>
          </a:bodyPr>
          <a:lstStyle/>
          <a:p>
            <a:r>
              <a:rPr lang="it-IT" dirty="0">
                <a:latin typeface="Times New Roman" panose="02020603050405020304" pitchFamily="18" charset="0"/>
                <a:cs typeface="Times New Roman" panose="02020603050405020304" pitchFamily="18" charset="0"/>
              </a:rPr>
              <a:t>Interessante il breve confronto con la poesia di George Gordon, Lord Byron (p. 141).</a:t>
            </a:r>
          </a:p>
          <a:p>
            <a:r>
              <a:rPr lang="it-IT" dirty="0">
                <a:latin typeface="Times New Roman" panose="02020603050405020304" pitchFamily="18" charset="0"/>
                <a:cs typeface="Times New Roman" panose="02020603050405020304" pitchFamily="18" charset="0"/>
              </a:rPr>
              <a:t>Smorzati sono i venti e fermo il lume della sera/ Non un sol zefiro vaga per il bosco/La tomba della mia Margaret vedo ancora/E spargo fiori sull’amata cenere che conosco/Dentro la stretta celle si distende la sua polvere/quella polvere dove un tempo… </a:t>
            </a:r>
          </a:p>
          <a:p>
            <a:r>
              <a:rPr lang="it-IT" dirty="0">
                <a:latin typeface="Times New Roman" panose="02020603050405020304" pitchFamily="18" charset="0"/>
                <a:cs typeface="Times New Roman" panose="02020603050405020304" pitchFamily="18" charset="0"/>
              </a:rPr>
              <a:t>(On the Death of a Young Lady, 1802)</a:t>
            </a:r>
          </a:p>
          <a:p>
            <a:pPr marL="0" indent="0">
              <a:buNone/>
            </a:pPr>
            <a:r>
              <a:rPr lang="it-IT" dirty="0">
                <a:latin typeface="Times New Roman" panose="02020603050405020304" pitchFamily="18" charset="0"/>
                <a:cs typeface="Times New Roman" panose="02020603050405020304" pitchFamily="18" charset="0"/>
              </a:rPr>
              <a:t>Molta più energia nelle dissonanze di Chandler, nel suo cambiare registro, dal naturalistico a fantastico, a descrivere un modo abitato da umani/animali, o case antropomorfe, che nella elegia tenue e piuttosto formale di Byron. </a:t>
            </a:r>
          </a:p>
          <a:p>
            <a:pPr marL="0" indent="0">
              <a:buNone/>
            </a:pPr>
            <a:r>
              <a:rPr lang="it-IT" dirty="0">
                <a:latin typeface="Times New Roman" panose="02020603050405020304" pitchFamily="18" charset="0"/>
                <a:cs typeface="Times New Roman" panose="02020603050405020304" pitchFamily="18" charset="0"/>
              </a:rPr>
              <a:t>Ci possiamo interrogare  su due parole, che tornano spesso in Gente di Dublino, </a:t>
            </a:r>
            <a:r>
              <a:rPr lang="it-IT" dirty="0" err="1">
                <a:latin typeface="Times New Roman" panose="02020603050405020304" pitchFamily="18" charset="0"/>
                <a:cs typeface="Times New Roman" panose="02020603050405020304" pitchFamily="18" charset="0"/>
              </a:rPr>
              <a:t>dust</a:t>
            </a:r>
            <a:r>
              <a:rPr lang="it-IT" dirty="0">
                <a:latin typeface="Times New Roman" panose="02020603050405020304" pitchFamily="18" charset="0"/>
                <a:cs typeface="Times New Roman" panose="02020603050405020304" pitchFamily="18" charset="0"/>
              </a:rPr>
              <a:t>/polvere, e Clay/argilla, creta. Fanno pensare che la scelta di questa poesia di Byron non sia casuale e che sia un modo di sottolineare la diversità tra la ‘polvere’ romantica e  quella di Dublino: (‘Si guardò intorno nella stanza passando in rassegna tutti i suoi oggetti familiari che aveva spolverato una volta alla settimana per così tanti anni, chiedendosi da dove mai poteva venire tutta quella polvere’. </a:t>
            </a:r>
            <a:r>
              <a:rPr lang="it-IT" dirty="0" err="1">
                <a:latin typeface="Times New Roman" panose="02020603050405020304" pitchFamily="18" charset="0"/>
                <a:cs typeface="Times New Roman" panose="02020603050405020304" pitchFamily="18" charset="0"/>
              </a:rPr>
              <a:t>Eveline</a:t>
            </a:r>
            <a:r>
              <a:rPr lang="it-IT" dirty="0">
                <a:latin typeface="Times New Roman" panose="02020603050405020304" pitchFamily="18" charset="0"/>
                <a:cs typeface="Times New Roman" panose="02020603050405020304" pitchFamily="18" charset="0"/>
              </a:rPr>
              <a:t>, p. 74)</a:t>
            </a:r>
          </a:p>
        </p:txBody>
      </p:sp>
    </p:spTree>
    <p:extLst>
      <p:ext uri="{BB962C8B-B14F-4D97-AF65-F5344CB8AC3E}">
        <p14:creationId xmlns:p14="http://schemas.microsoft.com/office/powerpoint/2010/main" val="406414298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1198B57F-D60A-1141-AF46-56B1A75F1B29}"/>
              </a:ext>
            </a:extLst>
          </p:cNvPr>
          <p:cNvSpPr>
            <a:spLocks noGrp="1"/>
          </p:cNvSpPr>
          <p:nvPr>
            <p:ph type="title"/>
          </p:nvPr>
        </p:nvSpPr>
        <p:spPr/>
        <p:txBody>
          <a:bodyPr>
            <a:normAutofit/>
          </a:bodyPr>
          <a:lstStyle/>
          <a:p>
            <a:pPr algn="ctr"/>
            <a:r>
              <a:rPr lang="it-IT" sz="2000" dirty="0">
                <a:latin typeface="Times New Roman" panose="02020603050405020304" pitchFamily="18" charset="0"/>
                <a:cs typeface="Times New Roman" panose="02020603050405020304" pitchFamily="18" charset="0"/>
              </a:rPr>
              <a:t>Storie su storie/</a:t>
            </a:r>
            <a:r>
              <a:rPr lang="it-IT" sz="2000" dirty="0" err="1">
                <a:latin typeface="Times New Roman" panose="02020603050405020304" pitchFamily="18" charset="0"/>
                <a:cs typeface="Times New Roman" panose="02020603050405020304" pitchFamily="18" charset="0"/>
              </a:rPr>
              <a:t>Storytelling</a:t>
            </a:r>
            <a:br>
              <a:rPr lang="it-IT" sz="2000" dirty="0">
                <a:latin typeface="Times New Roman" panose="02020603050405020304" pitchFamily="18" charset="0"/>
                <a:cs typeface="Times New Roman" panose="02020603050405020304" pitchFamily="18" charset="0"/>
              </a:rPr>
            </a:br>
            <a:r>
              <a:rPr lang="it-IT" sz="2000" dirty="0">
                <a:latin typeface="Times New Roman" panose="02020603050405020304" pitchFamily="18" charset="0"/>
                <a:cs typeface="Times New Roman" panose="02020603050405020304" pitchFamily="18" charset="0"/>
              </a:rPr>
              <a:t>La trama unica si frammenta e si decompone verso altri racconti, veri o falsi, non importa, ma in un modo che dice il fascino dell’affabulazione</a:t>
            </a:r>
          </a:p>
        </p:txBody>
      </p:sp>
      <p:sp>
        <p:nvSpPr>
          <p:cNvPr id="3" name="Segnaposto contenuto 2">
            <a:extLst>
              <a:ext uri="{FF2B5EF4-FFF2-40B4-BE49-F238E27FC236}">
                <a16:creationId xmlns:a16="http://schemas.microsoft.com/office/drawing/2014/main" id="{C0AC274C-F75B-AC4F-ADF9-D226EED2363F}"/>
              </a:ext>
            </a:extLst>
          </p:cNvPr>
          <p:cNvSpPr>
            <a:spLocks noGrp="1"/>
          </p:cNvSpPr>
          <p:nvPr>
            <p:ph sz="half" idx="1"/>
          </p:nvPr>
        </p:nvSpPr>
        <p:spPr/>
        <p:txBody>
          <a:bodyPr>
            <a:normAutofit fontScale="32500" lnSpcReduction="20000"/>
          </a:bodyPr>
          <a:lstStyle/>
          <a:p>
            <a:r>
              <a:rPr lang="it-IT" sz="4500" dirty="0">
                <a:latin typeface="Times New Roman" panose="02020603050405020304" pitchFamily="18" charset="0"/>
                <a:cs typeface="Times New Roman" panose="02020603050405020304" pitchFamily="18" charset="0"/>
              </a:rPr>
              <a:t>Conosceva storie di paesi lontani. Aveva cominciato come mozzo a una sterlina al mese su una nave della Allen Line diretta al Canada, le diceva i nomi delle navi su cui era stato e quelli delle diverse mansioni. Aveva navigato al di là dello Stretto di Magellano, e le raccontò le storie dei terribili indigeni della Patagonia. A Buenos Aires si era rimesso in sesto, disse, ed era tornato nel suo vecchio paese solo per una vacanza (</a:t>
            </a:r>
            <a:r>
              <a:rPr lang="it-IT" sz="4500" dirty="0" err="1">
                <a:latin typeface="Times New Roman" panose="02020603050405020304" pitchFamily="18" charset="0"/>
                <a:cs typeface="Times New Roman" panose="02020603050405020304" pitchFamily="18" charset="0"/>
              </a:rPr>
              <a:t>Eveline</a:t>
            </a:r>
            <a:r>
              <a:rPr lang="it-IT" sz="4500" dirty="0">
                <a:latin typeface="Times New Roman" panose="02020603050405020304" pitchFamily="18" charset="0"/>
                <a:cs typeface="Times New Roman" panose="02020603050405020304" pitchFamily="18" charset="0"/>
              </a:rPr>
              <a:t>, p.78)</a:t>
            </a:r>
          </a:p>
          <a:p>
            <a:r>
              <a:rPr lang="it-IT" sz="4500" dirty="0">
                <a:latin typeface="Times New Roman" panose="02020603050405020304" pitchFamily="18" charset="0"/>
                <a:cs typeface="Times New Roman" panose="02020603050405020304" pitchFamily="18" charset="0"/>
              </a:rPr>
              <a:t>Rifletté sul fatto che il padre ultimamente stava invecchiando… A volte sapeva essere molto carino. Non molto tempo prima, quando era costretta un giorno a starsene sotto le coperte, le aveva letto una storia di fantasmi e preparato un toast sul fuoco del caminetto. Un altro giorno, quando sua madre era viva, erano partiti tutti per un picnic sul promontorio di </a:t>
            </a:r>
            <a:r>
              <a:rPr lang="it-IT" sz="4500" dirty="0" err="1">
                <a:latin typeface="Times New Roman" panose="02020603050405020304" pitchFamily="18" charset="0"/>
                <a:cs typeface="Times New Roman" panose="02020603050405020304" pitchFamily="18" charset="0"/>
              </a:rPr>
              <a:t>Howth</a:t>
            </a:r>
            <a:r>
              <a:rPr lang="it-IT" sz="4500" dirty="0">
                <a:latin typeface="Times New Roman" panose="02020603050405020304" pitchFamily="18" charset="0"/>
                <a:cs typeface="Times New Roman" panose="02020603050405020304" pitchFamily="18" charset="0"/>
              </a:rPr>
              <a:t>. Si ricordo che il padre aveva indossato la cuffia per far ridere i bambini. (</a:t>
            </a:r>
            <a:r>
              <a:rPr lang="it-IT" sz="4500" dirty="0" err="1">
                <a:latin typeface="Times New Roman" panose="02020603050405020304" pitchFamily="18" charset="0"/>
                <a:cs typeface="Times New Roman" panose="02020603050405020304" pitchFamily="18" charset="0"/>
              </a:rPr>
              <a:t>Eveline</a:t>
            </a:r>
            <a:r>
              <a:rPr lang="it-IT" sz="4500" dirty="0">
                <a:latin typeface="Times New Roman" panose="02020603050405020304" pitchFamily="18" charset="0"/>
                <a:cs typeface="Times New Roman" panose="02020603050405020304" pitchFamily="18" charset="0"/>
              </a:rPr>
              <a:t> p. 78) </a:t>
            </a:r>
          </a:p>
          <a:p>
            <a:endParaRPr lang="it-IT" sz="4500" dirty="0">
              <a:latin typeface="Times New Roman" panose="02020603050405020304" pitchFamily="18" charset="0"/>
              <a:cs typeface="Times New Roman" panose="02020603050405020304" pitchFamily="18" charset="0"/>
            </a:endParaRPr>
          </a:p>
          <a:p>
            <a:r>
              <a:rPr lang="it-IT" sz="4500" dirty="0">
                <a:latin typeface="Times New Roman" panose="02020603050405020304" pitchFamily="18" charset="0"/>
                <a:cs typeface="Times New Roman" panose="02020603050405020304" pitchFamily="18" charset="0"/>
              </a:rPr>
              <a:t>Ad avere tempo, si possono leggere le belle pagine di ‘Un triste evento’, il momento di grazia in cui due persone sole riescono </a:t>
            </a:r>
            <a:r>
              <a:rPr lang="it-IT" sz="4500" dirty="0" err="1">
                <a:latin typeface="Times New Roman" panose="02020603050405020304" pitchFamily="18" charset="0"/>
                <a:cs typeface="Times New Roman" panose="02020603050405020304" pitchFamily="18" charset="0"/>
              </a:rPr>
              <a:t>ead</a:t>
            </a:r>
            <a:r>
              <a:rPr lang="it-IT" sz="4500" dirty="0">
                <a:latin typeface="Times New Roman" panose="02020603050405020304" pitchFamily="18" charset="0"/>
                <a:cs typeface="Times New Roman" panose="02020603050405020304" pitchFamily="18" charset="0"/>
              </a:rPr>
              <a:t> entrare in contatto: p. 177</a:t>
            </a:r>
          </a:p>
          <a:p>
            <a:pPr marL="0" indent="0">
              <a:buNone/>
            </a:pPr>
            <a:endParaRPr lang="it-IT" sz="1800" dirty="0">
              <a:latin typeface="Times New Roman" panose="02020603050405020304" pitchFamily="18" charset="0"/>
              <a:cs typeface="Times New Roman" panose="02020603050405020304" pitchFamily="18" charset="0"/>
            </a:endParaRPr>
          </a:p>
        </p:txBody>
      </p:sp>
      <p:sp>
        <p:nvSpPr>
          <p:cNvPr id="4" name="Segnaposto contenuto 3">
            <a:extLst>
              <a:ext uri="{FF2B5EF4-FFF2-40B4-BE49-F238E27FC236}">
                <a16:creationId xmlns:a16="http://schemas.microsoft.com/office/drawing/2014/main" id="{F4C2BDD6-36FD-534C-8225-4B50EF2DC1F6}"/>
              </a:ext>
            </a:extLst>
          </p:cNvPr>
          <p:cNvSpPr>
            <a:spLocks noGrp="1"/>
          </p:cNvSpPr>
          <p:nvPr>
            <p:ph sz="half" idx="2"/>
          </p:nvPr>
        </p:nvSpPr>
        <p:spPr>
          <a:xfrm>
            <a:off x="6977958" y="1943319"/>
            <a:ext cx="4130643" cy="4683511"/>
          </a:xfrm>
        </p:spPr>
        <p:txBody>
          <a:bodyPr>
            <a:normAutofit fontScale="32500" lnSpcReduction="20000"/>
          </a:bodyPr>
          <a:lstStyle/>
          <a:p>
            <a:pPr marL="0" indent="0">
              <a:buNone/>
            </a:pPr>
            <a:r>
              <a:rPr lang="it-IT" sz="4500" dirty="0">
                <a:latin typeface="Times New Roman" panose="02020603050405020304" pitchFamily="18" charset="0"/>
                <a:cs typeface="Times New Roman" panose="02020603050405020304" pitchFamily="18" charset="0"/>
              </a:rPr>
              <a:t>Io raccontavo, dagli anni dell’infanzia/ fino ai giorni presenti; narravo</a:t>
            </a:r>
          </a:p>
          <a:p>
            <a:pPr marL="0" indent="0">
              <a:buNone/>
            </a:pPr>
            <a:r>
              <a:rPr lang="it-IT" sz="4500" dirty="0">
                <a:latin typeface="Times New Roman" panose="02020603050405020304" pitchFamily="18" charset="0"/>
                <a:cs typeface="Times New Roman" panose="02020603050405020304" pitchFamily="18" charset="0"/>
              </a:rPr>
              <a:t>di disastri ed emozionanti avventure/ per mare e terra, di quando per un pelo</a:t>
            </a:r>
          </a:p>
          <a:p>
            <a:pPr marL="0" indent="0">
              <a:buNone/>
            </a:pPr>
            <a:r>
              <a:rPr lang="it-IT" sz="4500" dirty="0">
                <a:latin typeface="Times New Roman" panose="02020603050405020304" pitchFamily="18" charset="0"/>
                <a:cs typeface="Times New Roman" panose="02020603050405020304" pitchFamily="18" charset="0"/>
              </a:rPr>
              <a:t>ero sfuggito a imminenti pericoli di morte/ caduto in mano al nemico arrogante</a:t>
            </a:r>
          </a:p>
          <a:p>
            <a:pPr marL="0" indent="0">
              <a:buNone/>
            </a:pPr>
            <a:r>
              <a:rPr lang="it-IT" sz="4500" dirty="0">
                <a:latin typeface="Times New Roman" panose="02020603050405020304" pitchFamily="18" charset="0"/>
                <a:cs typeface="Times New Roman" panose="02020603050405020304" pitchFamily="18" charset="0"/>
              </a:rPr>
              <a:t>e venduto in schiavitù; del riscatto/ e di tutte le mie peregrinazioni.</a:t>
            </a:r>
          </a:p>
          <a:p>
            <a:pPr marL="0" indent="0">
              <a:buNone/>
            </a:pPr>
            <a:r>
              <a:rPr lang="it-IT" sz="4500" dirty="0">
                <a:latin typeface="Times New Roman" panose="02020603050405020304" pitchFamily="18" charset="0"/>
                <a:cs typeface="Times New Roman" panose="02020603050405020304" pitchFamily="18" charset="0"/>
              </a:rPr>
              <a:t>E così ebbi modo di parlare/ di antri immensi e deserti sconfinati</a:t>
            </a:r>
          </a:p>
          <a:p>
            <a:pPr marL="0" indent="0">
              <a:buNone/>
            </a:pPr>
            <a:r>
              <a:rPr lang="it-IT" sz="4500" dirty="0">
                <a:latin typeface="Times New Roman" panose="02020603050405020304" pitchFamily="18" charset="0"/>
                <a:cs typeface="Times New Roman" panose="02020603050405020304" pitchFamily="18" charset="0"/>
              </a:rPr>
              <a:t>di cave petrose, rocce e monti/ che svettano nel cielo; e dei cannibali,</a:t>
            </a:r>
          </a:p>
          <a:p>
            <a:pPr marL="0" indent="0">
              <a:buNone/>
            </a:pPr>
            <a:r>
              <a:rPr lang="it-IT" sz="4500" dirty="0">
                <a:latin typeface="Times New Roman" panose="02020603050405020304" pitchFamily="18" charset="0"/>
                <a:cs typeface="Times New Roman" panose="02020603050405020304" pitchFamily="18" charset="0"/>
              </a:rPr>
              <a:t>che mangiano altri uomini, degli antropofagi/ e di quelli che han la testa nel petto.</a:t>
            </a:r>
          </a:p>
          <a:p>
            <a:pPr marL="0" indent="0">
              <a:buNone/>
            </a:pPr>
            <a:r>
              <a:rPr lang="it-IT" sz="4500" dirty="0">
                <a:latin typeface="Times New Roman" panose="02020603050405020304" pitchFamily="18" charset="0"/>
                <a:cs typeface="Times New Roman" panose="02020603050405020304" pitchFamily="18" charset="0"/>
              </a:rPr>
              <a:t>Desdemona era ansiosa d’ascoltare/ e quando si doveva allontanare</a:t>
            </a:r>
          </a:p>
          <a:p>
            <a:pPr marL="0" indent="0">
              <a:buNone/>
            </a:pPr>
            <a:r>
              <a:rPr lang="it-IT" sz="4500" dirty="0">
                <a:latin typeface="Times New Roman" panose="02020603050405020304" pitchFamily="18" charset="0"/>
                <a:cs typeface="Times New Roman" panose="02020603050405020304" pitchFamily="18" charset="0"/>
              </a:rPr>
              <a:t>per le faccende di casa, le sbrigava in fretta</a:t>
            </a:r>
          </a:p>
          <a:p>
            <a:pPr marL="0" indent="0">
              <a:buNone/>
            </a:pPr>
            <a:r>
              <a:rPr lang="it-IT" sz="4500" dirty="0">
                <a:latin typeface="Times New Roman" panose="02020603050405020304" pitchFamily="18" charset="0"/>
                <a:cs typeface="Times New Roman" panose="02020603050405020304" pitchFamily="18" charset="0"/>
              </a:rPr>
              <a:t>per tornare a divorare avidamente le mie parole.</a:t>
            </a:r>
          </a:p>
          <a:p>
            <a:pPr marL="0" indent="0">
              <a:buNone/>
            </a:pPr>
            <a:endParaRPr lang="it-IT" sz="2300" dirty="0">
              <a:latin typeface="Times New Roman" panose="02020603050405020304" pitchFamily="18" charset="0"/>
              <a:cs typeface="Times New Roman" panose="02020603050405020304" pitchFamily="18" charset="0"/>
            </a:endParaRPr>
          </a:p>
          <a:p>
            <a:pPr marL="0" indent="0">
              <a:buNone/>
            </a:pPr>
            <a:r>
              <a:rPr lang="it-IT" sz="4900" dirty="0">
                <a:latin typeface="Times New Roman" panose="02020603050405020304" pitchFamily="18" charset="0"/>
                <a:cs typeface="Times New Roman" panose="02020603050405020304" pitchFamily="18" charset="0"/>
              </a:rPr>
              <a:t>William Shakespeare. </a:t>
            </a:r>
            <a:r>
              <a:rPr lang="it-IT" sz="4900" i="1" dirty="0">
                <a:latin typeface="Times New Roman" panose="02020603050405020304" pitchFamily="18" charset="0"/>
                <a:cs typeface="Times New Roman" panose="02020603050405020304" pitchFamily="18" charset="0"/>
              </a:rPr>
              <a:t>Otello </a:t>
            </a:r>
            <a:r>
              <a:rPr lang="it-IT" sz="4900" dirty="0">
                <a:latin typeface="Times New Roman" panose="02020603050405020304" pitchFamily="18" charset="0"/>
                <a:cs typeface="Times New Roman" panose="02020603050405020304" pitchFamily="18" charset="0"/>
              </a:rPr>
              <a:t>, Atto 1, scena 3</a:t>
            </a:r>
          </a:p>
          <a:p>
            <a:pPr marL="0" indent="0">
              <a:buNone/>
            </a:pPr>
            <a:endParaRPr lang="it-IT" sz="2300" dirty="0">
              <a:latin typeface="Times New Roman" panose="02020603050405020304" pitchFamily="18" charset="0"/>
              <a:cs typeface="Times New Roman" panose="02020603050405020304" pitchFamily="18" charset="0"/>
            </a:endParaRPr>
          </a:p>
          <a:p>
            <a:pPr marL="0" indent="0">
              <a:buNone/>
            </a:pPr>
            <a:endParaRPr lang="it-IT" dirty="0"/>
          </a:p>
        </p:txBody>
      </p:sp>
    </p:spTree>
    <p:extLst>
      <p:ext uri="{BB962C8B-B14F-4D97-AF65-F5344CB8AC3E}">
        <p14:creationId xmlns:p14="http://schemas.microsoft.com/office/powerpoint/2010/main" val="43873831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902CDAF2-C6A1-604E-BA02-02CF63D3A5D5}"/>
              </a:ext>
            </a:extLst>
          </p:cNvPr>
          <p:cNvSpPr>
            <a:spLocks noGrp="1"/>
          </p:cNvSpPr>
          <p:nvPr>
            <p:ph type="title"/>
          </p:nvPr>
        </p:nvSpPr>
        <p:spPr/>
        <p:txBody>
          <a:bodyPr>
            <a:normAutofit/>
          </a:bodyPr>
          <a:lstStyle/>
          <a:p>
            <a:r>
              <a:rPr lang="it-IT" sz="2000" dirty="0">
                <a:latin typeface="Times New Roman" panose="02020603050405020304" pitchFamily="18" charset="0"/>
                <a:cs typeface="Times New Roman" panose="02020603050405020304" pitchFamily="18" charset="0"/>
              </a:rPr>
              <a:t> Ancora storie, con Jack</a:t>
            </a:r>
            <a:br>
              <a:rPr lang="it-IT" sz="2000" dirty="0">
                <a:latin typeface="Times New Roman" panose="02020603050405020304" pitchFamily="18" charset="0"/>
                <a:cs typeface="Times New Roman" panose="02020603050405020304" pitchFamily="18" charset="0"/>
              </a:rPr>
            </a:br>
            <a:r>
              <a:rPr lang="it-IT" sz="2000" dirty="0">
                <a:latin typeface="Times New Roman" panose="02020603050405020304" pitchFamily="18" charset="0"/>
                <a:cs typeface="Times New Roman" panose="02020603050405020304" pitchFamily="18" charset="0"/>
              </a:rPr>
              <a:t> B. Yeats: </a:t>
            </a:r>
            <a:r>
              <a:rPr lang="it-IT" sz="2000" i="1" dirty="0">
                <a:latin typeface="Times New Roman" panose="02020603050405020304" pitchFamily="18" charset="0"/>
                <a:cs typeface="Times New Roman" panose="02020603050405020304" pitchFamily="18" charset="0"/>
              </a:rPr>
              <a:t>Talk</a:t>
            </a:r>
            <a:r>
              <a:rPr lang="it-IT" sz="2000" dirty="0">
                <a:latin typeface="Times New Roman" panose="02020603050405020304" pitchFamily="18" charset="0"/>
                <a:cs typeface="Times New Roman" panose="02020603050405020304" pitchFamily="18" charset="0"/>
              </a:rPr>
              <a:t>, 1905, </a:t>
            </a:r>
            <a:r>
              <a:rPr lang="it-IT" sz="2000" i="1" dirty="0">
                <a:latin typeface="Times New Roman" panose="02020603050405020304" pitchFamily="18" charset="0"/>
                <a:cs typeface="Times New Roman" panose="02020603050405020304" pitchFamily="18" charset="0"/>
              </a:rPr>
              <a:t>Man </a:t>
            </a:r>
            <a:r>
              <a:rPr lang="it-IT" sz="2000" i="1" dirty="0" err="1">
                <a:latin typeface="Times New Roman" panose="02020603050405020304" pitchFamily="18" charset="0"/>
                <a:cs typeface="Times New Roman" panose="02020603050405020304" pitchFamily="18" charset="0"/>
              </a:rPr>
              <a:t>reading</a:t>
            </a:r>
            <a:r>
              <a:rPr lang="it-IT" sz="2000" dirty="0">
                <a:latin typeface="Times New Roman" panose="02020603050405020304" pitchFamily="18" charset="0"/>
                <a:cs typeface="Times New Roman" panose="02020603050405020304" pitchFamily="18" charset="0"/>
              </a:rPr>
              <a:t>, 1904</a:t>
            </a:r>
          </a:p>
        </p:txBody>
      </p:sp>
      <p:sp>
        <p:nvSpPr>
          <p:cNvPr id="3" name="Segnaposto contenuto 2">
            <a:extLst>
              <a:ext uri="{FF2B5EF4-FFF2-40B4-BE49-F238E27FC236}">
                <a16:creationId xmlns:a16="http://schemas.microsoft.com/office/drawing/2014/main" id="{6BCE552B-2577-1A4B-A6CF-609FFE9C542C}"/>
              </a:ext>
            </a:extLst>
          </p:cNvPr>
          <p:cNvSpPr>
            <a:spLocks noGrp="1"/>
          </p:cNvSpPr>
          <p:nvPr>
            <p:ph sz="half" idx="1"/>
          </p:nvPr>
        </p:nvSpPr>
        <p:spPr/>
        <p:txBody>
          <a:bodyPr>
            <a:normAutofit fontScale="62500" lnSpcReduction="20000"/>
          </a:bodyPr>
          <a:lstStyle/>
          <a:p>
            <a:r>
              <a:rPr lang="it-IT" dirty="0">
                <a:latin typeface="Times New Roman" panose="02020603050405020304" pitchFamily="18" charset="0"/>
                <a:cs typeface="Times New Roman" panose="02020603050405020304" pitchFamily="18" charset="0"/>
              </a:rPr>
              <a:t>Ma comunque non erano mai andati d’accordo sin dall’inizio, lui e </a:t>
            </a:r>
            <a:r>
              <a:rPr lang="it-IT" dirty="0" err="1">
                <a:latin typeface="Times New Roman" panose="02020603050405020304" pitchFamily="18" charset="0"/>
                <a:cs typeface="Times New Roman" panose="02020603050405020304" pitchFamily="18" charset="0"/>
              </a:rPr>
              <a:t>Mr</a:t>
            </a:r>
            <a:r>
              <a:rPr lang="it-IT" dirty="0">
                <a:latin typeface="Times New Roman" panose="02020603050405020304" pitchFamily="18" charset="0"/>
                <a:cs typeface="Times New Roman" panose="02020603050405020304" pitchFamily="18" charset="0"/>
              </a:rPr>
              <a:t> </a:t>
            </a:r>
            <a:r>
              <a:rPr lang="it-IT" dirty="0" err="1">
                <a:latin typeface="Times New Roman" panose="02020603050405020304" pitchFamily="18" charset="0"/>
                <a:cs typeface="Times New Roman" panose="02020603050405020304" pitchFamily="18" charset="0"/>
              </a:rPr>
              <a:t>Alleyne</a:t>
            </a:r>
            <a:r>
              <a:rPr lang="it-IT" dirty="0">
                <a:latin typeface="Times New Roman" panose="02020603050405020304" pitchFamily="18" charset="0"/>
                <a:cs typeface="Times New Roman" panose="02020603050405020304" pitchFamily="18" charset="0"/>
              </a:rPr>
              <a:t>, da quando quest’ultimo l’aveva sentito imitare il suo accento del Nord per far ridere </a:t>
            </a:r>
            <a:r>
              <a:rPr lang="it-IT" dirty="0" err="1">
                <a:latin typeface="Times New Roman" panose="02020603050405020304" pitchFamily="18" charset="0"/>
                <a:cs typeface="Times New Roman" panose="02020603050405020304" pitchFamily="18" charset="0"/>
              </a:rPr>
              <a:t>Higgins</a:t>
            </a:r>
            <a:r>
              <a:rPr lang="it-IT" dirty="0">
                <a:latin typeface="Times New Roman" panose="02020603050405020304" pitchFamily="18" charset="0"/>
                <a:cs typeface="Times New Roman" panose="02020603050405020304" pitchFamily="18" charset="0"/>
              </a:rPr>
              <a:t> e Miss Parker: era iniziato tutto allora….</a:t>
            </a:r>
          </a:p>
          <a:p>
            <a:r>
              <a:rPr lang="it-IT" dirty="0">
                <a:latin typeface="Times New Roman" panose="02020603050405020304" pitchFamily="18" charset="0"/>
                <a:cs typeface="Times New Roman" panose="02020603050405020304" pitchFamily="18" charset="0"/>
              </a:rPr>
              <a:t>Il bar era pieno di maschi e c’era </a:t>
            </a:r>
            <a:r>
              <a:rPr lang="it-IT" dirty="0" err="1">
                <a:latin typeface="Times New Roman" panose="02020603050405020304" pitchFamily="18" charset="0"/>
                <a:cs typeface="Times New Roman" panose="02020603050405020304" pitchFamily="18" charset="0"/>
              </a:rPr>
              <a:t>uhn</a:t>
            </a:r>
            <a:r>
              <a:rPr lang="it-IT" dirty="0">
                <a:latin typeface="Times New Roman" panose="02020603050405020304" pitchFamily="18" charset="0"/>
                <a:cs typeface="Times New Roman" panose="02020603050405020304" pitchFamily="18" charset="0"/>
              </a:rPr>
              <a:t> frastuono di voci e di bicchieri… formarono un gruppetto all’anglo del bancone. Iniziarono a raccontarsi delle storie…. La conversazione si fece teatrale…. Gli occhi di </a:t>
            </a:r>
            <a:r>
              <a:rPr lang="it-IT" dirty="0" err="1">
                <a:latin typeface="Times New Roman" panose="02020603050405020304" pitchFamily="18" charset="0"/>
                <a:cs typeface="Times New Roman" panose="02020603050405020304" pitchFamily="18" charset="0"/>
              </a:rPr>
              <a:t>Farrington</a:t>
            </a:r>
            <a:r>
              <a:rPr lang="it-IT" dirty="0">
                <a:latin typeface="Times New Roman" panose="02020603050405020304" pitchFamily="18" charset="0"/>
                <a:cs typeface="Times New Roman" panose="02020603050405020304" pitchFamily="18" charset="0"/>
              </a:rPr>
              <a:t> si posavano in continuazione su una delle giovani donne. C’era qualcosa nel suo aspetto che lo colpiva. Aveva una sciarpa immensa di mussolina azzurro pavone avvolta al cappello e legata con un grosso nodo sotto il mento, portava dei guanti giallo chiaro che le arrivavano sotto al gomito…. Ad affascinarlo era  l’espressione obliqua con cui lo fissava. Lo guardò di sfuggita un paio di volte, e quando il gruppetto stava uscendo dalla stanza, si struscio contro la sedia e disse «O, pardon!» con accento londinese. </a:t>
            </a:r>
          </a:p>
        </p:txBody>
      </p:sp>
      <p:pic>
        <p:nvPicPr>
          <p:cNvPr id="6" name="Segnaposto contenuto 5">
            <a:extLst>
              <a:ext uri="{FF2B5EF4-FFF2-40B4-BE49-F238E27FC236}">
                <a16:creationId xmlns:a16="http://schemas.microsoft.com/office/drawing/2014/main" id="{C9E116EB-14DF-4C4F-8E8D-F80186290EDE}"/>
              </a:ext>
            </a:extLst>
          </p:cNvPr>
          <p:cNvPicPr>
            <a:picLocks noGrp="1" noChangeAspect="1"/>
          </p:cNvPicPr>
          <p:nvPr>
            <p:ph sz="half" idx="2"/>
          </p:nvPr>
        </p:nvPicPr>
        <p:blipFill>
          <a:blip r:embed="rId3"/>
          <a:stretch>
            <a:fillRect/>
          </a:stretch>
        </p:blipFill>
        <p:spPr>
          <a:xfrm>
            <a:off x="7285800" y="517712"/>
            <a:ext cx="4068000" cy="2911288"/>
          </a:xfrm>
        </p:spPr>
      </p:pic>
      <p:pic>
        <p:nvPicPr>
          <p:cNvPr id="8" name="Immagine 7">
            <a:extLst>
              <a:ext uri="{FF2B5EF4-FFF2-40B4-BE49-F238E27FC236}">
                <a16:creationId xmlns:a16="http://schemas.microsoft.com/office/drawing/2014/main" id="{5C448847-4F69-FA41-90FE-B2146E55C87F}"/>
              </a:ext>
            </a:extLst>
          </p:cNvPr>
          <p:cNvPicPr>
            <a:picLocks noChangeAspect="1"/>
          </p:cNvPicPr>
          <p:nvPr/>
        </p:nvPicPr>
        <p:blipFill>
          <a:blip r:embed="rId4"/>
          <a:stretch>
            <a:fillRect/>
          </a:stretch>
        </p:blipFill>
        <p:spPr>
          <a:xfrm>
            <a:off x="6312395" y="3581587"/>
            <a:ext cx="5688000" cy="3199500"/>
          </a:xfrm>
          <a:prstGeom prst="rect">
            <a:avLst/>
          </a:prstGeom>
        </p:spPr>
      </p:pic>
    </p:spTree>
    <p:extLst>
      <p:ext uri="{BB962C8B-B14F-4D97-AF65-F5344CB8AC3E}">
        <p14:creationId xmlns:p14="http://schemas.microsoft.com/office/powerpoint/2010/main" val="109316463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FEFC7E5C-5123-4C4A-A485-2E6EB644DF63}"/>
              </a:ext>
            </a:extLst>
          </p:cNvPr>
          <p:cNvSpPr>
            <a:spLocks noGrp="1"/>
          </p:cNvSpPr>
          <p:nvPr>
            <p:ph type="title"/>
          </p:nvPr>
        </p:nvSpPr>
        <p:spPr/>
        <p:txBody>
          <a:bodyPr>
            <a:normAutofit fontScale="90000"/>
          </a:bodyPr>
          <a:lstStyle/>
          <a:p>
            <a:r>
              <a:rPr lang="it-IT" dirty="0">
                <a:latin typeface="Times New Roman" panose="02020603050405020304" pitchFamily="18" charset="0"/>
                <a:cs typeface="Times New Roman" panose="02020603050405020304" pitchFamily="18" charset="0"/>
              </a:rPr>
              <a:t>La musica, inarrestabile, popolare, colta, antica o meno: un riscatto continuo, </a:t>
            </a:r>
            <a:r>
              <a:rPr lang="it-IT" i="1" dirty="0">
                <a:latin typeface="Times New Roman" panose="02020603050405020304" pitchFamily="18" charset="0"/>
                <a:cs typeface="Times New Roman" panose="02020603050405020304" pitchFamily="18" charset="0"/>
              </a:rPr>
              <a:t>a </a:t>
            </a:r>
            <a:r>
              <a:rPr lang="it-IT" i="1" dirty="0" err="1">
                <a:latin typeface="Times New Roman" panose="02020603050405020304" pitchFamily="18" charset="0"/>
                <a:cs typeface="Times New Roman" panose="02020603050405020304" pitchFamily="18" charset="0"/>
              </a:rPr>
              <a:t>saving</a:t>
            </a:r>
            <a:r>
              <a:rPr lang="it-IT" i="1" dirty="0">
                <a:latin typeface="Times New Roman" panose="02020603050405020304" pitchFamily="18" charset="0"/>
                <a:cs typeface="Times New Roman" panose="02020603050405020304" pitchFamily="18" charset="0"/>
              </a:rPr>
              <a:t> </a:t>
            </a:r>
            <a:r>
              <a:rPr lang="it-IT" i="1" dirty="0" err="1">
                <a:latin typeface="Times New Roman" panose="02020603050405020304" pitchFamily="18" charset="0"/>
                <a:cs typeface="Times New Roman" panose="02020603050405020304" pitchFamily="18" charset="0"/>
              </a:rPr>
              <a:t>grace</a:t>
            </a:r>
            <a:r>
              <a:rPr lang="it-IT" i="1" dirty="0">
                <a:latin typeface="Times New Roman" panose="02020603050405020304" pitchFamily="18" charset="0"/>
                <a:cs typeface="Times New Roman" panose="02020603050405020304" pitchFamily="18" charset="0"/>
              </a:rPr>
              <a:t> </a:t>
            </a:r>
          </a:p>
        </p:txBody>
      </p:sp>
      <p:sp>
        <p:nvSpPr>
          <p:cNvPr id="3" name="Segnaposto contenuto 2">
            <a:extLst>
              <a:ext uri="{FF2B5EF4-FFF2-40B4-BE49-F238E27FC236}">
                <a16:creationId xmlns:a16="http://schemas.microsoft.com/office/drawing/2014/main" id="{CC9A4F9C-036D-9748-A95A-3053C71F9CBC}"/>
              </a:ext>
            </a:extLst>
          </p:cNvPr>
          <p:cNvSpPr>
            <a:spLocks noGrp="1"/>
          </p:cNvSpPr>
          <p:nvPr>
            <p:ph sz="half" idx="1"/>
          </p:nvPr>
        </p:nvSpPr>
        <p:spPr/>
        <p:txBody>
          <a:bodyPr>
            <a:normAutofit fontScale="77500" lnSpcReduction="20000"/>
          </a:bodyPr>
          <a:lstStyle/>
          <a:p>
            <a:r>
              <a:rPr lang="it-IT" dirty="0">
                <a:latin typeface="Times New Roman" panose="02020603050405020304" pitchFamily="18" charset="0"/>
                <a:cs typeface="Times New Roman" panose="02020603050405020304" pitchFamily="18" charset="0"/>
              </a:rPr>
              <a:t>La portò a vedere The </a:t>
            </a:r>
            <a:r>
              <a:rPr lang="it-IT" dirty="0" err="1">
                <a:latin typeface="Times New Roman" panose="02020603050405020304" pitchFamily="18" charset="0"/>
                <a:cs typeface="Times New Roman" panose="02020603050405020304" pitchFamily="18" charset="0"/>
              </a:rPr>
              <a:t>Bohemian</a:t>
            </a:r>
            <a:r>
              <a:rPr lang="it-IT" dirty="0">
                <a:latin typeface="Times New Roman" panose="02020603050405020304" pitchFamily="18" charset="0"/>
                <a:cs typeface="Times New Roman" panose="02020603050405020304" pitchFamily="18" charset="0"/>
              </a:rPr>
              <a:t> Girl, e lei, seduta in una parte del </a:t>
            </a:r>
            <a:r>
              <a:rPr lang="it-IT" dirty="0" err="1">
                <a:latin typeface="Times New Roman" panose="02020603050405020304" pitchFamily="18" charset="0"/>
                <a:cs typeface="Times New Roman" panose="02020603050405020304" pitchFamily="18" charset="0"/>
              </a:rPr>
              <a:t>teetrao</a:t>
            </a:r>
            <a:r>
              <a:rPr lang="it-IT" dirty="0">
                <a:latin typeface="Times New Roman" panose="02020603050405020304" pitchFamily="18" charset="0"/>
                <a:cs typeface="Times New Roman" panose="02020603050405020304" pitchFamily="18" charset="0"/>
              </a:rPr>
              <a:t> a cui non era abituata, si sentì pazza di gioia. Era molto appassionato di musica e un pochino cantava. (</a:t>
            </a:r>
            <a:r>
              <a:rPr lang="it-IT" dirty="0" err="1">
                <a:latin typeface="Times New Roman" panose="02020603050405020304" pitchFamily="18" charset="0"/>
                <a:cs typeface="Times New Roman" panose="02020603050405020304" pitchFamily="18" charset="0"/>
              </a:rPr>
              <a:t>Eveline</a:t>
            </a:r>
            <a:r>
              <a:rPr lang="it-IT" dirty="0">
                <a:latin typeface="Times New Roman" panose="02020603050405020304" pitchFamily="18" charset="0"/>
                <a:cs typeface="Times New Roman" panose="02020603050405020304" pitchFamily="18" charset="0"/>
              </a:rPr>
              <a:t>, p. 77)</a:t>
            </a:r>
          </a:p>
          <a:p>
            <a:r>
              <a:rPr lang="it-IT" dirty="0">
                <a:latin typeface="Times New Roman" panose="02020603050405020304" pitchFamily="18" charset="0"/>
                <a:cs typeface="Times New Roman" panose="02020603050405020304" pitchFamily="18" charset="0"/>
              </a:rPr>
              <a:t>Per Chandler, la musica è quella dei versi. </a:t>
            </a:r>
          </a:p>
          <a:p>
            <a:endParaRPr lang="it-IT" dirty="0">
              <a:latin typeface="Times New Roman" panose="02020603050405020304" pitchFamily="18" charset="0"/>
              <a:cs typeface="Times New Roman" panose="02020603050405020304" pitchFamily="18" charset="0"/>
            </a:endParaRPr>
          </a:p>
          <a:p>
            <a:r>
              <a:rPr lang="it-IT" i="1" dirty="0">
                <a:latin typeface="Times New Roman" panose="02020603050405020304" pitchFamily="18" charset="0"/>
                <a:cs typeface="Times New Roman" panose="02020603050405020304" pitchFamily="18" charset="0"/>
              </a:rPr>
              <a:t>The </a:t>
            </a:r>
            <a:r>
              <a:rPr lang="it-IT" i="1" dirty="0" err="1">
                <a:latin typeface="Times New Roman" panose="02020603050405020304" pitchFamily="18" charset="0"/>
                <a:cs typeface="Times New Roman" panose="02020603050405020304" pitchFamily="18" charset="0"/>
              </a:rPr>
              <a:t>Bohemian</a:t>
            </a:r>
            <a:r>
              <a:rPr lang="it-IT" i="1" dirty="0">
                <a:latin typeface="Times New Roman" panose="02020603050405020304" pitchFamily="18" charset="0"/>
                <a:cs typeface="Times New Roman" panose="02020603050405020304" pitchFamily="18" charset="0"/>
              </a:rPr>
              <a:t> Girl</a:t>
            </a:r>
            <a:r>
              <a:rPr lang="it-IT" dirty="0">
                <a:latin typeface="Times New Roman" panose="02020603050405020304" pitchFamily="18" charset="0"/>
                <a:cs typeface="Times New Roman" panose="02020603050405020304" pitchFamily="18" charset="0"/>
              </a:rPr>
              <a:t>, Michael </a:t>
            </a:r>
            <a:r>
              <a:rPr lang="it-IT" dirty="0" err="1">
                <a:latin typeface="Times New Roman" panose="02020603050405020304" pitchFamily="18" charset="0"/>
                <a:cs typeface="Times New Roman" panose="02020603050405020304" pitchFamily="18" charset="0"/>
              </a:rPr>
              <a:t>Balfe</a:t>
            </a:r>
            <a:r>
              <a:rPr lang="it-IT" dirty="0">
                <a:latin typeface="Times New Roman" panose="02020603050405020304" pitchFamily="18" charset="0"/>
                <a:cs typeface="Times New Roman" panose="02020603050405020304" pitchFamily="18" charset="0"/>
              </a:rPr>
              <a:t>, 1843</a:t>
            </a:r>
          </a:p>
          <a:p>
            <a:r>
              <a:rPr lang="it-IT" dirty="0">
                <a:latin typeface="Times New Roman" panose="02020603050405020304" pitchFamily="18" charset="0"/>
                <a:cs typeface="Times New Roman" panose="02020603050405020304" pitchFamily="18" charset="0"/>
                <a:hlinkClick r:id="rId2"/>
              </a:rPr>
              <a:t>https://www.youtube.com/watch?v=1J7n52gpjSY</a:t>
            </a:r>
            <a:endParaRPr lang="it-IT" dirty="0">
              <a:latin typeface="Times New Roman" panose="02020603050405020304" pitchFamily="18" charset="0"/>
              <a:cs typeface="Times New Roman" panose="02020603050405020304" pitchFamily="18" charset="0"/>
            </a:endParaRPr>
          </a:p>
          <a:p>
            <a:r>
              <a:rPr lang="it-IT" dirty="0">
                <a:latin typeface="Times New Roman" panose="02020603050405020304" pitchFamily="18" charset="0"/>
                <a:cs typeface="Times New Roman" panose="02020603050405020304" pitchFamily="18" charset="0"/>
              </a:rPr>
              <a:t>(I </a:t>
            </a:r>
            <a:r>
              <a:rPr lang="it-IT" dirty="0" err="1">
                <a:latin typeface="Times New Roman" panose="02020603050405020304" pitchFamily="18" charset="0"/>
                <a:cs typeface="Times New Roman" panose="02020603050405020304" pitchFamily="18" charset="0"/>
              </a:rPr>
              <a:t>dreamt</a:t>
            </a:r>
            <a:r>
              <a:rPr lang="it-IT" dirty="0">
                <a:latin typeface="Times New Roman" panose="02020603050405020304" pitchFamily="18" charset="0"/>
                <a:cs typeface="Times New Roman" panose="02020603050405020304" pitchFamily="18" charset="0"/>
              </a:rPr>
              <a:t>…) </a:t>
            </a:r>
          </a:p>
        </p:txBody>
      </p:sp>
      <p:sp>
        <p:nvSpPr>
          <p:cNvPr id="4" name="Segnaposto contenuto 3">
            <a:extLst>
              <a:ext uri="{FF2B5EF4-FFF2-40B4-BE49-F238E27FC236}">
                <a16:creationId xmlns:a16="http://schemas.microsoft.com/office/drawing/2014/main" id="{B56FE88B-2B70-824B-91C9-B9D9A8553D82}"/>
              </a:ext>
            </a:extLst>
          </p:cNvPr>
          <p:cNvSpPr>
            <a:spLocks noGrp="1"/>
          </p:cNvSpPr>
          <p:nvPr>
            <p:ph sz="half" idx="2"/>
          </p:nvPr>
        </p:nvSpPr>
        <p:spPr/>
        <p:txBody>
          <a:bodyPr>
            <a:normAutofit fontScale="77500" lnSpcReduction="20000"/>
          </a:bodyPr>
          <a:lstStyle/>
          <a:p>
            <a:r>
              <a:rPr lang="it-IT" dirty="0">
                <a:latin typeface="Times New Roman" panose="02020603050405020304" pitchFamily="18" charset="0"/>
                <a:cs typeface="Times New Roman" panose="02020603050405020304" pitchFamily="18" charset="0"/>
              </a:rPr>
              <a:t>In Creta: «si canta, per favore, Maria, e quindi Maria dovette alzarsi e mettersi in piedi accanto al piano. </a:t>
            </a:r>
            <a:r>
              <a:rPr lang="it-IT" dirty="0" err="1">
                <a:latin typeface="Times New Roman" panose="02020603050405020304" pitchFamily="18" charset="0"/>
                <a:cs typeface="Times New Roman" panose="02020603050405020304" pitchFamily="18" charset="0"/>
              </a:rPr>
              <a:t>Mrs</a:t>
            </a:r>
            <a:r>
              <a:rPr lang="it-IT" dirty="0">
                <a:latin typeface="Times New Roman" panose="02020603050405020304" pitchFamily="18" charset="0"/>
                <a:cs typeface="Times New Roman" panose="02020603050405020304" pitchFamily="18" charset="0"/>
              </a:rPr>
              <a:t> </a:t>
            </a:r>
            <a:r>
              <a:rPr lang="it-IT" dirty="0" err="1">
                <a:latin typeface="Times New Roman" panose="02020603050405020304" pitchFamily="18" charset="0"/>
                <a:cs typeface="Times New Roman" panose="02020603050405020304" pitchFamily="18" charset="0"/>
              </a:rPr>
              <a:t>Donnelly</a:t>
            </a:r>
            <a:r>
              <a:rPr lang="it-IT" dirty="0">
                <a:latin typeface="Times New Roman" panose="02020603050405020304" pitchFamily="18" charset="0"/>
                <a:cs typeface="Times New Roman" panose="02020603050405020304" pitchFamily="18" charset="0"/>
              </a:rPr>
              <a:t> invitò i bambini a far silenzio e ad ascoltare la canzone di Maria. Poi suonò il preludio, e disse, ‘ora, Maria’, e Maria, arrossendo tantissimo, iniziò a cantare con una vocina esile e tremolante. Cantò </a:t>
            </a:r>
            <a:r>
              <a:rPr lang="it-IT" i="1" dirty="0">
                <a:latin typeface="Times New Roman" panose="02020603050405020304" pitchFamily="18" charset="0"/>
                <a:cs typeface="Times New Roman" panose="02020603050405020304" pitchFamily="18" charset="0"/>
              </a:rPr>
              <a:t>I </a:t>
            </a:r>
            <a:r>
              <a:rPr lang="it-IT" i="1" dirty="0" err="1">
                <a:latin typeface="Times New Roman" panose="02020603050405020304" pitchFamily="18" charset="0"/>
                <a:cs typeface="Times New Roman" panose="02020603050405020304" pitchFamily="18" charset="0"/>
              </a:rPr>
              <a:t>dreamt</a:t>
            </a:r>
            <a:r>
              <a:rPr lang="it-IT" i="1" dirty="0">
                <a:latin typeface="Times New Roman" panose="02020603050405020304" pitchFamily="18" charset="0"/>
                <a:cs typeface="Times New Roman" panose="02020603050405020304" pitchFamily="18" charset="0"/>
              </a:rPr>
              <a:t> </a:t>
            </a:r>
            <a:r>
              <a:rPr lang="it-IT" i="1" dirty="0" err="1">
                <a:latin typeface="Times New Roman" panose="02020603050405020304" pitchFamily="18" charset="0"/>
                <a:cs typeface="Times New Roman" panose="02020603050405020304" pitchFamily="18" charset="0"/>
              </a:rPr>
              <a:t>that</a:t>
            </a:r>
            <a:r>
              <a:rPr lang="it-IT" i="1" dirty="0">
                <a:latin typeface="Times New Roman" panose="02020603050405020304" pitchFamily="18" charset="0"/>
                <a:cs typeface="Times New Roman" panose="02020603050405020304" pitchFamily="18" charset="0"/>
              </a:rPr>
              <a:t> I </a:t>
            </a:r>
            <a:r>
              <a:rPr lang="it-IT" i="1" dirty="0" err="1">
                <a:latin typeface="Times New Roman" panose="02020603050405020304" pitchFamily="18" charset="0"/>
                <a:cs typeface="Times New Roman" panose="02020603050405020304" pitchFamily="18" charset="0"/>
              </a:rPr>
              <a:t>dwelt</a:t>
            </a:r>
            <a:r>
              <a:rPr lang="it-IT" dirty="0">
                <a:latin typeface="Times New Roman" panose="02020603050405020304" pitchFamily="18" charset="0"/>
                <a:cs typeface="Times New Roman" panose="02020603050405020304" pitchFamily="18" charset="0"/>
              </a:rPr>
              <a:t>, e quando giunse alla seconda strofa, cantò di nuovo…. Quando ebbe finito la sua canzone, </a:t>
            </a:r>
            <a:r>
              <a:rPr lang="it-IT" dirty="0" err="1">
                <a:latin typeface="Times New Roman" panose="02020603050405020304" pitchFamily="18" charset="0"/>
                <a:cs typeface="Times New Roman" panose="02020603050405020304" pitchFamily="18" charset="0"/>
              </a:rPr>
              <a:t>Joe</a:t>
            </a:r>
            <a:r>
              <a:rPr lang="it-IT" dirty="0">
                <a:latin typeface="Times New Roman" panose="02020603050405020304" pitchFamily="18" charset="0"/>
                <a:cs typeface="Times New Roman" panose="02020603050405020304" pitchFamily="18" charset="0"/>
              </a:rPr>
              <a:t> era assai commosso. Disse che niente poteva eguagliare il passato lontano e che per lui nessuna musica era all’altezza di quella del povero vecchio </a:t>
            </a:r>
            <a:r>
              <a:rPr lang="it-IT" dirty="0" err="1">
                <a:latin typeface="Times New Roman" panose="02020603050405020304" pitchFamily="18" charset="0"/>
                <a:cs typeface="Times New Roman" panose="02020603050405020304" pitchFamily="18" charset="0"/>
              </a:rPr>
              <a:t>Balfe</a:t>
            </a:r>
            <a:r>
              <a:rPr lang="it-IT" dirty="0">
                <a:latin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115466853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A8022CD3-F904-A949-94AC-A47058810F64}"/>
              </a:ext>
            </a:extLst>
          </p:cNvPr>
          <p:cNvSpPr>
            <a:spLocks noGrp="1"/>
          </p:cNvSpPr>
          <p:nvPr>
            <p:ph type="title"/>
          </p:nvPr>
        </p:nvSpPr>
        <p:spPr/>
        <p:txBody>
          <a:bodyPr/>
          <a:lstStyle/>
          <a:p>
            <a:r>
              <a:rPr lang="it-IT" dirty="0">
                <a:latin typeface="Times New Roman" panose="02020603050405020304" pitchFamily="18" charset="0"/>
                <a:cs typeface="Times New Roman" panose="02020603050405020304" pitchFamily="18" charset="0"/>
              </a:rPr>
              <a:t>                 The </a:t>
            </a:r>
            <a:r>
              <a:rPr lang="it-IT" dirty="0" err="1">
                <a:latin typeface="Times New Roman" panose="02020603050405020304" pitchFamily="18" charset="0"/>
                <a:cs typeface="Times New Roman" panose="02020603050405020304" pitchFamily="18" charset="0"/>
              </a:rPr>
              <a:t>lass</a:t>
            </a:r>
            <a:r>
              <a:rPr lang="it-IT" dirty="0">
                <a:latin typeface="Times New Roman" panose="02020603050405020304" pitchFamily="18" charset="0"/>
                <a:cs typeface="Times New Roman" panose="02020603050405020304" pitchFamily="18" charset="0"/>
              </a:rPr>
              <a:t> of </a:t>
            </a:r>
            <a:r>
              <a:rPr lang="it-IT" dirty="0" err="1">
                <a:latin typeface="Times New Roman" panose="02020603050405020304" pitchFamily="18" charset="0"/>
                <a:cs typeface="Times New Roman" panose="02020603050405020304" pitchFamily="18" charset="0"/>
              </a:rPr>
              <a:t>Aughrim</a:t>
            </a:r>
            <a:endParaRPr lang="it-IT" dirty="0">
              <a:latin typeface="Times New Roman" panose="02020603050405020304" pitchFamily="18" charset="0"/>
              <a:cs typeface="Times New Roman" panose="02020603050405020304" pitchFamily="18" charset="0"/>
            </a:endParaRPr>
          </a:p>
        </p:txBody>
      </p:sp>
      <p:sp>
        <p:nvSpPr>
          <p:cNvPr id="3" name="Segnaposto contenuto 2">
            <a:extLst>
              <a:ext uri="{FF2B5EF4-FFF2-40B4-BE49-F238E27FC236}">
                <a16:creationId xmlns:a16="http://schemas.microsoft.com/office/drawing/2014/main" id="{AC190932-0E01-8347-B5CA-155188B1B025}"/>
              </a:ext>
            </a:extLst>
          </p:cNvPr>
          <p:cNvSpPr>
            <a:spLocks noGrp="1"/>
          </p:cNvSpPr>
          <p:nvPr>
            <p:ph sz="half" idx="1"/>
          </p:nvPr>
        </p:nvSpPr>
        <p:spPr>
          <a:xfrm>
            <a:off x="838200" y="1854201"/>
            <a:ext cx="5181600" cy="4351338"/>
          </a:xfrm>
        </p:spPr>
        <p:txBody>
          <a:bodyPr>
            <a:normAutofit fontScale="62500" lnSpcReduction="20000"/>
          </a:bodyPr>
          <a:lstStyle/>
          <a:p>
            <a:r>
              <a:rPr lang="it-IT" dirty="0">
                <a:latin typeface="Times New Roman" panose="02020603050405020304" pitchFamily="18" charset="0"/>
                <a:cs typeface="Times New Roman" panose="02020603050405020304" pitchFamily="18" charset="0"/>
              </a:rPr>
              <a:t>“Se sei la fanciulla di </a:t>
            </a:r>
            <a:r>
              <a:rPr lang="it-IT" dirty="0" err="1">
                <a:latin typeface="Times New Roman" panose="02020603050405020304" pitchFamily="18" charset="0"/>
                <a:cs typeface="Times New Roman" panose="02020603050405020304" pitchFamily="18" charset="0"/>
              </a:rPr>
              <a:t>Aughrim</a:t>
            </a:r>
            <a:r>
              <a:rPr lang="it-IT" dirty="0">
                <a:latin typeface="Times New Roman" panose="02020603050405020304" pitchFamily="18" charset="0"/>
                <a:cs typeface="Times New Roman" panose="02020603050405020304" pitchFamily="18" charset="0"/>
              </a:rPr>
              <a:t> ,</a:t>
            </a:r>
            <a:br>
              <a:rPr lang="it-IT" dirty="0">
                <a:latin typeface="Times New Roman" panose="02020603050405020304" pitchFamily="18" charset="0"/>
                <a:cs typeface="Times New Roman" panose="02020603050405020304" pitchFamily="18" charset="0"/>
              </a:rPr>
            </a:br>
            <a:r>
              <a:rPr lang="it-IT" dirty="0">
                <a:latin typeface="Times New Roman" panose="02020603050405020304" pitchFamily="18" charset="0"/>
                <a:cs typeface="Times New Roman" panose="02020603050405020304" pitchFamily="18" charset="0"/>
              </a:rPr>
              <a:t>come vorresti farmi credere</a:t>
            </a:r>
            <a:br>
              <a:rPr lang="it-IT" dirty="0">
                <a:latin typeface="Times New Roman" panose="02020603050405020304" pitchFamily="18" charset="0"/>
                <a:cs typeface="Times New Roman" panose="02020603050405020304" pitchFamily="18" charset="0"/>
              </a:rPr>
            </a:br>
            <a:r>
              <a:rPr lang="it-IT" dirty="0">
                <a:latin typeface="Times New Roman" panose="02020603050405020304" pitchFamily="18" charset="0"/>
                <a:cs typeface="Times New Roman" panose="02020603050405020304" pitchFamily="18" charset="0"/>
              </a:rPr>
              <a:t>dimmi del primo pegno</a:t>
            </a:r>
            <a:br>
              <a:rPr lang="it-IT" dirty="0">
                <a:latin typeface="Times New Roman" panose="02020603050405020304" pitchFamily="18" charset="0"/>
                <a:cs typeface="Times New Roman" panose="02020603050405020304" pitchFamily="18" charset="0"/>
              </a:rPr>
            </a:br>
            <a:r>
              <a:rPr lang="it-IT" dirty="0">
                <a:latin typeface="Times New Roman" panose="02020603050405020304" pitchFamily="18" charset="0"/>
                <a:cs typeface="Times New Roman" panose="02020603050405020304" pitchFamily="18" charset="0"/>
              </a:rPr>
              <a:t>che fu scambiato tra te e me”</a:t>
            </a:r>
            <a:br>
              <a:rPr lang="it-IT" dirty="0">
                <a:latin typeface="Times New Roman" panose="02020603050405020304" pitchFamily="18" charset="0"/>
                <a:cs typeface="Times New Roman" panose="02020603050405020304" pitchFamily="18" charset="0"/>
              </a:rPr>
            </a:br>
            <a:br>
              <a:rPr lang="it-IT" dirty="0">
                <a:latin typeface="Times New Roman" panose="02020603050405020304" pitchFamily="18" charset="0"/>
                <a:cs typeface="Times New Roman" panose="02020603050405020304" pitchFamily="18" charset="0"/>
              </a:rPr>
            </a:br>
            <a:r>
              <a:rPr lang="it-IT" i="1" dirty="0">
                <a:latin typeface="Times New Roman" panose="02020603050405020304" pitchFamily="18" charset="0"/>
                <a:cs typeface="Times New Roman" panose="02020603050405020304" pitchFamily="18" charset="0"/>
              </a:rPr>
              <a:t>La pioggia cade sui miei capelli biondi</a:t>
            </a:r>
            <a:br>
              <a:rPr lang="it-IT" i="1" dirty="0">
                <a:latin typeface="Times New Roman" panose="02020603050405020304" pitchFamily="18" charset="0"/>
                <a:cs typeface="Times New Roman" panose="02020603050405020304" pitchFamily="18" charset="0"/>
              </a:rPr>
            </a:br>
            <a:r>
              <a:rPr lang="it-IT" i="1" dirty="0">
                <a:latin typeface="Times New Roman" panose="02020603050405020304" pitchFamily="18" charset="0"/>
                <a:cs typeface="Times New Roman" panose="02020603050405020304" pitchFamily="18" charset="0"/>
              </a:rPr>
              <a:t>e la rugiada mi bagna la pelle;</a:t>
            </a:r>
            <a:br>
              <a:rPr lang="it-IT" i="1" dirty="0">
                <a:latin typeface="Times New Roman" panose="02020603050405020304" pitchFamily="18" charset="0"/>
                <a:cs typeface="Times New Roman" panose="02020603050405020304" pitchFamily="18" charset="0"/>
              </a:rPr>
            </a:br>
            <a:r>
              <a:rPr lang="it-IT" i="1" dirty="0">
                <a:latin typeface="Times New Roman" panose="02020603050405020304" pitchFamily="18" charset="0"/>
                <a:cs typeface="Times New Roman" panose="02020603050405020304" pitchFamily="18" charset="0"/>
              </a:rPr>
              <a:t>mio figlio giace al freddo tra le mie braccia </a:t>
            </a:r>
            <a:br>
              <a:rPr lang="it-IT" i="1" dirty="0">
                <a:latin typeface="Times New Roman" panose="02020603050405020304" pitchFamily="18" charset="0"/>
                <a:cs typeface="Times New Roman" panose="02020603050405020304" pitchFamily="18" charset="0"/>
              </a:rPr>
            </a:br>
            <a:r>
              <a:rPr lang="it-IT" i="1" dirty="0">
                <a:latin typeface="Times New Roman" panose="02020603050405020304" pitchFamily="18" charset="0"/>
                <a:cs typeface="Times New Roman" panose="02020603050405020304" pitchFamily="18" charset="0"/>
              </a:rPr>
              <a:t>e nessuno mi fa entrare.. </a:t>
            </a:r>
            <a:br>
              <a:rPr lang="it-IT" dirty="0">
                <a:latin typeface="Times New Roman" panose="02020603050405020304" pitchFamily="18" charset="0"/>
                <a:cs typeface="Times New Roman" panose="02020603050405020304" pitchFamily="18" charset="0"/>
              </a:rPr>
            </a:br>
            <a:br>
              <a:rPr lang="it-IT" dirty="0">
                <a:latin typeface="Times New Roman" panose="02020603050405020304" pitchFamily="18" charset="0"/>
                <a:cs typeface="Times New Roman" panose="02020603050405020304" pitchFamily="18" charset="0"/>
              </a:rPr>
            </a:br>
            <a:r>
              <a:rPr lang="it-IT" dirty="0">
                <a:latin typeface="Times New Roman" panose="02020603050405020304" pitchFamily="18" charset="0"/>
                <a:cs typeface="Times New Roman" panose="02020603050405020304" pitchFamily="18" charset="0"/>
              </a:rPr>
              <a:t>“Non ti ricordi</a:t>
            </a:r>
            <a:br>
              <a:rPr lang="it-IT" dirty="0">
                <a:latin typeface="Times New Roman" panose="02020603050405020304" pitchFamily="18" charset="0"/>
                <a:cs typeface="Times New Roman" panose="02020603050405020304" pitchFamily="18" charset="0"/>
              </a:rPr>
            </a:br>
            <a:r>
              <a:rPr lang="it-IT" dirty="0">
                <a:latin typeface="Times New Roman" panose="02020603050405020304" pitchFamily="18" charset="0"/>
                <a:cs typeface="Times New Roman" panose="02020603050405020304" pitchFamily="18" charset="0"/>
              </a:rPr>
              <a:t>quella notte sulla brulla collina</a:t>
            </a:r>
            <a:br>
              <a:rPr lang="it-IT" dirty="0">
                <a:latin typeface="Times New Roman" panose="02020603050405020304" pitchFamily="18" charset="0"/>
                <a:cs typeface="Times New Roman" panose="02020603050405020304" pitchFamily="18" charset="0"/>
              </a:rPr>
            </a:br>
            <a:r>
              <a:rPr lang="it-IT" dirty="0">
                <a:latin typeface="Times New Roman" panose="02020603050405020304" pitchFamily="18" charset="0"/>
                <a:cs typeface="Times New Roman" panose="02020603050405020304" pitchFamily="18" charset="0"/>
              </a:rPr>
              <a:t>quando ci conoscemmo</a:t>
            </a:r>
            <a:br>
              <a:rPr lang="it-IT" dirty="0">
                <a:latin typeface="Times New Roman" panose="02020603050405020304" pitchFamily="18" charset="0"/>
                <a:cs typeface="Times New Roman" panose="02020603050405020304" pitchFamily="18" charset="0"/>
              </a:rPr>
            </a:br>
            <a:r>
              <a:rPr lang="it-IT" dirty="0">
                <a:latin typeface="Times New Roman" panose="02020603050405020304" pitchFamily="18" charset="0"/>
                <a:cs typeface="Times New Roman" panose="02020603050405020304" pitchFamily="18" charset="0"/>
              </a:rPr>
              <a:t>ma che ora mi dispiace dire?</a:t>
            </a:r>
            <a:br>
              <a:rPr lang="it-IT" dirty="0"/>
            </a:br>
            <a:endParaRPr lang="it-IT" dirty="0"/>
          </a:p>
          <a:p>
            <a:pPr marL="0" indent="0">
              <a:buNone/>
            </a:pPr>
            <a:r>
              <a:rPr lang="it-IT" dirty="0" err="1"/>
              <a:t>https</a:t>
            </a:r>
            <a:r>
              <a:rPr lang="it-IT" dirty="0"/>
              <a:t>://</a:t>
            </a:r>
            <a:r>
              <a:rPr lang="it-IT" dirty="0" err="1"/>
              <a:t>www.youtube.com</a:t>
            </a:r>
            <a:r>
              <a:rPr lang="it-IT" dirty="0"/>
              <a:t>/</a:t>
            </a:r>
            <a:r>
              <a:rPr lang="it-IT" dirty="0" err="1"/>
              <a:t>watch?v</a:t>
            </a:r>
            <a:r>
              <a:rPr lang="it-IT" dirty="0"/>
              <a:t>=5AN9YRPPIWY</a:t>
            </a:r>
          </a:p>
        </p:txBody>
      </p:sp>
      <p:sp>
        <p:nvSpPr>
          <p:cNvPr id="4" name="Segnaposto contenuto 3">
            <a:extLst>
              <a:ext uri="{FF2B5EF4-FFF2-40B4-BE49-F238E27FC236}">
                <a16:creationId xmlns:a16="http://schemas.microsoft.com/office/drawing/2014/main" id="{47FE82EE-B9BA-9446-82B9-622988D0DC80}"/>
              </a:ext>
            </a:extLst>
          </p:cNvPr>
          <p:cNvSpPr>
            <a:spLocks noGrp="1"/>
          </p:cNvSpPr>
          <p:nvPr>
            <p:ph sz="half" idx="2"/>
          </p:nvPr>
        </p:nvSpPr>
        <p:spPr/>
        <p:txBody>
          <a:bodyPr>
            <a:normAutofit fontScale="62500" lnSpcReduction="20000"/>
          </a:bodyPr>
          <a:lstStyle/>
          <a:p>
            <a:endParaRPr lang="it-IT" dirty="0">
              <a:latin typeface="Times New Roman" panose="02020603050405020304" pitchFamily="18" charset="0"/>
              <a:cs typeface="Times New Roman" panose="02020603050405020304" pitchFamily="18" charset="0"/>
            </a:endParaRPr>
          </a:p>
          <a:p>
            <a:pPr marL="0" indent="0">
              <a:buNone/>
            </a:pPr>
            <a:r>
              <a:rPr lang="it-IT" dirty="0">
                <a:latin typeface="Times New Roman" panose="02020603050405020304" pitchFamily="18" charset="0"/>
                <a:cs typeface="Times New Roman" panose="02020603050405020304" pitchFamily="18" charset="0"/>
              </a:rPr>
              <a:t>Oh Gregory non ricordi</a:t>
            </a:r>
            <a:br>
              <a:rPr lang="it-IT" dirty="0">
                <a:latin typeface="Times New Roman" panose="02020603050405020304" pitchFamily="18" charset="0"/>
                <a:cs typeface="Times New Roman" panose="02020603050405020304" pitchFamily="18" charset="0"/>
              </a:rPr>
            </a:br>
            <a:r>
              <a:rPr lang="it-IT" dirty="0">
                <a:latin typeface="Times New Roman" panose="02020603050405020304" pitchFamily="18" charset="0"/>
                <a:cs typeface="Times New Roman" panose="02020603050405020304" pitchFamily="18" charset="0"/>
              </a:rPr>
              <a:t>quella notte sulla brulla collina</a:t>
            </a:r>
            <a:br>
              <a:rPr lang="it-IT" dirty="0">
                <a:latin typeface="Times New Roman" panose="02020603050405020304" pitchFamily="18" charset="0"/>
                <a:cs typeface="Times New Roman" panose="02020603050405020304" pitchFamily="18" charset="0"/>
              </a:rPr>
            </a:br>
            <a:r>
              <a:rPr lang="it-IT" dirty="0">
                <a:latin typeface="Times New Roman" panose="02020603050405020304" pitchFamily="18" charset="0"/>
                <a:cs typeface="Times New Roman" panose="02020603050405020304" pitchFamily="18" charset="0"/>
              </a:rPr>
              <a:t>Quando ci siamo scambiati gli anelli l’uno dall’altra mano</a:t>
            </a:r>
            <a:br>
              <a:rPr lang="it-IT" dirty="0">
                <a:latin typeface="Times New Roman" panose="02020603050405020304" pitchFamily="18" charset="0"/>
                <a:cs typeface="Times New Roman" panose="02020603050405020304" pitchFamily="18" charset="0"/>
              </a:rPr>
            </a:br>
            <a:r>
              <a:rPr lang="it-IT" dirty="0">
                <a:latin typeface="Times New Roman" panose="02020603050405020304" pitchFamily="18" charset="0"/>
                <a:cs typeface="Times New Roman" panose="02020603050405020304" pitchFamily="18" charset="0"/>
              </a:rPr>
              <a:t>tutto contro la mia volontà?</a:t>
            </a:r>
          </a:p>
          <a:p>
            <a:pPr marL="0" indent="0">
              <a:buNone/>
            </a:pPr>
            <a:endParaRPr lang="it-IT" dirty="0">
              <a:latin typeface="Times New Roman" panose="02020603050405020304" pitchFamily="18" charset="0"/>
              <a:cs typeface="Times New Roman" panose="02020603050405020304" pitchFamily="18" charset="0"/>
            </a:endParaRPr>
          </a:p>
          <a:p>
            <a:pPr marL="0" indent="0">
              <a:buNone/>
            </a:pPr>
            <a:r>
              <a:rPr lang="it-IT" dirty="0">
                <a:latin typeface="Times New Roman" panose="02020603050405020304" pitchFamily="18" charset="0"/>
                <a:cs typeface="Times New Roman" panose="02020603050405020304" pitchFamily="18" charset="0"/>
              </a:rPr>
              <a:t>Il tuo era d’oro zecchino (3)</a:t>
            </a:r>
            <a:br>
              <a:rPr lang="it-IT" dirty="0">
                <a:latin typeface="Times New Roman" panose="02020603050405020304" pitchFamily="18" charset="0"/>
                <a:cs typeface="Times New Roman" panose="02020603050405020304" pitchFamily="18" charset="0"/>
              </a:rPr>
            </a:br>
            <a:r>
              <a:rPr lang="it-IT" dirty="0">
                <a:latin typeface="Times New Roman" panose="02020603050405020304" pitchFamily="18" charset="0"/>
                <a:cs typeface="Times New Roman" panose="02020603050405020304" pitchFamily="18" charset="0"/>
              </a:rPr>
              <a:t>e il mio di vile latta,</a:t>
            </a:r>
            <a:br>
              <a:rPr lang="it-IT" dirty="0">
                <a:latin typeface="Times New Roman" panose="02020603050405020304" pitchFamily="18" charset="0"/>
                <a:cs typeface="Times New Roman" panose="02020603050405020304" pitchFamily="18" charset="0"/>
              </a:rPr>
            </a:br>
            <a:r>
              <a:rPr lang="it-IT" dirty="0">
                <a:latin typeface="Times New Roman" panose="02020603050405020304" pitchFamily="18" charset="0"/>
                <a:cs typeface="Times New Roman" panose="02020603050405020304" pitchFamily="18" charset="0"/>
              </a:rPr>
              <a:t>il tuo valeva una ghinea, amore</a:t>
            </a:r>
            <a:br>
              <a:rPr lang="it-IT" dirty="0">
                <a:latin typeface="Times New Roman" panose="02020603050405020304" pitchFamily="18" charset="0"/>
                <a:cs typeface="Times New Roman" panose="02020603050405020304" pitchFamily="18" charset="0"/>
              </a:rPr>
            </a:br>
            <a:r>
              <a:rPr lang="it-IT" dirty="0">
                <a:latin typeface="Times New Roman" panose="02020603050405020304" pitchFamily="18" charset="0"/>
                <a:cs typeface="Times New Roman" panose="02020603050405020304" pitchFamily="18" charset="0"/>
              </a:rPr>
              <a:t>il mio solo un penny.</a:t>
            </a:r>
            <a:br>
              <a:rPr lang="it-IT" dirty="0">
                <a:latin typeface="Times New Roman" panose="02020603050405020304" pitchFamily="18" charset="0"/>
                <a:cs typeface="Times New Roman" panose="02020603050405020304" pitchFamily="18" charset="0"/>
              </a:rPr>
            </a:br>
            <a:br>
              <a:rPr lang="it-IT" dirty="0">
                <a:latin typeface="Times New Roman" panose="02020603050405020304" pitchFamily="18" charset="0"/>
                <a:cs typeface="Times New Roman" panose="02020603050405020304" pitchFamily="18" charset="0"/>
              </a:rPr>
            </a:br>
            <a:r>
              <a:rPr lang="it-IT" dirty="0">
                <a:latin typeface="Times New Roman" panose="02020603050405020304" pitchFamily="18" charset="0"/>
                <a:cs typeface="Times New Roman" panose="02020603050405020304" pitchFamily="18" charset="0"/>
              </a:rPr>
              <a:t>Oh Gregory non ricordi</a:t>
            </a:r>
            <a:br>
              <a:rPr lang="it-IT" dirty="0">
                <a:latin typeface="Times New Roman" panose="02020603050405020304" pitchFamily="18" charset="0"/>
                <a:cs typeface="Times New Roman" panose="02020603050405020304" pitchFamily="18" charset="0"/>
              </a:rPr>
            </a:br>
            <a:r>
              <a:rPr lang="it-IT" dirty="0">
                <a:latin typeface="Times New Roman" panose="02020603050405020304" pitchFamily="18" charset="0"/>
                <a:cs typeface="Times New Roman" panose="02020603050405020304" pitchFamily="18" charset="0"/>
              </a:rPr>
              <a:t>nel palazzo di mio padre</a:t>
            </a:r>
            <a:br>
              <a:rPr lang="it-IT" dirty="0">
                <a:latin typeface="Times New Roman" panose="02020603050405020304" pitchFamily="18" charset="0"/>
                <a:cs typeface="Times New Roman" panose="02020603050405020304" pitchFamily="18" charset="0"/>
              </a:rPr>
            </a:br>
            <a:r>
              <a:rPr lang="it-IT" dirty="0">
                <a:latin typeface="Times New Roman" panose="02020603050405020304" pitchFamily="18" charset="0"/>
                <a:cs typeface="Times New Roman" panose="02020603050405020304" pitchFamily="18" charset="0"/>
              </a:rPr>
              <a:t>Quando tu prendesti la mia verginità</a:t>
            </a:r>
            <a:br>
              <a:rPr lang="it-IT" dirty="0">
                <a:latin typeface="Times New Roman" panose="02020603050405020304" pitchFamily="18" charset="0"/>
                <a:cs typeface="Times New Roman" panose="02020603050405020304" pitchFamily="18" charset="0"/>
              </a:rPr>
            </a:br>
            <a:r>
              <a:rPr lang="it-IT" dirty="0">
                <a:latin typeface="Times New Roman" panose="02020603050405020304" pitchFamily="18" charset="0"/>
                <a:cs typeface="Times New Roman" panose="02020603050405020304" pitchFamily="18" charset="0"/>
              </a:rPr>
              <a:t>e quella fu la cosa peggiore di tutte.  </a:t>
            </a:r>
          </a:p>
          <a:p>
            <a:pPr marL="0" indent="0">
              <a:buNone/>
            </a:pPr>
            <a:endParaRPr lang="it-IT" dirty="0">
              <a:latin typeface="Times New Roman" panose="02020603050405020304" pitchFamily="18" charset="0"/>
              <a:cs typeface="Times New Roman" panose="02020603050405020304" pitchFamily="18" charset="0"/>
            </a:endParaRPr>
          </a:p>
          <a:p>
            <a:pPr marL="0" indent="0">
              <a:buNone/>
            </a:pPr>
            <a:r>
              <a:rPr lang="it-IT" dirty="0">
                <a:latin typeface="Times New Roman" panose="02020603050405020304" pitchFamily="18" charset="0"/>
                <a:cs typeface="Times New Roman" panose="02020603050405020304" pitchFamily="18" charset="0"/>
              </a:rPr>
              <a:t>p. 304</a:t>
            </a:r>
          </a:p>
        </p:txBody>
      </p:sp>
    </p:spTree>
    <p:extLst>
      <p:ext uri="{BB962C8B-B14F-4D97-AF65-F5344CB8AC3E}">
        <p14:creationId xmlns:p14="http://schemas.microsoft.com/office/powerpoint/2010/main" val="356617632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284955A5-8AD2-734C-8828-C88A3F2DAF7E}"/>
              </a:ext>
            </a:extLst>
          </p:cNvPr>
          <p:cNvSpPr>
            <a:spLocks noGrp="1"/>
          </p:cNvSpPr>
          <p:nvPr>
            <p:ph type="title"/>
          </p:nvPr>
        </p:nvSpPr>
        <p:spPr/>
        <p:txBody>
          <a:bodyPr/>
          <a:lstStyle/>
          <a:p>
            <a:r>
              <a:rPr lang="it-IT" dirty="0"/>
              <a:t>                      </a:t>
            </a:r>
            <a:r>
              <a:rPr lang="it-IT" dirty="0">
                <a:latin typeface="Times New Roman" panose="02020603050405020304" pitchFamily="18" charset="0"/>
                <a:cs typeface="Times New Roman" panose="02020603050405020304" pitchFamily="18" charset="0"/>
              </a:rPr>
              <a:t>Musiche concrete</a:t>
            </a:r>
          </a:p>
        </p:txBody>
      </p:sp>
      <p:sp>
        <p:nvSpPr>
          <p:cNvPr id="3" name="Segnaposto contenuto 2">
            <a:extLst>
              <a:ext uri="{FF2B5EF4-FFF2-40B4-BE49-F238E27FC236}">
                <a16:creationId xmlns:a16="http://schemas.microsoft.com/office/drawing/2014/main" id="{92225040-84DF-3942-A800-B883B0360E08}"/>
              </a:ext>
            </a:extLst>
          </p:cNvPr>
          <p:cNvSpPr>
            <a:spLocks noGrp="1"/>
          </p:cNvSpPr>
          <p:nvPr>
            <p:ph sz="half" idx="1"/>
          </p:nvPr>
        </p:nvSpPr>
        <p:spPr/>
        <p:txBody>
          <a:bodyPr>
            <a:normAutofit fontScale="77500" lnSpcReduction="20000"/>
          </a:bodyPr>
          <a:lstStyle/>
          <a:p>
            <a:r>
              <a:rPr lang="it-IT" dirty="0">
                <a:latin typeface="Times New Roman" panose="02020603050405020304" pitchFamily="18" charset="0"/>
                <a:cs typeface="Times New Roman" panose="02020603050405020304" pitchFamily="18" charset="0"/>
              </a:rPr>
              <a:t>Voci, accenti, rumori, trascrizione fonetiche</a:t>
            </a:r>
          </a:p>
          <a:p>
            <a:endParaRPr lang="it-IT" dirty="0">
              <a:latin typeface="Times New Roman" panose="02020603050405020304" pitchFamily="18" charset="0"/>
              <a:cs typeface="Times New Roman" panose="02020603050405020304" pitchFamily="18" charset="0"/>
            </a:endParaRPr>
          </a:p>
          <a:p>
            <a:r>
              <a:rPr lang="it-IT" dirty="0">
                <a:latin typeface="Times New Roman" panose="02020603050405020304" pitchFamily="18" charset="0"/>
                <a:cs typeface="Times New Roman" panose="02020603050405020304" pitchFamily="18" charset="0"/>
              </a:rPr>
              <a:t>La grazia, p. 233, (la ferita alla lingua che impedisce di parlare) </a:t>
            </a:r>
          </a:p>
          <a:p>
            <a:r>
              <a:rPr lang="it-IT" dirty="0">
                <a:latin typeface="Times New Roman" panose="02020603050405020304" pitchFamily="18" charset="0"/>
                <a:cs typeface="Times New Roman" panose="02020603050405020304" pitchFamily="18" charset="0"/>
              </a:rPr>
              <a:t>P. 234, l’accento dei figli</a:t>
            </a:r>
          </a:p>
          <a:p>
            <a:r>
              <a:rPr lang="it-IT" dirty="0">
                <a:latin typeface="Times New Roman" panose="02020603050405020304" pitchFamily="18" charset="0"/>
                <a:cs typeface="Times New Roman" panose="02020603050405020304" pitchFamily="18" charset="0"/>
              </a:rPr>
              <a:t>Giorno dell’edera: il tappo della bottiglia che compete con la poesia su </a:t>
            </a:r>
            <a:r>
              <a:rPr lang="it-IT" dirty="0" err="1">
                <a:latin typeface="Times New Roman" panose="02020603050405020304" pitchFamily="18" charset="0"/>
                <a:cs typeface="Times New Roman" panose="02020603050405020304" pitchFamily="18" charset="0"/>
              </a:rPr>
              <a:t>Parnell</a:t>
            </a:r>
            <a:r>
              <a:rPr lang="it-IT" dirty="0">
                <a:latin typeface="Times New Roman" panose="02020603050405020304" pitchFamily="18" charset="0"/>
                <a:cs typeface="Times New Roman" panose="02020603050405020304" pitchFamily="18" charset="0"/>
              </a:rPr>
              <a:t>: 210</a:t>
            </a:r>
          </a:p>
          <a:p>
            <a:r>
              <a:rPr lang="it-IT" dirty="0">
                <a:latin typeface="Times New Roman" panose="02020603050405020304" pitchFamily="18" charset="0"/>
                <a:cs typeface="Times New Roman" panose="02020603050405020304" pitchFamily="18" charset="0"/>
              </a:rPr>
              <a:t>Il morto: p. 272:  La faccia rubizza si era protesa forse con troppa confidenza in avanti, e aveva assunto un accento dublinese troppo popolare, cosicché le giovani, tutte all’unisono e d’istinto, avevano accolto la battuta col silenzio. </a:t>
            </a:r>
          </a:p>
        </p:txBody>
      </p:sp>
      <p:sp>
        <p:nvSpPr>
          <p:cNvPr id="4" name="Segnaposto contenuto 3">
            <a:extLst>
              <a:ext uri="{FF2B5EF4-FFF2-40B4-BE49-F238E27FC236}">
                <a16:creationId xmlns:a16="http://schemas.microsoft.com/office/drawing/2014/main" id="{1A542F44-2EE1-E842-82A9-598C35691DF3}"/>
              </a:ext>
            </a:extLst>
          </p:cNvPr>
          <p:cNvSpPr>
            <a:spLocks noGrp="1"/>
          </p:cNvSpPr>
          <p:nvPr>
            <p:ph sz="half" idx="2"/>
          </p:nvPr>
        </p:nvSpPr>
        <p:spPr/>
        <p:txBody>
          <a:bodyPr>
            <a:normAutofit fontScale="77500" lnSpcReduction="20000"/>
          </a:bodyPr>
          <a:lstStyle/>
          <a:p>
            <a:pPr marL="0" indent="0">
              <a:buNone/>
            </a:pPr>
            <a:r>
              <a:rPr lang="it-IT" dirty="0">
                <a:latin typeface="Times New Roman" panose="02020603050405020304" pitchFamily="18" charset="0"/>
                <a:cs typeface="Times New Roman" panose="02020603050405020304" pitchFamily="18" charset="0"/>
              </a:rPr>
              <a:t>Controparti: ‘Tra il bagliore delle luci a gas e il tintinnio dei bicchier….149</a:t>
            </a:r>
          </a:p>
          <a:p>
            <a:pPr marL="0" indent="0">
              <a:buNone/>
            </a:pPr>
            <a:r>
              <a:rPr lang="it-IT" dirty="0">
                <a:latin typeface="Times New Roman" panose="02020603050405020304" pitchFamily="18" charset="0"/>
                <a:cs typeface="Times New Roman" panose="02020603050405020304" pitchFamily="18" charset="0"/>
              </a:rPr>
              <a:t>Gli riempivano la testa il rumore delle campanelle dei tram e il frusciare delle rotelle di presa sui cavi in alto, mentre nel naso già assaporava le spire di vapore del punch. P. 153</a:t>
            </a:r>
          </a:p>
          <a:p>
            <a:pPr marL="0" indent="0">
              <a:buNone/>
            </a:pPr>
            <a:r>
              <a:rPr lang="it-IT" dirty="0">
                <a:latin typeface="Times New Roman" panose="02020603050405020304" pitchFamily="18" charset="0"/>
                <a:cs typeface="Times New Roman" panose="02020603050405020304" pitchFamily="18" charset="0"/>
              </a:rPr>
              <a:t>The Dead, p. 294: Segui un silenzio, rotto soltanto dal rumore del vino versato e dallo spostarsi delle sedie. Le signorine </a:t>
            </a:r>
            <a:r>
              <a:rPr lang="it-IT" dirty="0" err="1">
                <a:latin typeface="Times New Roman" panose="02020603050405020304" pitchFamily="18" charset="0"/>
                <a:cs typeface="Times New Roman" panose="02020603050405020304" pitchFamily="18" charset="0"/>
              </a:rPr>
              <a:t>Morkan</a:t>
            </a:r>
            <a:r>
              <a:rPr lang="it-IT" dirty="0">
                <a:latin typeface="Times New Roman" panose="02020603050405020304" pitchFamily="18" charset="0"/>
                <a:cs typeface="Times New Roman" panose="02020603050405020304" pitchFamily="18" charset="0"/>
              </a:rPr>
              <a:t>, tutte e tre, fissavano la tovaglia. Qualcuno tossì due o tre volte, e poi alcuni signori batterono piano a mano aperta sulla tavola per chiedere silenzio. </a:t>
            </a:r>
          </a:p>
        </p:txBody>
      </p:sp>
    </p:spTree>
    <p:extLst>
      <p:ext uri="{BB962C8B-B14F-4D97-AF65-F5344CB8AC3E}">
        <p14:creationId xmlns:p14="http://schemas.microsoft.com/office/powerpoint/2010/main" val="388384673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0F9537D4-7CA5-4F44-AAD5-3F949BD0B5E4}"/>
              </a:ext>
            </a:extLst>
          </p:cNvPr>
          <p:cNvSpPr>
            <a:spLocks noGrp="1"/>
          </p:cNvSpPr>
          <p:nvPr>
            <p:ph type="title"/>
          </p:nvPr>
        </p:nvSpPr>
        <p:spPr/>
        <p:txBody>
          <a:bodyPr>
            <a:normAutofit/>
          </a:bodyPr>
          <a:lstStyle/>
          <a:p>
            <a:pPr algn="ctr"/>
            <a:r>
              <a:rPr lang="it-IT" sz="2800" dirty="0">
                <a:latin typeface="Times New Roman" panose="02020603050405020304" pitchFamily="18" charset="0"/>
                <a:cs typeface="Times New Roman" panose="02020603050405020304" pitchFamily="18" charset="0"/>
              </a:rPr>
              <a:t>Culture urbane, tra i cantieri di Belfast e una Dublino sempre più commerciale (fino al 1913) grazie anche alle risorse coloniali</a:t>
            </a:r>
          </a:p>
        </p:txBody>
      </p:sp>
      <p:pic>
        <p:nvPicPr>
          <p:cNvPr id="7" name="Segnaposto contenuto 6">
            <a:extLst>
              <a:ext uri="{FF2B5EF4-FFF2-40B4-BE49-F238E27FC236}">
                <a16:creationId xmlns:a16="http://schemas.microsoft.com/office/drawing/2014/main" id="{44E1C744-A041-1D48-AE73-853824CA3269}"/>
              </a:ext>
            </a:extLst>
          </p:cNvPr>
          <p:cNvPicPr>
            <a:picLocks noGrp="1" noChangeAspect="1"/>
          </p:cNvPicPr>
          <p:nvPr>
            <p:ph idx="1"/>
          </p:nvPr>
        </p:nvPicPr>
        <p:blipFill>
          <a:blip r:embed="rId2"/>
          <a:stretch>
            <a:fillRect/>
          </a:stretch>
        </p:blipFill>
        <p:spPr>
          <a:xfrm>
            <a:off x="630604" y="1594644"/>
            <a:ext cx="3204000" cy="2128188"/>
          </a:xfrm>
        </p:spPr>
      </p:pic>
      <p:pic>
        <p:nvPicPr>
          <p:cNvPr id="9" name="Immagine 8">
            <a:extLst>
              <a:ext uri="{FF2B5EF4-FFF2-40B4-BE49-F238E27FC236}">
                <a16:creationId xmlns:a16="http://schemas.microsoft.com/office/drawing/2014/main" id="{A6E60080-DAEB-1843-A6A3-5445F0BB1449}"/>
              </a:ext>
            </a:extLst>
          </p:cNvPr>
          <p:cNvPicPr>
            <a:picLocks noChangeAspect="1"/>
          </p:cNvPicPr>
          <p:nvPr/>
        </p:nvPicPr>
        <p:blipFill>
          <a:blip r:embed="rId3"/>
          <a:stretch>
            <a:fillRect/>
          </a:stretch>
        </p:blipFill>
        <p:spPr>
          <a:xfrm>
            <a:off x="678956" y="4133363"/>
            <a:ext cx="3107295" cy="2556000"/>
          </a:xfrm>
          <a:prstGeom prst="rect">
            <a:avLst/>
          </a:prstGeom>
        </p:spPr>
      </p:pic>
      <p:pic>
        <p:nvPicPr>
          <p:cNvPr id="11" name="Immagine 10">
            <a:extLst>
              <a:ext uri="{FF2B5EF4-FFF2-40B4-BE49-F238E27FC236}">
                <a16:creationId xmlns:a16="http://schemas.microsoft.com/office/drawing/2014/main" id="{5EB876AC-3C3B-E342-8C08-5BE5895762A1}"/>
              </a:ext>
            </a:extLst>
          </p:cNvPr>
          <p:cNvPicPr>
            <a:picLocks noChangeAspect="1"/>
          </p:cNvPicPr>
          <p:nvPr/>
        </p:nvPicPr>
        <p:blipFill>
          <a:blip r:embed="rId4"/>
          <a:stretch>
            <a:fillRect/>
          </a:stretch>
        </p:blipFill>
        <p:spPr>
          <a:xfrm>
            <a:off x="7313389" y="1690688"/>
            <a:ext cx="3636000" cy="2908800"/>
          </a:xfrm>
          <a:prstGeom prst="rect">
            <a:avLst/>
          </a:prstGeom>
        </p:spPr>
      </p:pic>
      <p:pic>
        <p:nvPicPr>
          <p:cNvPr id="13" name="Immagine 12">
            <a:extLst>
              <a:ext uri="{FF2B5EF4-FFF2-40B4-BE49-F238E27FC236}">
                <a16:creationId xmlns:a16="http://schemas.microsoft.com/office/drawing/2014/main" id="{9B80AC00-4A7C-F444-93C0-368678467CB5}"/>
              </a:ext>
            </a:extLst>
          </p:cNvPr>
          <p:cNvPicPr>
            <a:picLocks noChangeAspect="1"/>
          </p:cNvPicPr>
          <p:nvPr/>
        </p:nvPicPr>
        <p:blipFill>
          <a:blip r:embed="rId5"/>
          <a:stretch>
            <a:fillRect/>
          </a:stretch>
        </p:blipFill>
        <p:spPr>
          <a:xfrm>
            <a:off x="7043389" y="4765862"/>
            <a:ext cx="4176000" cy="1923501"/>
          </a:xfrm>
          <a:prstGeom prst="rect">
            <a:avLst/>
          </a:prstGeom>
        </p:spPr>
      </p:pic>
    </p:spTree>
    <p:extLst>
      <p:ext uri="{BB962C8B-B14F-4D97-AF65-F5344CB8AC3E}">
        <p14:creationId xmlns:p14="http://schemas.microsoft.com/office/powerpoint/2010/main" val="240663031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875F8BBB-7C46-A247-9717-012240391E1F}"/>
              </a:ext>
            </a:extLst>
          </p:cNvPr>
          <p:cNvSpPr>
            <a:spLocks noGrp="1"/>
          </p:cNvSpPr>
          <p:nvPr>
            <p:ph type="title"/>
          </p:nvPr>
        </p:nvSpPr>
        <p:spPr/>
        <p:txBody>
          <a:bodyPr/>
          <a:lstStyle/>
          <a:p>
            <a:r>
              <a:rPr lang="it-IT" dirty="0">
                <a:latin typeface="Times New Roman" panose="02020603050405020304" pitchFamily="18" charset="0"/>
                <a:cs typeface="Times New Roman" panose="02020603050405020304" pitchFamily="18" charset="0"/>
              </a:rPr>
              <a:t>                  Un testo cromatico e pittorico</a:t>
            </a:r>
          </a:p>
        </p:txBody>
      </p:sp>
      <p:sp>
        <p:nvSpPr>
          <p:cNvPr id="3" name="Segnaposto contenuto 2">
            <a:extLst>
              <a:ext uri="{FF2B5EF4-FFF2-40B4-BE49-F238E27FC236}">
                <a16:creationId xmlns:a16="http://schemas.microsoft.com/office/drawing/2014/main" id="{FE66CA39-2648-544D-9204-0EC95C82C046}"/>
              </a:ext>
            </a:extLst>
          </p:cNvPr>
          <p:cNvSpPr>
            <a:spLocks noGrp="1"/>
          </p:cNvSpPr>
          <p:nvPr>
            <p:ph sz="half" idx="1"/>
          </p:nvPr>
        </p:nvSpPr>
        <p:spPr/>
        <p:txBody>
          <a:bodyPr>
            <a:normAutofit fontScale="85000" lnSpcReduction="20000"/>
          </a:bodyPr>
          <a:lstStyle/>
          <a:p>
            <a:r>
              <a:rPr lang="it-IT" dirty="0">
                <a:latin typeface="Times New Roman" panose="02020603050405020304" pitchFamily="18" charset="0"/>
                <a:cs typeface="Times New Roman" panose="02020603050405020304" pitchFamily="18" charset="0"/>
              </a:rPr>
              <a:t>Tonalità grigie di polvere, ceneri, mattoni, nella città e nelle case. </a:t>
            </a:r>
          </a:p>
          <a:p>
            <a:r>
              <a:rPr lang="it-IT" dirty="0">
                <a:latin typeface="Times New Roman" panose="02020603050405020304" pitchFamily="18" charset="0"/>
                <a:cs typeface="Times New Roman" panose="02020603050405020304" pitchFamily="18" charset="0"/>
              </a:rPr>
              <a:t>Per </a:t>
            </a:r>
            <a:r>
              <a:rPr lang="it-IT" dirty="0" err="1">
                <a:latin typeface="Times New Roman" panose="02020603050405020304" pitchFamily="18" charset="0"/>
                <a:cs typeface="Times New Roman" panose="02020603050405020304" pitchFamily="18" charset="0"/>
              </a:rPr>
              <a:t>Eveline</a:t>
            </a:r>
            <a:r>
              <a:rPr lang="it-IT" dirty="0">
                <a:latin typeface="Times New Roman" panose="02020603050405020304" pitchFamily="18" charset="0"/>
                <a:cs typeface="Times New Roman" panose="02020603050405020304" pitchFamily="18" charset="0"/>
              </a:rPr>
              <a:t> in particolare. Ma anche lo sfavillio delle luci a gas. </a:t>
            </a:r>
          </a:p>
          <a:p>
            <a:r>
              <a:rPr lang="it-IT" dirty="0">
                <a:latin typeface="Times New Roman" panose="02020603050405020304" pitchFamily="18" charset="0"/>
                <a:cs typeface="Times New Roman" panose="02020603050405020304" pitchFamily="18" charset="0"/>
              </a:rPr>
              <a:t>Creta, p. 163. Nel giro di qualche minuto le donne cominciarono a entrare a gruppi di due o tre, pulendosi sulle sottogonne le mani fumiganti di vapore e tirandosi giù le maniche delle camicette sulla braccia rosse di vapore. </a:t>
            </a:r>
          </a:p>
          <a:p>
            <a:r>
              <a:rPr lang="it-IT" dirty="0">
                <a:latin typeface="Times New Roman" panose="02020603050405020304" pitchFamily="18" charset="0"/>
                <a:cs typeface="Times New Roman" panose="02020603050405020304" pitchFamily="18" charset="0"/>
              </a:rPr>
              <a:t>La vera e propria festa pittorica dell’ultimo racconto, con il tavolo, p.287. </a:t>
            </a:r>
          </a:p>
        </p:txBody>
      </p:sp>
      <p:sp>
        <p:nvSpPr>
          <p:cNvPr id="4" name="Segnaposto contenuto 3">
            <a:extLst>
              <a:ext uri="{FF2B5EF4-FFF2-40B4-BE49-F238E27FC236}">
                <a16:creationId xmlns:a16="http://schemas.microsoft.com/office/drawing/2014/main" id="{724548BE-E333-C146-8061-3EBAE144B614}"/>
              </a:ext>
            </a:extLst>
          </p:cNvPr>
          <p:cNvSpPr>
            <a:spLocks noGrp="1"/>
          </p:cNvSpPr>
          <p:nvPr>
            <p:ph sz="half" idx="2"/>
          </p:nvPr>
        </p:nvSpPr>
        <p:spPr/>
        <p:txBody>
          <a:bodyPr>
            <a:normAutofit fontScale="85000" lnSpcReduction="20000"/>
          </a:bodyPr>
          <a:lstStyle/>
          <a:p>
            <a:r>
              <a:rPr lang="it-IT" dirty="0">
                <a:latin typeface="Times New Roman" panose="02020603050405020304" pitchFamily="18" charset="0"/>
                <a:cs typeface="Times New Roman" panose="02020603050405020304" pitchFamily="18" charset="0"/>
              </a:rPr>
              <a:t>P. 303 Una donna era ferma vicino al caposcala del primo pianerottolo, e per di più  nell’ombra. Non riusciva a vederne il viso ma vedeva i quadri color terracotta e rosa salmone della gonna che l’ombra faceva apparire bianchi o neri ….. Nella sua posa c’erano grazia e mistero… Se fosse stato un pittore, l’avrebbe dipinta in quella posa. Il suo cappello di feltro blu avrebbe esaltato il bronzo dei cappelli di lei contro l’oscurità e i riquadri scuri della gonna avrebbero esaltato quelli chiari. </a:t>
            </a:r>
            <a:r>
              <a:rPr lang="it-IT" i="1" dirty="0">
                <a:latin typeface="Times New Roman" panose="02020603050405020304" pitchFamily="18" charset="0"/>
                <a:cs typeface="Times New Roman" panose="02020603050405020304" pitchFamily="18" charset="0"/>
              </a:rPr>
              <a:t>Musica lontana</a:t>
            </a:r>
            <a:r>
              <a:rPr lang="it-IT" dirty="0">
                <a:latin typeface="Times New Roman" panose="02020603050405020304" pitchFamily="18" charset="0"/>
                <a:cs typeface="Times New Roman" panose="02020603050405020304" pitchFamily="18" charset="0"/>
              </a:rPr>
              <a:t>…</a:t>
            </a:r>
          </a:p>
          <a:p>
            <a:r>
              <a:rPr lang="it-IT" dirty="0">
                <a:latin typeface="Times New Roman" panose="02020603050405020304" pitchFamily="18" charset="0"/>
                <a:cs typeface="Times New Roman" panose="02020603050405020304" pitchFamily="18" charset="0"/>
              </a:rPr>
              <a:t>P. 320, la neve</a:t>
            </a:r>
          </a:p>
        </p:txBody>
      </p:sp>
    </p:spTree>
    <p:extLst>
      <p:ext uri="{BB962C8B-B14F-4D97-AF65-F5344CB8AC3E}">
        <p14:creationId xmlns:p14="http://schemas.microsoft.com/office/powerpoint/2010/main" val="89836779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olo 4">
            <a:extLst>
              <a:ext uri="{FF2B5EF4-FFF2-40B4-BE49-F238E27FC236}">
                <a16:creationId xmlns:a16="http://schemas.microsoft.com/office/drawing/2014/main" id="{5E2F2903-3143-944A-99E7-D794166A2640}"/>
              </a:ext>
            </a:extLst>
          </p:cNvPr>
          <p:cNvSpPr>
            <a:spLocks noGrp="1"/>
          </p:cNvSpPr>
          <p:nvPr>
            <p:ph type="title"/>
          </p:nvPr>
        </p:nvSpPr>
        <p:spPr/>
        <p:txBody>
          <a:bodyPr/>
          <a:lstStyle/>
          <a:p>
            <a:r>
              <a:rPr lang="it-IT" dirty="0">
                <a:latin typeface="Times New Roman" panose="02020603050405020304" pitchFamily="18" charset="0"/>
                <a:cs typeface="Times New Roman" panose="02020603050405020304" pitchFamily="18" charset="0"/>
              </a:rPr>
              <a:t>     Edgar Degas, </a:t>
            </a:r>
            <a:r>
              <a:rPr lang="it-IT" dirty="0" err="1">
                <a:latin typeface="Times New Roman" panose="02020603050405020304" pitchFamily="18" charset="0"/>
                <a:cs typeface="Times New Roman" panose="02020603050405020304" pitchFamily="18" charset="0"/>
              </a:rPr>
              <a:t>Les</a:t>
            </a:r>
            <a:r>
              <a:rPr lang="it-IT" dirty="0">
                <a:latin typeface="Times New Roman" panose="02020603050405020304" pitchFamily="18" charset="0"/>
                <a:cs typeface="Times New Roman" panose="02020603050405020304" pitchFamily="18" charset="0"/>
              </a:rPr>
              <a:t> </a:t>
            </a:r>
            <a:r>
              <a:rPr lang="it-IT" dirty="0" err="1">
                <a:latin typeface="Times New Roman" panose="02020603050405020304" pitchFamily="18" charset="0"/>
                <a:cs typeface="Times New Roman" panose="02020603050405020304" pitchFamily="18" charset="0"/>
              </a:rPr>
              <a:t>repasseuses</a:t>
            </a:r>
            <a:r>
              <a:rPr lang="it-IT" dirty="0">
                <a:latin typeface="Times New Roman" panose="02020603050405020304" pitchFamily="18" charset="0"/>
                <a:cs typeface="Times New Roman" panose="02020603050405020304" pitchFamily="18" charset="0"/>
              </a:rPr>
              <a:t>, 1884</a:t>
            </a:r>
          </a:p>
        </p:txBody>
      </p:sp>
      <p:pic>
        <p:nvPicPr>
          <p:cNvPr id="8" name="Segnaposto contenuto 7">
            <a:extLst>
              <a:ext uri="{FF2B5EF4-FFF2-40B4-BE49-F238E27FC236}">
                <a16:creationId xmlns:a16="http://schemas.microsoft.com/office/drawing/2014/main" id="{67A0F712-054A-5F49-B0EC-879D55F034C7}"/>
              </a:ext>
            </a:extLst>
          </p:cNvPr>
          <p:cNvPicPr>
            <a:picLocks noGrp="1" noChangeAspect="1"/>
          </p:cNvPicPr>
          <p:nvPr>
            <p:ph sz="half" idx="1"/>
          </p:nvPr>
        </p:nvPicPr>
        <p:blipFill>
          <a:blip r:embed="rId2"/>
          <a:stretch>
            <a:fillRect/>
          </a:stretch>
        </p:blipFill>
        <p:spPr>
          <a:xfrm>
            <a:off x="1120598" y="1825625"/>
            <a:ext cx="4616804" cy="4351338"/>
          </a:xfrm>
        </p:spPr>
      </p:pic>
      <p:pic>
        <p:nvPicPr>
          <p:cNvPr id="14" name="Segnaposto contenuto 13">
            <a:extLst>
              <a:ext uri="{FF2B5EF4-FFF2-40B4-BE49-F238E27FC236}">
                <a16:creationId xmlns:a16="http://schemas.microsoft.com/office/drawing/2014/main" id="{025EFDD3-814B-FA4B-A28B-4DE97FA6F46D}"/>
              </a:ext>
            </a:extLst>
          </p:cNvPr>
          <p:cNvPicPr>
            <a:picLocks noGrp="1" noChangeAspect="1"/>
          </p:cNvPicPr>
          <p:nvPr>
            <p:ph sz="half" idx="2"/>
          </p:nvPr>
        </p:nvPicPr>
        <p:blipFill>
          <a:blip r:embed="rId3"/>
          <a:stretch>
            <a:fillRect/>
          </a:stretch>
        </p:blipFill>
        <p:spPr>
          <a:xfrm>
            <a:off x="7374101" y="2067846"/>
            <a:ext cx="2484003" cy="3672000"/>
          </a:xfrm>
        </p:spPr>
      </p:pic>
    </p:spTree>
    <p:extLst>
      <p:ext uri="{BB962C8B-B14F-4D97-AF65-F5344CB8AC3E}">
        <p14:creationId xmlns:p14="http://schemas.microsoft.com/office/powerpoint/2010/main" val="134252156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olo 4">
            <a:extLst>
              <a:ext uri="{FF2B5EF4-FFF2-40B4-BE49-F238E27FC236}">
                <a16:creationId xmlns:a16="http://schemas.microsoft.com/office/drawing/2014/main" id="{D8234381-7CA6-3F4B-8C15-1466CB82802B}"/>
              </a:ext>
            </a:extLst>
          </p:cNvPr>
          <p:cNvSpPr>
            <a:spLocks noGrp="1"/>
          </p:cNvSpPr>
          <p:nvPr>
            <p:ph type="title"/>
          </p:nvPr>
        </p:nvSpPr>
        <p:spPr/>
        <p:txBody>
          <a:bodyPr/>
          <a:lstStyle/>
          <a:p>
            <a:r>
              <a:rPr lang="it-IT" dirty="0">
                <a:latin typeface="Times New Roman" panose="02020603050405020304" pitchFamily="18" charset="0"/>
                <a:cs typeface="Times New Roman" panose="02020603050405020304" pitchFamily="18" charset="0"/>
              </a:rPr>
              <a:t>Charles-François </a:t>
            </a:r>
            <a:r>
              <a:rPr lang="it-IT" dirty="0" err="1">
                <a:latin typeface="Times New Roman" panose="02020603050405020304" pitchFamily="18" charset="0"/>
                <a:cs typeface="Times New Roman" panose="02020603050405020304" pitchFamily="18" charset="0"/>
              </a:rPr>
              <a:t>Daubigny</a:t>
            </a:r>
            <a:r>
              <a:rPr lang="it-IT" dirty="0">
                <a:latin typeface="Times New Roman" panose="02020603050405020304" pitchFamily="18" charset="0"/>
                <a:cs typeface="Times New Roman" panose="02020603050405020304" pitchFamily="18" charset="0"/>
              </a:rPr>
              <a:t>, </a:t>
            </a:r>
            <a:r>
              <a:rPr lang="it-IT" i="1" dirty="0">
                <a:latin typeface="Times New Roman" panose="02020603050405020304" pitchFamily="18" charset="0"/>
                <a:cs typeface="Times New Roman" panose="02020603050405020304" pitchFamily="18" charset="0"/>
              </a:rPr>
              <a:t>La </a:t>
            </a:r>
            <a:r>
              <a:rPr lang="it-IT" i="1" dirty="0" err="1">
                <a:latin typeface="Times New Roman" panose="02020603050405020304" pitchFamily="18" charset="0"/>
                <a:cs typeface="Times New Roman" panose="02020603050405020304" pitchFamily="18" charset="0"/>
              </a:rPr>
              <a:t>neige</a:t>
            </a:r>
            <a:r>
              <a:rPr lang="it-IT" dirty="0">
                <a:latin typeface="Times New Roman" panose="02020603050405020304" pitchFamily="18" charset="0"/>
                <a:cs typeface="Times New Roman" panose="02020603050405020304" pitchFamily="18" charset="0"/>
              </a:rPr>
              <a:t>, 1873</a:t>
            </a:r>
          </a:p>
        </p:txBody>
      </p:sp>
      <p:pic>
        <p:nvPicPr>
          <p:cNvPr id="8" name="Segnaposto contenuto 7">
            <a:extLst>
              <a:ext uri="{FF2B5EF4-FFF2-40B4-BE49-F238E27FC236}">
                <a16:creationId xmlns:a16="http://schemas.microsoft.com/office/drawing/2014/main" id="{8CF5CE32-5B88-ED4E-8354-7B374B127F60}"/>
              </a:ext>
            </a:extLst>
          </p:cNvPr>
          <p:cNvPicPr>
            <a:picLocks noGrp="1" noChangeAspect="1"/>
          </p:cNvPicPr>
          <p:nvPr>
            <p:ph idx="1"/>
          </p:nvPr>
        </p:nvPicPr>
        <p:blipFill>
          <a:blip r:embed="rId2"/>
          <a:stretch>
            <a:fillRect/>
          </a:stretch>
        </p:blipFill>
        <p:spPr>
          <a:xfrm>
            <a:off x="3019503" y="2437490"/>
            <a:ext cx="6595026" cy="3240000"/>
          </a:xfrm>
        </p:spPr>
      </p:pic>
    </p:spTree>
    <p:extLst>
      <p:ext uri="{BB962C8B-B14F-4D97-AF65-F5344CB8AC3E}">
        <p14:creationId xmlns:p14="http://schemas.microsoft.com/office/powerpoint/2010/main" val="283897876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09B45013-1308-7E42-A4E0-22FAE10852B9}"/>
              </a:ext>
            </a:extLst>
          </p:cNvPr>
          <p:cNvSpPr>
            <a:spLocks noGrp="1"/>
          </p:cNvSpPr>
          <p:nvPr>
            <p:ph type="title"/>
          </p:nvPr>
        </p:nvSpPr>
        <p:spPr/>
        <p:txBody>
          <a:bodyPr/>
          <a:lstStyle/>
          <a:p>
            <a:r>
              <a:rPr lang="it-IT" dirty="0">
                <a:latin typeface="Times New Roman" panose="02020603050405020304" pitchFamily="18" charset="0"/>
                <a:cs typeface="Times New Roman" panose="02020603050405020304" pitchFamily="18" charset="0"/>
              </a:rPr>
              <a:t>Vincent van Gogh, </a:t>
            </a:r>
            <a:r>
              <a:rPr lang="it-IT" i="1" dirty="0" err="1">
                <a:latin typeface="Times New Roman" panose="02020603050405020304" pitchFamily="18" charset="0"/>
                <a:cs typeface="Times New Roman" panose="02020603050405020304" pitchFamily="18" charset="0"/>
              </a:rPr>
              <a:t>Paysage</a:t>
            </a:r>
            <a:r>
              <a:rPr lang="it-IT" i="1" dirty="0">
                <a:latin typeface="Times New Roman" panose="02020603050405020304" pitchFamily="18" charset="0"/>
                <a:cs typeface="Times New Roman" panose="02020603050405020304" pitchFamily="18" charset="0"/>
              </a:rPr>
              <a:t> de </a:t>
            </a:r>
            <a:r>
              <a:rPr lang="it-IT" i="1" dirty="0" err="1">
                <a:latin typeface="Times New Roman" panose="02020603050405020304" pitchFamily="18" charset="0"/>
                <a:cs typeface="Times New Roman" panose="02020603050405020304" pitchFamily="18" charset="0"/>
              </a:rPr>
              <a:t>neige</a:t>
            </a:r>
            <a:r>
              <a:rPr lang="it-IT" dirty="0">
                <a:latin typeface="Times New Roman" panose="02020603050405020304" pitchFamily="18" charset="0"/>
                <a:cs typeface="Times New Roman" panose="02020603050405020304" pitchFamily="18" charset="0"/>
              </a:rPr>
              <a:t>, 1888</a:t>
            </a:r>
          </a:p>
        </p:txBody>
      </p:sp>
      <p:pic>
        <p:nvPicPr>
          <p:cNvPr id="5" name="Segnaposto contenuto 4">
            <a:extLst>
              <a:ext uri="{FF2B5EF4-FFF2-40B4-BE49-F238E27FC236}">
                <a16:creationId xmlns:a16="http://schemas.microsoft.com/office/drawing/2014/main" id="{9C6CECC9-2BAA-9849-BE99-AD43EF713FD7}"/>
              </a:ext>
            </a:extLst>
          </p:cNvPr>
          <p:cNvPicPr>
            <a:picLocks noGrp="1" noChangeAspect="1"/>
          </p:cNvPicPr>
          <p:nvPr>
            <p:ph idx="1"/>
          </p:nvPr>
        </p:nvPicPr>
        <p:blipFill>
          <a:blip r:embed="rId2"/>
          <a:stretch>
            <a:fillRect/>
          </a:stretch>
        </p:blipFill>
        <p:spPr>
          <a:xfrm>
            <a:off x="3420997" y="1825625"/>
            <a:ext cx="5350005" cy="4351338"/>
          </a:xfrm>
        </p:spPr>
      </p:pic>
    </p:spTree>
    <p:extLst>
      <p:ext uri="{BB962C8B-B14F-4D97-AF65-F5344CB8AC3E}">
        <p14:creationId xmlns:p14="http://schemas.microsoft.com/office/powerpoint/2010/main" val="139289259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olo 3">
            <a:extLst>
              <a:ext uri="{FF2B5EF4-FFF2-40B4-BE49-F238E27FC236}">
                <a16:creationId xmlns:a16="http://schemas.microsoft.com/office/drawing/2014/main" id="{EF9C51E6-D862-B647-9602-35ACF9E4802C}"/>
              </a:ext>
            </a:extLst>
          </p:cNvPr>
          <p:cNvSpPr>
            <a:spLocks noGrp="1"/>
          </p:cNvSpPr>
          <p:nvPr>
            <p:ph type="title"/>
          </p:nvPr>
        </p:nvSpPr>
        <p:spPr/>
        <p:txBody>
          <a:bodyPr/>
          <a:lstStyle/>
          <a:p>
            <a:pPr algn="ctr"/>
            <a:r>
              <a:rPr lang="it-IT" dirty="0">
                <a:latin typeface="Times New Roman" panose="02020603050405020304" pitchFamily="18" charset="0"/>
                <a:cs typeface="Times New Roman" panose="02020603050405020304" pitchFamily="18" charset="0"/>
              </a:rPr>
              <a:t>Henri Matisse, </a:t>
            </a:r>
            <a:r>
              <a:rPr lang="it-IT" i="1" dirty="0">
                <a:latin typeface="Times New Roman" panose="02020603050405020304" pitchFamily="18" charset="0"/>
                <a:cs typeface="Times New Roman" panose="02020603050405020304" pitchFamily="18" charset="0"/>
              </a:rPr>
              <a:t>La </a:t>
            </a:r>
            <a:r>
              <a:rPr lang="it-IT" i="1" dirty="0" err="1">
                <a:latin typeface="Times New Roman" panose="02020603050405020304" pitchFamily="18" charset="0"/>
                <a:cs typeface="Times New Roman" panose="02020603050405020304" pitchFamily="18" charset="0"/>
              </a:rPr>
              <a:t>table</a:t>
            </a:r>
            <a:r>
              <a:rPr lang="it-IT" i="1" dirty="0">
                <a:latin typeface="Times New Roman" panose="02020603050405020304" pitchFamily="18" charset="0"/>
                <a:cs typeface="Times New Roman" panose="02020603050405020304" pitchFamily="18" charset="0"/>
              </a:rPr>
              <a:t> </a:t>
            </a:r>
            <a:r>
              <a:rPr lang="it-IT" i="1" dirty="0" err="1">
                <a:latin typeface="Times New Roman" panose="02020603050405020304" pitchFamily="18" charset="0"/>
                <a:cs typeface="Times New Roman" panose="02020603050405020304" pitchFamily="18" charset="0"/>
              </a:rPr>
              <a:t>du</a:t>
            </a:r>
            <a:r>
              <a:rPr lang="it-IT" i="1" dirty="0">
                <a:latin typeface="Times New Roman" panose="02020603050405020304" pitchFamily="18" charset="0"/>
                <a:cs typeface="Times New Roman" panose="02020603050405020304" pitchFamily="18" charset="0"/>
              </a:rPr>
              <a:t> </a:t>
            </a:r>
            <a:r>
              <a:rPr lang="it-IT" i="1" dirty="0" err="1">
                <a:latin typeface="Times New Roman" panose="02020603050405020304" pitchFamily="18" charset="0"/>
                <a:cs typeface="Times New Roman" panose="02020603050405020304" pitchFamily="18" charset="0"/>
              </a:rPr>
              <a:t>diner</a:t>
            </a:r>
            <a:r>
              <a:rPr lang="it-IT" dirty="0">
                <a:latin typeface="Times New Roman" panose="02020603050405020304" pitchFamily="18" charset="0"/>
                <a:cs typeface="Times New Roman" panose="02020603050405020304" pitchFamily="18" charset="0"/>
              </a:rPr>
              <a:t>, 1897 e Claude Monet, </a:t>
            </a:r>
            <a:r>
              <a:rPr lang="it-IT" i="1" dirty="0">
                <a:latin typeface="Times New Roman" panose="02020603050405020304" pitchFamily="18" charset="0"/>
                <a:cs typeface="Times New Roman" panose="02020603050405020304" pitchFamily="18" charset="0"/>
              </a:rPr>
              <a:t>Le </a:t>
            </a:r>
            <a:r>
              <a:rPr lang="it-IT" i="1" dirty="0" err="1">
                <a:latin typeface="Times New Roman" panose="02020603050405020304" pitchFamily="18" charset="0"/>
                <a:cs typeface="Times New Roman" panose="02020603050405020304" pitchFamily="18" charset="0"/>
              </a:rPr>
              <a:t>déjeuner</a:t>
            </a:r>
            <a:r>
              <a:rPr lang="it-IT" dirty="0">
                <a:latin typeface="Times New Roman" panose="02020603050405020304" pitchFamily="18" charset="0"/>
                <a:cs typeface="Times New Roman" panose="02020603050405020304" pitchFamily="18" charset="0"/>
              </a:rPr>
              <a:t>, 1868</a:t>
            </a:r>
          </a:p>
        </p:txBody>
      </p:sp>
      <p:pic>
        <p:nvPicPr>
          <p:cNvPr id="8" name="Segnaposto contenuto 7">
            <a:extLst>
              <a:ext uri="{FF2B5EF4-FFF2-40B4-BE49-F238E27FC236}">
                <a16:creationId xmlns:a16="http://schemas.microsoft.com/office/drawing/2014/main" id="{C89BCFFC-094C-184A-989F-1FFEC574227D}"/>
              </a:ext>
            </a:extLst>
          </p:cNvPr>
          <p:cNvPicPr>
            <a:picLocks noGrp="1" noChangeAspect="1"/>
          </p:cNvPicPr>
          <p:nvPr>
            <p:ph sz="half" idx="1"/>
          </p:nvPr>
        </p:nvPicPr>
        <p:blipFill>
          <a:blip r:embed="rId2"/>
          <a:stretch>
            <a:fillRect/>
          </a:stretch>
        </p:blipFill>
        <p:spPr>
          <a:xfrm>
            <a:off x="1417134" y="2525294"/>
            <a:ext cx="3953559" cy="2952000"/>
          </a:xfrm>
        </p:spPr>
      </p:pic>
      <p:pic>
        <p:nvPicPr>
          <p:cNvPr id="10" name="Segnaposto contenuto 9">
            <a:extLst>
              <a:ext uri="{FF2B5EF4-FFF2-40B4-BE49-F238E27FC236}">
                <a16:creationId xmlns:a16="http://schemas.microsoft.com/office/drawing/2014/main" id="{39016B79-76CC-A945-BCE2-79CF38D9CE77}"/>
              </a:ext>
            </a:extLst>
          </p:cNvPr>
          <p:cNvPicPr>
            <a:picLocks noGrp="1" noChangeAspect="1"/>
          </p:cNvPicPr>
          <p:nvPr>
            <p:ph sz="half" idx="2"/>
          </p:nvPr>
        </p:nvPicPr>
        <p:blipFill>
          <a:blip r:embed="rId3"/>
          <a:stretch>
            <a:fillRect/>
          </a:stretch>
        </p:blipFill>
        <p:spPr>
          <a:xfrm>
            <a:off x="6172200" y="2545186"/>
            <a:ext cx="5181600" cy="2912215"/>
          </a:xfrm>
        </p:spPr>
      </p:pic>
    </p:spTree>
    <p:extLst>
      <p:ext uri="{BB962C8B-B14F-4D97-AF65-F5344CB8AC3E}">
        <p14:creationId xmlns:p14="http://schemas.microsoft.com/office/powerpoint/2010/main" val="229916059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F6ECA737-2F65-1341-AEF2-985F8C7C880D}"/>
              </a:ext>
            </a:extLst>
          </p:cNvPr>
          <p:cNvSpPr>
            <a:spLocks noGrp="1"/>
          </p:cNvSpPr>
          <p:nvPr>
            <p:ph type="title"/>
          </p:nvPr>
        </p:nvSpPr>
        <p:spPr/>
        <p:txBody>
          <a:bodyPr/>
          <a:lstStyle/>
          <a:p>
            <a:pPr algn="ctr"/>
            <a:r>
              <a:rPr lang="it-IT" i="1" dirty="0">
                <a:latin typeface="Times New Roman" panose="02020603050405020304" pitchFamily="18" charset="0"/>
                <a:cs typeface="Times New Roman" panose="02020603050405020304" pitchFamily="18" charset="0"/>
              </a:rPr>
              <a:t>  </a:t>
            </a:r>
            <a:r>
              <a:rPr lang="it-IT" dirty="0">
                <a:latin typeface="Times New Roman" panose="02020603050405020304" pitchFamily="18" charset="0"/>
                <a:cs typeface="Times New Roman" panose="02020603050405020304" pitchFamily="18" charset="0"/>
              </a:rPr>
              <a:t>Domande sospese e sorprese: l’opera aperta</a:t>
            </a:r>
          </a:p>
        </p:txBody>
      </p:sp>
      <p:sp>
        <p:nvSpPr>
          <p:cNvPr id="3" name="Segnaposto contenuto 2">
            <a:extLst>
              <a:ext uri="{FF2B5EF4-FFF2-40B4-BE49-F238E27FC236}">
                <a16:creationId xmlns:a16="http://schemas.microsoft.com/office/drawing/2014/main" id="{CC75C44B-FC11-944C-8B82-85D5D75CB0D2}"/>
              </a:ext>
            </a:extLst>
          </p:cNvPr>
          <p:cNvSpPr>
            <a:spLocks noGrp="1"/>
          </p:cNvSpPr>
          <p:nvPr>
            <p:ph sz="half" idx="1"/>
          </p:nvPr>
        </p:nvSpPr>
        <p:spPr/>
        <p:txBody>
          <a:bodyPr>
            <a:normAutofit/>
          </a:bodyPr>
          <a:lstStyle/>
          <a:p>
            <a:pPr marL="0" indent="0">
              <a:buNone/>
            </a:pPr>
            <a:r>
              <a:rPr lang="it-IT" sz="1800" dirty="0">
                <a:latin typeface="Times New Roman" panose="02020603050405020304" pitchFamily="18" charset="0"/>
                <a:cs typeface="Times New Roman" panose="02020603050405020304" pitchFamily="18" charset="0"/>
              </a:rPr>
              <a:t>Anomalie: </a:t>
            </a:r>
            <a:r>
              <a:rPr lang="it-IT" sz="1800" dirty="0" err="1">
                <a:latin typeface="Times New Roman" panose="02020603050405020304" pitchFamily="18" charset="0"/>
                <a:cs typeface="Times New Roman" panose="02020603050405020304" pitchFamily="18" charset="0"/>
              </a:rPr>
              <a:t>Father</a:t>
            </a:r>
            <a:r>
              <a:rPr lang="it-IT" sz="1800" dirty="0">
                <a:latin typeface="Times New Roman" panose="02020603050405020304" pitchFamily="18" charset="0"/>
                <a:cs typeface="Times New Roman" panose="02020603050405020304" pitchFamily="18" charset="0"/>
              </a:rPr>
              <a:t> </a:t>
            </a:r>
            <a:r>
              <a:rPr lang="it-IT" sz="1800" dirty="0" err="1">
                <a:latin typeface="Times New Roman" panose="02020603050405020304" pitchFamily="18" charset="0"/>
                <a:cs typeface="Times New Roman" panose="02020603050405020304" pitchFamily="18" charset="0"/>
              </a:rPr>
              <a:t>Flynn</a:t>
            </a:r>
            <a:r>
              <a:rPr lang="it-IT" sz="1800" dirty="0">
                <a:latin typeface="Times New Roman" panose="02020603050405020304" pitchFamily="18" charset="0"/>
                <a:cs typeface="Times New Roman" panose="02020603050405020304" pitchFamily="18" charset="0"/>
              </a:rPr>
              <a:t>, </a:t>
            </a:r>
          </a:p>
          <a:p>
            <a:pPr marL="0" indent="0">
              <a:buNone/>
            </a:pPr>
            <a:r>
              <a:rPr lang="it-IT" sz="1800" dirty="0" err="1">
                <a:latin typeface="Times New Roman" panose="02020603050405020304" pitchFamily="18" charset="0"/>
                <a:cs typeface="Times New Roman" panose="02020603050405020304" pitchFamily="18" charset="0"/>
              </a:rPr>
              <a:t>Eveline</a:t>
            </a:r>
            <a:r>
              <a:rPr lang="it-IT" sz="1800" dirty="0">
                <a:latin typeface="Times New Roman" panose="02020603050405020304" pitchFamily="18" charset="0"/>
                <a:cs typeface="Times New Roman" panose="02020603050405020304" pitchFamily="18" charset="0"/>
              </a:rPr>
              <a:t>, p. 79: Tremò sentendo di nuovo la voce materna dire senza tregua, con demente </a:t>
            </a:r>
            <a:r>
              <a:rPr lang="it-IT" sz="1800" dirty="0" err="1">
                <a:latin typeface="Times New Roman" panose="02020603050405020304" pitchFamily="18" charset="0"/>
                <a:cs typeface="Times New Roman" panose="02020603050405020304" pitchFamily="18" charset="0"/>
              </a:rPr>
              <a:t>insitenza</a:t>
            </a:r>
            <a:r>
              <a:rPr lang="it-IT" sz="1800" dirty="0">
                <a:latin typeface="Times New Roman" panose="02020603050405020304" pitchFamily="18" charset="0"/>
                <a:cs typeface="Times New Roman" panose="02020603050405020304" pitchFamily="18" charset="0"/>
              </a:rPr>
              <a:t>: ‘</a:t>
            </a:r>
            <a:r>
              <a:rPr lang="it-IT" sz="1800" dirty="0" err="1">
                <a:latin typeface="Times New Roman" panose="02020603050405020304" pitchFamily="18" charset="0"/>
                <a:cs typeface="Times New Roman" panose="02020603050405020304" pitchFamily="18" charset="0"/>
              </a:rPr>
              <a:t>Deveraun</a:t>
            </a:r>
            <a:r>
              <a:rPr lang="it-IT" sz="1800" dirty="0">
                <a:latin typeface="Times New Roman" panose="02020603050405020304" pitchFamily="18" charset="0"/>
                <a:cs typeface="Times New Roman" panose="02020603050405020304" pitchFamily="18" charset="0"/>
              </a:rPr>
              <a:t> </a:t>
            </a:r>
            <a:r>
              <a:rPr lang="it-IT" sz="1800" dirty="0" err="1">
                <a:latin typeface="Times New Roman" panose="02020603050405020304" pitchFamily="18" charset="0"/>
                <a:cs typeface="Times New Roman" panose="02020603050405020304" pitchFamily="18" charset="0"/>
              </a:rPr>
              <a:t>Seraun</a:t>
            </a:r>
            <a:r>
              <a:rPr lang="it-IT" sz="1800" dirty="0">
                <a:latin typeface="Times New Roman" panose="02020603050405020304" pitchFamily="18" charset="0"/>
                <a:cs typeface="Times New Roman" panose="02020603050405020304" pitchFamily="18" charset="0"/>
              </a:rPr>
              <a:t>! </a:t>
            </a:r>
            <a:r>
              <a:rPr lang="it-IT" sz="1800" dirty="0" err="1">
                <a:latin typeface="Times New Roman" panose="02020603050405020304" pitchFamily="18" charset="0"/>
                <a:cs typeface="Times New Roman" panose="02020603050405020304" pitchFamily="18" charset="0"/>
              </a:rPr>
              <a:t>Deveraun</a:t>
            </a:r>
            <a:r>
              <a:rPr lang="it-IT" sz="1800" dirty="0">
                <a:latin typeface="Times New Roman" panose="02020603050405020304" pitchFamily="18" charset="0"/>
                <a:cs typeface="Times New Roman" panose="02020603050405020304" pitchFamily="18" charset="0"/>
              </a:rPr>
              <a:t> </a:t>
            </a:r>
            <a:r>
              <a:rPr lang="it-IT" sz="1800" dirty="0" err="1">
                <a:latin typeface="Times New Roman" panose="02020603050405020304" pitchFamily="18" charset="0"/>
                <a:cs typeface="Times New Roman" panose="02020603050405020304" pitchFamily="18" charset="0"/>
              </a:rPr>
              <a:t>Seraun</a:t>
            </a:r>
            <a:r>
              <a:rPr lang="it-IT" sz="1800" dirty="0">
                <a:latin typeface="Times New Roman" panose="02020603050405020304" pitchFamily="18" charset="0"/>
                <a:cs typeface="Times New Roman" panose="02020603050405020304" pitchFamily="18" charset="0"/>
              </a:rPr>
              <a:t>. Si alzo in piedi in un improvviso impeto di terrore. Scappare, doveva scappare. </a:t>
            </a:r>
          </a:p>
          <a:p>
            <a:pPr marL="0" indent="0">
              <a:buNone/>
            </a:pPr>
            <a:r>
              <a:rPr lang="it-IT" sz="1800" dirty="0">
                <a:latin typeface="Times New Roman" panose="02020603050405020304" pitchFamily="18" charset="0"/>
                <a:cs typeface="Times New Roman" panose="02020603050405020304" pitchFamily="18" charset="0"/>
              </a:rPr>
              <a:t>In Creta, l’idiota? P. 164? Un allusione a Dostoevskij? </a:t>
            </a:r>
          </a:p>
          <a:p>
            <a:pPr marL="0" indent="0">
              <a:buNone/>
            </a:pPr>
            <a:r>
              <a:rPr lang="it-IT" sz="1800" dirty="0">
                <a:latin typeface="Times New Roman" panose="02020603050405020304" pitchFamily="18" charset="0"/>
                <a:cs typeface="Times New Roman" panose="02020603050405020304" pitchFamily="18" charset="0"/>
              </a:rPr>
              <a:t>Il corpo di Mary, p. 164: Si cambiò anche  la camicetta, e, in piedi davanti allo specchio, penso a come si vestiva da ragazza per la messa della domenica mattina, e guardò con curioso affetto quel corpo minutissimo che aveva abbellito così spesso. Malgrado gli anni, lo trovava un bel corpo, piccolo e grazioso.   </a:t>
            </a:r>
          </a:p>
          <a:p>
            <a:pPr marL="0" indent="0">
              <a:buNone/>
            </a:pPr>
            <a:endParaRPr lang="it-IT" dirty="0"/>
          </a:p>
        </p:txBody>
      </p:sp>
      <p:sp>
        <p:nvSpPr>
          <p:cNvPr id="4" name="Segnaposto contenuto 3">
            <a:extLst>
              <a:ext uri="{FF2B5EF4-FFF2-40B4-BE49-F238E27FC236}">
                <a16:creationId xmlns:a16="http://schemas.microsoft.com/office/drawing/2014/main" id="{6CB4DB2F-A946-C04B-BDAF-56235E078564}"/>
              </a:ext>
            </a:extLst>
          </p:cNvPr>
          <p:cNvSpPr>
            <a:spLocks noGrp="1"/>
          </p:cNvSpPr>
          <p:nvPr>
            <p:ph sz="half" idx="2"/>
          </p:nvPr>
        </p:nvSpPr>
        <p:spPr/>
        <p:txBody>
          <a:bodyPr>
            <a:normAutofit/>
          </a:bodyPr>
          <a:lstStyle/>
          <a:p>
            <a:r>
              <a:rPr lang="it-IT" sz="2000" dirty="0">
                <a:latin typeface="Times New Roman" panose="02020603050405020304" pitchFamily="18" charset="0"/>
                <a:cs typeface="Times New Roman" panose="02020603050405020304" pitchFamily="18" charset="0"/>
              </a:rPr>
              <a:t>Il morto. Lily, la figlia del custode, non stava letteralmente più sui piedi… p.261….</a:t>
            </a:r>
          </a:p>
          <a:p>
            <a:r>
              <a:rPr lang="it-IT" sz="2000" dirty="0">
                <a:latin typeface="Times New Roman" panose="02020603050405020304" pitchFamily="18" charset="0"/>
                <a:cs typeface="Times New Roman" panose="02020603050405020304" pitchFamily="18" charset="0"/>
              </a:rPr>
              <a:t>Nevica ancora, </a:t>
            </a:r>
            <a:r>
              <a:rPr lang="it-IT" sz="2000" dirty="0" err="1">
                <a:latin typeface="Times New Roman" panose="02020603050405020304" pitchFamily="18" charset="0"/>
                <a:cs typeface="Times New Roman" panose="02020603050405020304" pitchFamily="18" charset="0"/>
              </a:rPr>
              <a:t>Mr</a:t>
            </a:r>
            <a:r>
              <a:rPr lang="it-IT" sz="2000" dirty="0">
                <a:latin typeface="Times New Roman" panose="02020603050405020304" pitchFamily="18" charset="0"/>
                <a:cs typeface="Times New Roman" panose="02020603050405020304" pitchFamily="18" charset="0"/>
              </a:rPr>
              <a:t> </a:t>
            </a:r>
            <a:r>
              <a:rPr lang="it-IT" sz="2000" dirty="0" err="1">
                <a:latin typeface="Times New Roman" panose="02020603050405020304" pitchFamily="18" charset="0"/>
                <a:cs typeface="Times New Roman" panose="02020603050405020304" pitchFamily="18" charset="0"/>
              </a:rPr>
              <a:t>Conroy</a:t>
            </a:r>
            <a:r>
              <a:rPr lang="it-IT" sz="2000" dirty="0">
                <a:latin typeface="Times New Roman" panose="02020603050405020304" pitchFamily="18" charset="0"/>
                <a:cs typeface="Times New Roman" panose="02020603050405020304" pitchFamily="18" charset="0"/>
              </a:rPr>
              <a:t>? Domandò Lily. L’aveva preceduto nel ripostiglio per aiutarlo a togliersi il soprabito. Gabriel sorrise. Alle tre sillabe con cui aveva scandito suo nome, e la squadrò. …265, 266</a:t>
            </a:r>
          </a:p>
          <a:p>
            <a:r>
              <a:rPr lang="it-IT" sz="2000" dirty="0">
                <a:latin typeface="Times New Roman" panose="02020603050405020304" pitchFamily="18" charset="0"/>
                <a:cs typeface="Times New Roman" panose="02020603050405020304" pitchFamily="18" charset="0"/>
              </a:rPr>
              <a:t>Era ancora turbato dalla risposta acida e improvvisa della ragazza. Gli aveva fatto calare addosso una cupezza che tentò di disperdere  aggiustandosi i polsini e il cravattino.. </a:t>
            </a:r>
            <a:r>
              <a:rPr lang="it-IT" sz="2000">
                <a:latin typeface="Times New Roman" panose="02020603050405020304" pitchFamily="18" charset="0"/>
                <a:cs typeface="Times New Roman" panose="02020603050405020304" pitchFamily="18" charset="0"/>
              </a:rPr>
              <a:t>267</a:t>
            </a:r>
            <a:endParaRPr lang="it-IT" sz="20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80619563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7B3CF462-3E69-5344-A461-77FC627442B5}"/>
              </a:ext>
            </a:extLst>
          </p:cNvPr>
          <p:cNvSpPr>
            <a:spLocks noGrp="1"/>
          </p:cNvSpPr>
          <p:nvPr>
            <p:ph type="title"/>
          </p:nvPr>
        </p:nvSpPr>
        <p:spPr/>
        <p:txBody>
          <a:bodyPr>
            <a:normAutofit fontScale="90000"/>
          </a:bodyPr>
          <a:lstStyle/>
          <a:p>
            <a:pPr algn="just"/>
            <a:r>
              <a:rPr lang="it-IT" sz="2400" dirty="0">
                <a:latin typeface="Times New Roman" panose="02020603050405020304" pitchFamily="18" charset="0"/>
                <a:cs typeface="Times New Roman" panose="02020603050405020304" pitchFamily="18" charset="0"/>
              </a:rPr>
              <a:t>Dublino, la seconda città del paese, dopo Londra, nel 1900, e tuttavia poco vivace economicamente soprattutto se paragonata a Belfast, ricca dei suoi cantieri navali e dell’industria tessile. Città capitale di un importante paese europeo e nel contempo città coloniale, con dei dati sulla povertà simili a quelli di Calcutta. </a:t>
            </a:r>
          </a:p>
        </p:txBody>
      </p:sp>
      <p:pic>
        <p:nvPicPr>
          <p:cNvPr id="6" name="Immagine 5">
            <a:extLst>
              <a:ext uri="{FF2B5EF4-FFF2-40B4-BE49-F238E27FC236}">
                <a16:creationId xmlns:a16="http://schemas.microsoft.com/office/drawing/2014/main" id="{5B8F28C3-08AE-7243-B39E-DC956D2787B2}"/>
              </a:ext>
            </a:extLst>
          </p:cNvPr>
          <p:cNvPicPr>
            <a:picLocks noChangeAspect="1"/>
          </p:cNvPicPr>
          <p:nvPr/>
        </p:nvPicPr>
        <p:blipFill>
          <a:blip r:embed="rId2"/>
          <a:stretch>
            <a:fillRect/>
          </a:stretch>
        </p:blipFill>
        <p:spPr>
          <a:xfrm>
            <a:off x="5448300" y="2819400"/>
            <a:ext cx="1295400" cy="1219200"/>
          </a:xfrm>
          <a:prstGeom prst="rect">
            <a:avLst/>
          </a:prstGeom>
        </p:spPr>
      </p:pic>
      <p:pic>
        <p:nvPicPr>
          <p:cNvPr id="8" name="Immagine 7">
            <a:extLst>
              <a:ext uri="{FF2B5EF4-FFF2-40B4-BE49-F238E27FC236}">
                <a16:creationId xmlns:a16="http://schemas.microsoft.com/office/drawing/2014/main" id="{8B286EAD-3EFE-044D-AB9A-A96272D4CA4E}"/>
              </a:ext>
            </a:extLst>
          </p:cNvPr>
          <p:cNvPicPr>
            <a:picLocks noChangeAspect="1"/>
          </p:cNvPicPr>
          <p:nvPr/>
        </p:nvPicPr>
        <p:blipFill>
          <a:blip r:embed="rId3"/>
          <a:stretch>
            <a:fillRect/>
          </a:stretch>
        </p:blipFill>
        <p:spPr>
          <a:xfrm>
            <a:off x="5448300" y="2819400"/>
            <a:ext cx="1295400" cy="1219200"/>
          </a:xfrm>
          <a:prstGeom prst="rect">
            <a:avLst/>
          </a:prstGeom>
        </p:spPr>
      </p:pic>
      <p:pic>
        <p:nvPicPr>
          <p:cNvPr id="10" name="Immagine 9">
            <a:extLst>
              <a:ext uri="{FF2B5EF4-FFF2-40B4-BE49-F238E27FC236}">
                <a16:creationId xmlns:a16="http://schemas.microsoft.com/office/drawing/2014/main" id="{CA8FD680-E56A-6042-A8B2-DB89A1EE231F}"/>
              </a:ext>
            </a:extLst>
          </p:cNvPr>
          <p:cNvPicPr>
            <a:picLocks noChangeAspect="1"/>
          </p:cNvPicPr>
          <p:nvPr/>
        </p:nvPicPr>
        <p:blipFill>
          <a:blip r:embed="rId4"/>
          <a:stretch>
            <a:fillRect/>
          </a:stretch>
        </p:blipFill>
        <p:spPr>
          <a:xfrm>
            <a:off x="7897800" y="2417492"/>
            <a:ext cx="3456000" cy="3242215"/>
          </a:xfrm>
          <a:prstGeom prst="rect">
            <a:avLst/>
          </a:prstGeom>
        </p:spPr>
      </p:pic>
      <p:sp>
        <p:nvSpPr>
          <p:cNvPr id="14" name="Segnaposto contenuto 13">
            <a:extLst>
              <a:ext uri="{FF2B5EF4-FFF2-40B4-BE49-F238E27FC236}">
                <a16:creationId xmlns:a16="http://schemas.microsoft.com/office/drawing/2014/main" id="{E5B14FCB-4A05-4E4A-8FF1-DF5E2A67F75A}"/>
              </a:ext>
            </a:extLst>
          </p:cNvPr>
          <p:cNvSpPr>
            <a:spLocks noGrp="1"/>
          </p:cNvSpPr>
          <p:nvPr>
            <p:ph idx="1"/>
          </p:nvPr>
        </p:nvSpPr>
        <p:spPr>
          <a:xfrm>
            <a:off x="838200" y="1960562"/>
            <a:ext cx="10515600" cy="4351338"/>
          </a:xfrm>
        </p:spPr>
        <p:txBody>
          <a:bodyPr/>
          <a:lstStyle/>
          <a:p>
            <a:pPr marL="0" indent="0">
              <a:buNone/>
            </a:pPr>
            <a:endParaRPr lang="it-IT" dirty="0"/>
          </a:p>
        </p:txBody>
      </p:sp>
      <p:pic>
        <p:nvPicPr>
          <p:cNvPr id="15" name="Immagine 14">
            <a:extLst>
              <a:ext uri="{FF2B5EF4-FFF2-40B4-BE49-F238E27FC236}">
                <a16:creationId xmlns:a16="http://schemas.microsoft.com/office/drawing/2014/main" id="{5B8E338A-64CF-3F41-BBF2-EAB54D39AA69}"/>
              </a:ext>
            </a:extLst>
          </p:cNvPr>
          <p:cNvPicPr>
            <a:picLocks noChangeAspect="1"/>
          </p:cNvPicPr>
          <p:nvPr/>
        </p:nvPicPr>
        <p:blipFill>
          <a:blip r:embed="rId5"/>
          <a:stretch>
            <a:fillRect/>
          </a:stretch>
        </p:blipFill>
        <p:spPr>
          <a:xfrm>
            <a:off x="1646288" y="4414491"/>
            <a:ext cx="2016000" cy="1897409"/>
          </a:xfrm>
          <a:prstGeom prst="rect">
            <a:avLst/>
          </a:prstGeom>
        </p:spPr>
      </p:pic>
      <p:pic>
        <p:nvPicPr>
          <p:cNvPr id="16" name="Immagine 15">
            <a:extLst>
              <a:ext uri="{FF2B5EF4-FFF2-40B4-BE49-F238E27FC236}">
                <a16:creationId xmlns:a16="http://schemas.microsoft.com/office/drawing/2014/main" id="{A1EA11C6-ABF9-0343-8BEB-C9F49843A6DA}"/>
              </a:ext>
            </a:extLst>
          </p:cNvPr>
          <p:cNvPicPr>
            <a:picLocks noChangeAspect="1"/>
          </p:cNvPicPr>
          <p:nvPr/>
        </p:nvPicPr>
        <p:blipFill>
          <a:blip r:embed="rId6"/>
          <a:stretch>
            <a:fillRect/>
          </a:stretch>
        </p:blipFill>
        <p:spPr>
          <a:xfrm>
            <a:off x="1253050" y="2067406"/>
            <a:ext cx="2486250" cy="2340000"/>
          </a:xfrm>
          <a:prstGeom prst="rect">
            <a:avLst/>
          </a:prstGeom>
        </p:spPr>
      </p:pic>
      <p:pic>
        <p:nvPicPr>
          <p:cNvPr id="17" name="Immagine 16">
            <a:extLst>
              <a:ext uri="{FF2B5EF4-FFF2-40B4-BE49-F238E27FC236}">
                <a16:creationId xmlns:a16="http://schemas.microsoft.com/office/drawing/2014/main" id="{C4E0BCEE-79EC-7F40-8C86-58FAF9AD0FA5}"/>
              </a:ext>
            </a:extLst>
          </p:cNvPr>
          <p:cNvPicPr>
            <a:picLocks noChangeAspect="1"/>
          </p:cNvPicPr>
          <p:nvPr/>
        </p:nvPicPr>
        <p:blipFill>
          <a:blip r:embed="rId7"/>
          <a:stretch>
            <a:fillRect/>
          </a:stretch>
        </p:blipFill>
        <p:spPr>
          <a:xfrm>
            <a:off x="4470375" y="2417492"/>
            <a:ext cx="3251250" cy="3060000"/>
          </a:xfrm>
          <a:prstGeom prst="rect">
            <a:avLst/>
          </a:prstGeom>
        </p:spPr>
      </p:pic>
    </p:spTree>
    <p:extLst>
      <p:ext uri="{BB962C8B-B14F-4D97-AF65-F5344CB8AC3E}">
        <p14:creationId xmlns:p14="http://schemas.microsoft.com/office/powerpoint/2010/main" val="316758497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B330B899-EFA1-1E45-834D-6DF56B65590B}"/>
              </a:ext>
            </a:extLst>
          </p:cNvPr>
          <p:cNvSpPr>
            <a:spLocks noGrp="1"/>
          </p:cNvSpPr>
          <p:nvPr>
            <p:ph type="title"/>
          </p:nvPr>
        </p:nvSpPr>
        <p:spPr/>
        <p:txBody>
          <a:bodyPr/>
          <a:lstStyle/>
          <a:p>
            <a:pPr algn="ctr"/>
            <a:r>
              <a:rPr lang="it-IT" dirty="0">
                <a:latin typeface="Times New Roman" panose="02020603050405020304" pitchFamily="18" charset="0"/>
                <a:cs typeface="Times New Roman" panose="02020603050405020304" pitchFamily="18" charset="0"/>
              </a:rPr>
              <a:t>Geopolitica, </a:t>
            </a:r>
            <a:r>
              <a:rPr lang="it-IT" dirty="0" err="1">
                <a:latin typeface="Times New Roman" panose="02020603050405020304" pitchFamily="18" charset="0"/>
                <a:cs typeface="Times New Roman" panose="02020603050405020304" pitchFamily="18" charset="0"/>
              </a:rPr>
              <a:t>geopoetica</a:t>
            </a:r>
            <a:endParaRPr lang="it-IT" dirty="0">
              <a:latin typeface="Times New Roman" panose="02020603050405020304" pitchFamily="18" charset="0"/>
              <a:cs typeface="Times New Roman" panose="02020603050405020304" pitchFamily="18" charset="0"/>
            </a:endParaRPr>
          </a:p>
        </p:txBody>
      </p:sp>
      <p:pic>
        <p:nvPicPr>
          <p:cNvPr id="9" name="Segnaposto contenuto 8">
            <a:extLst>
              <a:ext uri="{FF2B5EF4-FFF2-40B4-BE49-F238E27FC236}">
                <a16:creationId xmlns:a16="http://schemas.microsoft.com/office/drawing/2014/main" id="{A524595B-C385-7441-9EE3-A98B7D594A42}"/>
              </a:ext>
            </a:extLst>
          </p:cNvPr>
          <p:cNvPicPr>
            <a:picLocks noGrp="1" noChangeAspect="1"/>
          </p:cNvPicPr>
          <p:nvPr>
            <p:ph idx="1"/>
          </p:nvPr>
        </p:nvPicPr>
        <p:blipFill>
          <a:blip r:embed="rId2"/>
          <a:stretch>
            <a:fillRect/>
          </a:stretch>
        </p:blipFill>
        <p:spPr>
          <a:xfrm>
            <a:off x="838200" y="2043693"/>
            <a:ext cx="3721862" cy="4032000"/>
          </a:xfrm>
        </p:spPr>
      </p:pic>
      <p:pic>
        <p:nvPicPr>
          <p:cNvPr id="11" name="Immagine 10">
            <a:extLst>
              <a:ext uri="{FF2B5EF4-FFF2-40B4-BE49-F238E27FC236}">
                <a16:creationId xmlns:a16="http://schemas.microsoft.com/office/drawing/2014/main" id="{2821E90A-2FFB-2E4C-803C-DC751F40294A}"/>
              </a:ext>
            </a:extLst>
          </p:cNvPr>
          <p:cNvPicPr>
            <a:picLocks noChangeAspect="1"/>
          </p:cNvPicPr>
          <p:nvPr/>
        </p:nvPicPr>
        <p:blipFill>
          <a:blip r:embed="rId3"/>
          <a:stretch>
            <a:fillRect/>
          </a:stretch>
        </p:blipFill>
        <p:spPr>
          <a:xfrm>
            <a:off x="6096000" y="2043693"/>
            <a:ext cx="5112000" cy="3866764"/>
          </a:xfrm>
          <a:prstGeom prst="rect">
            <a:avLst/>
          </a:prstGeom>
        </p:spPr>
      </p:pic>
    </p:spTree>
    <p:extLst>
      <p:ext uri="{BB962C8B-B14F-4D97-AF65-F5344CB8AC3E}">
        <p14:creationId xmlns:p14="http://schemas.microsoft.com/office/powerpoint/2010/main" val="94408638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17CB560F-A16D-084D-8420-00B5F86622AE}"/>
              </a:ext>
            </a:extLst>
          </p:cNvPr>
          <p:cNvSpPr>
            <a:spLocks noGrp="1"/>
          </p:cNvSpPr>
          <p:nvPr>
            <p:ph type="title"/>
          </p:nvPr>
        </p:nvSpPr>
        <p:spPr/>
        <p:txBody>
          <a:bodyPr/>
          <a:lstStyle/>
          <a:p>
            <a:pPr algn="ctr"/>
            <a:r>
              <a:rPr lang="it-IT" dirty="0">
                <a:latin typeface="Times New Roman" panose="02020603050405020304" pitchFamily="18" charset="0"/>
                <a:cs typeface="Times New Roman" panose="02020603050405020304" pitchFamily="18" charset="0"/>
              </a:rPr>
              <a:t>Tensioni politiche e speranze deluse </a:t>
            </a:r>
          </a:p>
        </p:txBody>
      </p:sp>
      <p:sp>
        <p:nvSpPr>
          <p:cNvPr id="3" name="Segnaposto contenuto 2">
            <a:extLst>
              <a:ext uri="{FF2B5EF4-FFF2-40B4-BE49-F238E27FC236}">
                <a16:creationId xmlns:a16="http://schemas.microsoft.com/office/drawing/2014/main" id="{99A27167-6EBA-8247-882F-6E976E91941C}"/>
              </a:ext>
            </a:extLst>
          </p:cNvPr>
          <p:cNvSpPr>
            <a:spLocks noGrp="1"/>
          </p:cNvSpPr>
          <p:nvPr>
            <p:ph idx="1"/>
          </p:nvPr>
        </p:nvSpPr>
        <p:spPr/>
        <p:txBody>
          <a:bodyPr>
            <a:normAutofit fontScale="77500" lnSpcReduction="20000"/>
          </a:bodyPr>
          <a:lstStyle/>
          <a:p>
            <a:pPr marL="0" indent="0" algn="just">
              <a:buNone/>
            </a:pPr>
            <a:r>
              <a:rPr lang="it-IT" dirty="0">
                <a:latin typeface="Times New Roman" panose="02020603050405020304" pitchFamily="18" charset="0"/>
                <a:cs typeface="Times New Roman" panose="02020603050405020304" pitchFamily="18" charset="0"/>
              </a:rPr>
              <a:t>La caduta di Charles S. </a:t>
            </a:r>
            <a:r>
              <a:rPr lang="it-IT" dirty="0" err="1">
                <a:latin typeface="Times New Roman" panose="02020603050405020304" pitchFamily="18" charset="0"/>
                <a:cs typeface="Times New Roman" panose="02020603050405020304" pitchFamily="18" charset="0"/>
              </a:rPr>
              <a:t>Parnell</a:t>
            </a:r>
            <a:r>
              <a:rPr lang="it-IT" dirty="0">
                <a:latin typeface="Times New Roman" panose="02020603050405020304" pitchFamily="18" charset="0"/>
                <a:cs typeface="Times New Roman" panose="02020603050405020304" pitchFamily="18" charset="0"/>
              </a:rPr>
              <a:t> creò una spaccatura nel paese: incarnava tutte le speranze dell’autodeterminazione e del ritorno della terra agli irlandesi, anche se era protestante e apparteneva a una facoltosa  famiglia anglo-irlandese. Il suo immenso sostegno popolare venne a mancare quando si scoprì che aveva una relazione con una donna sposata, </a:t>
            </a:r>
            <a:r>
              <a:rPr lang="it-IT" dirty="0" err="1">
                <a:latin typeface="Times New Roman" panose="02020603050405020304" pitchFamily="18" charset="0"/>
                <a:cs typeface="Times New Roman" panose="02020603050405020304" pitchFamily="18" charset="0"/>
              </a:rPr>
              <a:t>Katherine</a:t>
            </a:r>
            <a:r>
              <a:rPr lang="it-IT" dirty="0">
                <a:latin typeface="Times New Roman" panose="02020603050405020304" pitchFamily="18" charset="0"/>
                <a:cs typeface="Times New Roman" panose="02020603050405020304" pitchFamily="18" charset="0"/>
              </a:rPr>
              <a:t> </a:t>
            </a:r>
            <a:r>
              <a:rPr lang="it-IT" dirty="0" err="1">
                <a:latin typeface="Times New Roman" panose="02020603050405020304" pitchFamily="18" charset="0"/>
                <a:cs typeface="Times New Roman" panose="02020603050405020304" pitchFamily="18" charset="0"/>
              </a:rPr>
              <a:t>O’Shea</a:t>
            </a:r>
            <a:r>
              <a:rPr lang="it-IT" dirty="0">
                <a:latin typeface="Times New Roman" panose="02020603050405020304" pitchFamily="18" charset="0"/>
                <a:cs typeface="Times New Roman" panose="02020603050405020304" pitchFamily="18" charset="0"/>
              </a:rPr>
              <a:t>. A causa dello ‘scandalo’, le autorità ecclesiastiche cattoliche, che finora lo avevano accompagnato nei suoi sforzi per ottenere lo </a:t>
            </a:r>
            <a:r>
              <a:rPr lang="it-IT" i="1" dirty="0">
                <a:latin typeface="Times New Roman" panose="02020603050405020304" pitchFamily="18" charset="0"/>
                <a:cs typeface="Times New Roman" panose="02020603050405020304" pitchFamily="18" charset="0"/>
              </a:rPr>
              <a:t>Home </a:t>
            </a:r>
            <a:r>
              <a:rPr lang="it-IT" i="1" dirty="0" err="1">
                <a:latin typeface="Times New Roman" panose="02020603050405020304" pitchFamily="18" charset="0"/>
                <a:cs typeface="Times New Roman" panose="02020603050405020304" pitchFamily="18" charset="0"/>
              </a:rPr>
              <a:t>Rule</a:t>
            </a:r>
            <a:r>
              <a:rPr lang="it-IT" dirty="0">
                <a:latin typeface="Times New Roman" panose="02020603050405020304" pitchFamily="18" charset="0"/>
                <a:cs typeface="Times New Roman" panose="02020603050405020304" pitchFamily="18" charset="0"/>
              </a:rPr>
              <a:t>, lo abbandonarono e insieme a loro parte dei suoi seguaci. Molti ’</a:t>
            </a:r>
            <a:r>
              <a:rPr lang="it-IT" dirty="0" err="1">
                <a:latin typeface="Times New Roman" panose="02020603050405020304" pitchFamily="18" charset="0"/>
                <a:cs typeface="Times New Roman" panose="02020603050405020304" pitchFamily="18" charset="0"/>
              </a:rPr>
              <a:t>parnelliani</a:t>
            </a:r>
            <a:r>
              <a:rPr lang="it-IT" dirty="0">
                <a:latin typeface="Times New Roman" panose="02020603050405020304" pitchFamily="18" charset="0"/>
                <a:cs typeface="Times New Roman" panose="02020603050405020304" pitchFamily="18" charset="0"/>
              </a:rPr>
              <a:t>’ convinti, come la famiglia Joyce, nutrirono un forte risentimento nei confronti del tradimento del ‘re senza corona’, la cui morte nel 1891 lasciò la causa dell’autodeterminazione in mani meno competenti. Al funerale di </a:t>
            </a:r>
            <a:r>
              <a:rPr lang="it-IT" dirty="0" err="1">
                <a:latin typeface="Times New Roman" panose="02020603050405020304" pitchFamily="18" charset="0"/>
                <a:cs typeface="Times New Roman" panose="02020603050405020304" pitchFamily="18" charset="0"/>
              </a:rPr>
              <a:t>Parnell</a:t>
            </a:r>
            <a:r>
              <a:rPr lang="it-IT" dirty="0">
                <a:latin typeface="Times New Roman" panose="02020603050405020304" pitchFamily="18" charset="0"/>
                <a:cs typeface="Times New Roman" panose="02020603050405020304" pitchFamily="18" charset="0"/>
              </a:rPr>
              <a:t> </a:t>
            </a:r>
            <a:r>
              <a:rPr lang="it-IT" dirty="0" err="1">
                <a:latin typeface="Times New Roman" panose="02020603050405020304" pitchFamily="18" charset="0"/>
                <a:cs typeface="Times New Roman" panose="02020603050405020304" pitchFamily="18" charset="0"/>
              </a:rPr>
              <a:t>acxcorsero</a:t>
            </a:r>
            <a:r>
              <a:rPr lang="it-IT" dirty="0">
                <a:latin typeface="Times New Roman" panose="02020603050405020304" pitchFamily="18" charset="0"/>
                <a:cs typeface="Times New Roman" panose="02020603050405020304" pitchFamily="18" charset="0"/>
              </a:rPr>
              <a:t> più di 200.000 persone e la giornata passò alla storia come </a:t>
            </a:r>
            <a:r>
              <a:rPr lang="it-IT" i="1" dirty="0" err="1">
                <a:latin typeface="Times New Roman" panose="02020603050405020304" pitchFamily="18" charset="0"/>
                <a:cs typeface="Times New Roman" panose="02020603050405020304" pitchFamily="18" charset="0"/>
              </a:rPr>
              <a:t>Ivy</a:t>
            </a:r>
            <a:r>
              <a:rPr lang="it-IT" i="1" dirty="0">
                <a:latin typeface="Times New Roman" panose="02020603050405020304" pitchFamily="18" charset="0"/>
                <a:cs typeface="Times New Roman" panose="02020603050405020304" pitchFamily="18" charset="0"/>
              </a:rPr>
              <a:t> </a:t>
            </a:r>
            <a:r>
              <a:rPr lang="it-IT" i="1" dirty="0" err="1">
                <a:latin typeface="Times New Roman" panose="02020603050405020304" pitchFamily="18" charset="0"/>
                <a:cs typeface="Times New Roman" panose="02020603050405020304" pitchFamily="18" charset="0"/>
              </a:rPr>
              <a:t>Day</a:t>
            </a:r>
            <a:r>
              <a:rPr lang="it-IT" dirty="0">
                <a:latin typeface="Times New Roman" panose="02020603050405020304" pitchFamily="18" charset="0"/>
                <a:cs typeface="Times New Roman" panose="02020603050405020304" pitchFamily="18" charset="0"/>
              </a:rPr>
              <a:t>, il giorno dell’edera, ricordato in uno dei racconti di </a:t>
            </a:r>
            <a:r>
              <a:rPr lang="it-IT" i="1" dirty="0">
                <a:latin typeface="Times New Roman" panose="02020603050405020304" pitchFamily="18" charset="0"/>
                <a:cs typeface="Times New Roman" panose="02020603050405020304" pitchFamily="18" charset="0"/>
              </a:rPr>
              <a:t>Gente di Dublino.</a:t>
            </a:r>
          </a:p>
          <a:p>
            <a:pPr marL="0" indent="0" algn="just">
              <a:buNone/>
            </a:pPr>
            <a:r>
              <a:rPr lang="it-IT" dirty="0">
                <a:latin typeface="Times New Roman" panose="02020603050405020304" pitchFamily="18" charset="0"/>
                <a:cs typeface="Times New Roman" panose="02020603050405020304" pitchFamily="18" charset="0"/>
              </a:rPr>
              <a:t>Per contro, sul fronte opposto alla lotta pacifica e costituzionale, le organizzazioni più radicali continuano il proprio lavoro sotterraneo come i Feniani oppure alla luce del giorno, come l’Irish </a:t>
            </a:r>
            <a:r>
              <a:rPr lang="it-IT" dirty="0" err="1">
                <a:latin typeface="Times New Roman" panose="02020603050405020304" pitchFamily="18" charset="0"/>
                <a:cs typeface="Times New Roman" panose="02020603050405020304" pitchFamily="18" charset="0"/>
              </a:rPr>
              <a:t>Republican</a:t>
            </a:r>
            <a:r>
              <a:rPr lang="it-IT" dirty="0">
                <a:latin typeface="Times New Roman" panose="02020603050405020304" pitchFamily="18" charset="0"/>
                <a:cs typeface="Times New Roman" panose="02020603050405020304" pitchFamily="18" charset="0"/>
              </a:rPr>
              <a:t> </a:t>
            </a:r>
            <a:r>
              <a:rPr lang="it-IT" dirty="0" err="1">
                <a:latin typeface="Times New Roman" panose="02020603050405020304" pitchFamily="18" charset="0"/>
                <a:cs typeface="Times New Roman" panose="02020603050405020304" pitchFamily="18" charset="0"/>
              </a:rPr>
              <a:t>Brotherhood</a:t>
            </a:r>
            <a:r>
              <a:rPr lang="it-IT" dirty="0">
                <a:latin typeface="Times New Roman" panose="02020603050405020304" pitchFamily="18" charset="0"/>
                <a:cs typeface="Times New Roman" panose="02020603050405020304" pitchFamily="18" charset="0"/>
              </a:rPr>
              <a:t>, che nella seconda parte del secolo sarebbe confluita nell’ IRA. Le due anime indipendentiste del paese, pacifista e bellicista, convivono con difficoltà e così sarà fino al 1998 e persino oltre.  </a:t>
            </a:r>
          </a:p>
        </p:txBody>
      </p:sp>
    </p:spTree>
    <p:extLst>
      <p:ext uri="{BB962C8B-B14F-4D97-AF65-F5344CB8AC3E}">
        <p14:creationId xmlns:p14="http://schemas.microsoft.com/office/powerpoint/2010/main" val="210071945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2A689A0D-2C64-E640-8D1A-6C569F571F57}"/>
              </a:ext>
            </a:extLst>
          </p:cNvPr>
          <p:cNvSpPr>
            <a:spLocks noGrp="1"/>
          </p:cNvSpPr>
          <p:nvPr>
            <p:ph type="title"/>
          </p:nvPr>
        </p:nvSpPr>
        <p:spPr>
          <a:xfrm>
            <a:off x="955430" y="376848"/>
            <a:ext cx="10515600" cy="1325563"/>
          </a:xfrm>
        </p:spPr>
        <p:txBody>
          <a:bodyPr>
            <a:normAutofit/>
          </a:bodyPr>
          <a:lstStyle/>
          <a:p>
            <a:pPr algn="ctr"/>
            <a:r>
              <a:rPr lang="it-IT" sz="2800" dirty="0">
                <a:latin typeface="Times New Roman" panose="02020603050405020304" pitchFamily="18" charset="0"/>
                <a:cs typeface="Times New Roman" panose="02020603050405020304" pitchFamily="18" charset="0"/>
              </a:rPr>
              <a:t>Un paesaggio letterario frastagliato: chi racconta l’Irlanda e la sua gente tra Otto e primo Novecento? </a:t>
            </a:r>
          </a:p>
        </p:txBody>
      </p:sp>
      <p:sp>
        <p:nvSpPr>
          <p:cNvPr id="3" name="Segnaposto contenuto 2">
            <a:extLst>
              <a:ext uri="{FF2B5EF4-FFF2-40B4-BE49-F238E27FC236}">
                <a16:creationId xmlns:a16="http://schemas.microsoft.com/office/drawing/2014/main" id="{36A5259C-2341-6D4D-A7B5-F8FFC6771DD3}"/>
              </a:ext>
            </a:extLst>
          </p:cNvPr>
          <p:cNvSpPr>
            <a:spLocks noGrp="1"/>
          </p:cNvSpPr>
          <p:nvPr>
            <p:ph idx="1"/>
          </p:nvPr>
        </p:nvSpPr>
        <p:spPr/>
        <p:txBody>
          <a:bodyPr>
            <a:normAutofit fontScale="85000" lnSpcReduction="20000"/>
          </a:bodyPr>
          <a:lstStyle/>
          <a:p>
            <a:r>
              <a:rPr lang="it-IT" dirty="0">
                <a:latin typeface="Times New Roman" panose="02020603050405020304" pitchFamily="18" charset="0"/>
                <a:cs typeface="Times New Roman" panose="02020603050405020304" pitchFamily="18" charset="0"/>
              </a:rPr>
              <a:t>La cultura gaelica in resilienza, nell’ovest del paese, a livello comunitario, con scarsissima diffusione per ragioni editoriali e linguistiche.  </a:t>
            </a:r>
          </a:p>
          <a:p>
            <a:r>
              <a:rPr lang="it-IT" dirty="0">
                <a:latin typeface="Times New Roman" panose="02020603050405020304" pitchFamily="18" charset="0"/>
                <a:cs typeface="Times New Roman" panose="02020603050405020304" pitchFamily="18" charset="0"/>
              </a:rPr>
              <a:t>Artisti e intellettuali dipendono quasi esclusivamente da Londra, e sin dal Settecento, l’Irlanda conosce una emorragia dei suoi scrittori, drammaturghi in particolare.</a:t>
            </a:r>
          </a:p>
          <a:p>
            <a:r>
              <a:rPr lang="it-IT" dirty="0">
                <a:latin typeface="Times New Roman" panose="02020603050405020304" pitchFamily="18" charset="0"/>
                <a:cs typeface="Times New Roman" panose="02020603050405020304" pitchFamily="18" charset="0"/>
              </a:rPr>
              <a:t>Nell’Ottocento, si afferma un genere esclusivamente anglo-irlandese, praticato da inglesi radicati da tempo: fiorisce cosi </a:t>
            </a:r>
            <a:r>
              <a:rPr lang="it-IT" i="1" dirty="0">
                <a:latin typeface="Times New Roman" panose="02020603050405020304" pitchFamily="18" charset="0"/>
                <a:cs typeface="Times New Roman" panose="02020603050405020304" pitchFamily="18" charset="0"/>
              </a:rPr>
              <a:t>The Big House </a:t>
            </a:r>
            <a:r>
              <a:rPr lang="it-IT" i="1" dirty="0" err="1">
                <a:latin typeface="Times New Roman" panose="02020603050405020304" pitchFamily="18" charset="0"/>
                <a:cs typeface="Times New Roman" panose="02020603050405020304" pitchFamily="18" charset="0"/>
              </a:rPr>
              <a:t>Novel</a:t>
            </a:r>
            <a:r>
              <a:rPr lang="it-IT" dirty="0">
                <a:latin typeface="Times New Roman" panose="02020603050405020304" pitchFamily="18" charset="0"/>
                <a:cs typeface="Times New Roman" panose="02020603050405020304" pitchFamily="18" charset="0"/>
              </a:rPr>
              <a:t>, racconti incentrati sulle famiglie aristocratiche proprietarie per l’appunto delle case nobili disseminate nel paese, spesso mal gestite da chi le possiede e preferisce i piaceri londinesi alla cura dei propri beni. Nasce così la figura romanzesca dell’</a:t>
            </a:r>
            <a:r>
              <a:rPr lang="it-IT" i="1" dirty="0" err="1">
                <a:latin typeface="Times New Roman" panose="02020603050405020304" pitchFamily="18" charset="0"/>
                <a:cs typeface="Times New Roman" panose="02020603050405020304" pitchFamily="18" charset="0"/>
              </a:rPr>
              <a:t>absentee</a:t>
            </a:r>
            <a:r>
              <a:rPr lang="it-IT" i="1" dirty="0">
                <a:latin typeface="Times New Roman" panose="02020603050405020304" pitchFamily="18" charset="0"/>
                <a:cs typeface="Times New Roman" panose="02020603050405020304" pitchFamily="18" charset="0"/>
              </a:rPr>
              <a:t>, </a:t>
            </a:r>
            <a:r>
              <a:rPr lang="it-IT" dirty="0">
                <a:latin typeface="Times New Roman" panose="02020603050405020304" pitchFamily="18" charset="0"/>
                <a:cs typeface="Times New Roman" panose="02020603050405020304" pitchFamily="18" charset="0"/>
              </a:rPr>
              <a:t>il padrone che non c’è e che lascia andare terra e casa in malora. </a:t>
            </a:r>
          </a:p>
          <a:p>
            <a:r>
              <a:rPr lang="it-IT" dirty="0">
                <a:latin typeface="Times New Roman" panose="02020603050405020304" pitchFamily="18" charset="0"/>
                <a:cs typeface="Times New Roman" panose="02020603050405020304" pitchFamily="18" charset="0"/>
              </a:rPr>
              <a:t>Scrittori di grandissimo successo varcano il Canale San Giorgio per trovare pubblico e fama in Inghilterra: </a:t>
            </a:r>
            <a:r>
              <a:rPr lang="it-IT" dirty="0" err="1">
                <a:latin typeface="Times New Roman" panose="02020603050405020304" pitchFamily="18" charset="0"/>
                <a:cs typeface="Times New Roman" panose="02020603050405020304" pitchFamily="18" charset="0"/>
              </a:rPr>
              <a:t>Bram</a:t>
            </a:r>
            <a:r>
              <a:rPr lang="it-IT" dirty="0">
                <a:latin typeface="Times New Roman" panose="02020603050405020304" pitchFamily="18" charset="0"/>
                <a:cs typeface="Times New Roman" panose="02020603050405020304" pitchFamily="18" charset="0"/>
              </a:rPr>
              <a:t> Stoker con </a:t>
            </a:r>
            <a:r>
              <a:rPr lang="it-IT" i="1" dirty="0">
                <a:latin typeface="Times New Roman" panose="02020603050405020304" pitchFamily="18" charset="0"/>
                <a:cs typeface="Times New Roman" panose="02020603050405020304" pitchFamily="18" charset="0"/>
              </a:rPr>
              <a:t>Dracula</a:t>
            </a:r>
            <a:r>
              <a:rPr lang="it-IT" dirty="0">
                <a:latin typeface="Times New Roman" panose="02020603050405020304" pitchFamily="18" charset="0"/>
                <a:cs typeface="Times New Roman" panose="02020603050405020304" pitchFamily="18" charset="0"/>
              </a:rPr>
              <a:t> e Oscar Wilde che conosce un successo clamoroso seguito da una brutale estromissione dal mondo letterario britannico. </a:t>
            </a:r>
          </a:p>
        </p:txBody>
      </p:sp>
    </p:spTree>
    <p:extLst>
      <p:ext uri="{BB962C8B-B14F-4D97-AF65-F5344CB8AC3E}">
        <p14:creationId xmlns:p14="http://schemas.microsoft.com/office/powerpoint/2010/main" val="21309667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268AC7B2-DE2B-F841-A2FA-0788E5FDF04C}"/>
              </a:ext>
            </a:extLst>
          </p:cNvPr>
          <p:cNvSpPr>
            <a:spLocks noGrp="1"/>
          </p:cNvSpPr>
          <p:nvPr>
            <p:ph type="title"/>
          </p:nvPr>
        </p:nvSpPr>
        <p:spPr>
          <a:xfrm>
            <a:off x="629478" y="85795"/>
            <a:ext cx="10515600" cy="719424"/>
          </a:xfrm>
        </p:spPr>
        <p:txBody>
          <a:bodyPr/>
          <a:lstStyle/>
          <a:p>
            <a:pPr algn="ctr"/>
            <a:r>
              <a:rPr lang="it-IT" sz="2400" dirty="0">
                <a:latin typeface="Times New Roman" panose="02020603050405020304" pitchFamily="18" charset="0"/>
                <a:cs typeface="Times New Roman" panose="02020603050405020304" pitchFamily="18" charset="0"/>
              </a:rPr>
              <a:t>Rinascimento celtico?</a:t>
            </a:r>
          </a:p>
        </p:txBody>
      </p:sp>
      <p:sp>
        <p:nvSpPr>
          <p:cNvPr id="3" name="Segnaposto contenuto 2">
            <a:extLst>
              <a:ext uri="{FF2B5EF4-FFF2-40B4-BE49-F238E27FC236}">
                <a16:creationId xmlns:a16="http://schemas.microsoft.com/office/drawing/2014/main" id="{983E8E85-C4D3-C24F-BDB8-15760344D543}"/>
              </a:ext>
            </a:extLst>
          </p:cNvPr>
          <p:cNvSpPr>
            <a:spLocks noGrp="1"/>
          </p:cNvSpPr>
          <p:nvPr>
            <p:ph idx="1"/>
          </p:nvPr>
        </p:nvSpPr>
        <p:spPr>
          <a:xfrm>
            <a:off x="951388" y="578843"/>
            <a:ext cx="9031356" cy="4969565"/>
          </a:xfrm>
        </p:spPr>
        <p:txBody>
          <a:bodyPr>
            <a:normAutofit fontScale="25000" lnSpcReduction="20000"/>
          </a:bodyPr>
          <a:lstStyle/>
          <a:p>
            <a:pPr marL="0" indent="0" algn="just">
              <a:lnSpc>
                <a:spcPct val="170000"/>
              </a:lnSpc>
              <a:buNone/>
            </a:pPr>
            <a:r>
              <a:rPr lang="it-IT" sz="5600" dirty="0">
                <a:latin typeface="Times New Roman" panose="02020603050405020304" pitchFamily="18" charset="0"/>
                <a:cs typeface="Times New Roman" panose="02020603050405020304" pitchFamily="18" charset="0"/>
              </a:rPr>
              <a:t>In pieno clima romantico, T. Moore, con le sue </a:t>
            </a:r>
            <a:r>
              <a:rPr lang="it-IT" sz="5600" i="1" dirty="0">
                <a:latin typeface="Times New Roman" panose="02020603050405020304" pitchFamily="18" charset="0"/>
                <a:cs typeface="Times New Roman" panose="02020603050405020304" pitchFamily="18" charset="0"/>
              </a:rPr>
              <a:t>Irish </a:t>
            </a:r>
            <a:r>
              <a:rPr lang="it-IT" sz="5600" i="1" dirty="0" err="1">
                <a:latin typeface="Times New Roman" panose="02020603050405020304" pitchFamily="18" charset="0"/>
                <a:cs typeface="Times New Roman" panose="02020603050405020304" pitchFamily="18" charset="0"/>
              </a:rPr>
              <a:t>melodies</a:t>
            </a:r>
            <a:r>
              <a:rPr lang="it-IT" sz="5600" dirty="0">
                <a:latin typeface="Times New Roman" panose="02020603050405020304" pitchFamily="18" charset="0"/>
                <a:cs typeface="Times New Roman" panose="02020603050405020304" pitchFamily="18" charset="0"/>
              </a:rPr>
              <a:t>, fu considerato per un secolo il poeta nazionale. T. Davis pubblicò le sue ballate patriottiche sul giornale </a:t>
            </a:r>
            <a:r>
              <a:rPr lang="it-IT" sz="5600" i="1" dirty="0">
                <a:latin typeface="Times New Roman" panose="02020603050405020304" pitchFamily="18" charset="0"/>
                <a:cs typeface="Times New Roman" panose="02020603050405020304" pitchFamily="18" charset="0"/>
              </a:rPr>
              <a:t>The </a:t>
            </a:r>
            <a:r>
              <a:rPr lang="it-IT" sz="5600" i="1" dirty="0" err="1">
                <a:latin typeface="Times New Roman" panose="02020603050405020304" pitchFamily="18" charset="0"/>
                <a:cs typeface="Times New Roman" panose="02020603050405020304" pitchFamily="18" charset="0"/>
              </a:rPr>
              <a:t>Nation</a:t>
            </a:r>
            <a:r>
              <a:rPr lang="it-IT" sz="5600" dirty="0">
                <a:latin typeface="Times New Roman" panose="02020603050405020304" pitchFamily="18" charset="0"/>
                <a:cs typeface="Times New Roman" panose="02020603050405020304" pitchFamily="18" charset="0"/>
              </a:rPr>
              <a:t>, organo del partito estremista Young </a:t>
            </a:r>
            <a:r>
              <a:rPr lang="it-IT" sz="5600" dirty="0" err="1">
                <a:latin typeface="Times New Roman" panose="02020603050405020304" pitchFamily="18" charset="0"/>
                <a:cs typeface="Times New Roman" panose="02020603050405020304" pitchFamily="18" charset="0"/>
              </a:rPr>
              <a:t>Ireland</a:t>
            </a:r>
            <a:r>
              <a:rPr lang="it-IT" sz="5600" dirty="0">
                <a:latin typeface="Times New Roman" panose="02020603050405020304" pitchFamily="18" charset="0"/>
                <a:cs typeface="Times New Roman" panose="02020603050405020304" pitchFamily="18" charset="0"/>
              </a:rPr>
              <a:t> da lui fondato (1842). S. Ferguson, conoscitore del gaelico, recuperò l’antica tradizione celtica adattandone in inglese miti e leggende, fantasiosamente rivisitate. Vasta fu l’influenza esercitata da S. </a:t>
            </a:r>
            <a:r>
              <a:rPr lang="it-IT" sz="5600" dirty="0" err="1">
                <a:latin typeface="Times New Roman" panose="02020603050405020304" pitchFamily="18" charset="0"/>
                <a:cs typeface="Times New Roman" panose="02020603050405020304" pitchFamily="18" charset="0"/>
              </a:rPr>
              <a:t>O’Grady</a:t>
            </a:r>
            <a:r>
              <a:rPr lang="it-IT" sz="5600" dirty="0">
                <a:latin typeface="Times New Roman" panose="02020603050405020304" pitchFamily="18" charset="0"/>
                <a:cs typeface="Times New Roman" panose="02020603050405020304" pitchFamily="18" charset="0"/>
              </a:rPr>
              <a:t>, autore di una </a:t>
            </a:r>
            <a:r>
              <a:rPr lang="it-IT" sz="5600" i="1" dirty="0" err="1">
                <a:latin typeface="Times New Roman" panose="02020603050405020304" pitchFamily="18" charset="0"/>
                <a:cs typeface="Times New Roman" panose="02020603050405020304" pitchFamily="18" charset="0"/>
              </a:rPr>
              <a:t>History</a:t>
            </a:r>
            <a:r>
              <a:rPr lang="it-IT" sz="5600" i="1" dirty="0">
                <a:latin typeface="Times New Roman" panose="02020603050405020304" pitchFamily="18" charset="0"/>
                <a:cs typeface="Times New Roman" panose="02020603050405020304" pitchFamily="18" charset="0"/>
              </a:rPr>
              <a:t> of </a:t>
            </a:r>
            <a:r>
              <a:rPr lang="it-IT" sz="5600" i="1" dirty="0" err="1">
                <a:latin typeface="Times New Roman" panose="02020603050405020304" pitchFamily="18" charset="0"/>
                <a:cs typeface="Times New Roman" panose="02020603050405020304" pitchFamily="18" charset="0"/>
              </a:rPr>
              <a:t>Ireland</a:t>
            </a:r>
            <a:r>
              <a:rPr lang="it-IT" sz="5600" i="1" dirty="0">
                <a:latin typeface="Times New Roman" panose="02020603050405020304" pitchFamily="18" charset="0"/>
                <a:cs typeface="Times New Roman" panose="02020603050405020304" pitchFamily="18" charset="0"/>
              </a:rPr>
              <a:t> in the </a:t>
            </a:r>
            <a:r>
              <a:rPr lang="it-IT" sz="5600" i="1" dirty="0" err="1">
                <a:latin typeface="Times New Roman" panose="02020603050405020304" pitchFamily="18" charset="0"/>
                <a:cs typeface="Times New Roman" panose="02020603050405020304" pitchFamily="18" charset="0"/>
              </a:rPr>
              <a:t>heroic</a:t>
            </a:r>
            <a:r>
              <a:rPr lang="it-IT" sz="5600" i="1" dirty="0">
                <a:latin typeface="Times New Roman" panose="02020603050405020304" pitchFamily="18" charset="0"/>
                <a:cs typeface="Times New Roman" panose="02020603050405020304" pitchFamily="18" charset="0"/>
              </a:rPr>
              <a:t> </a:t>
            </a:r>
            <a:r>
              <a:rPr lang="it-IT" sz="5600" i="1" dirty="0" err="1">
                <a:latin typeface="Times New Roman" panose="02020603050405020304" pitchFamily="18" charset="0"/>
                <a:cs typeface="Times New Roman" panose="02020603050405020304" pitchFamily="18" charset="0"/>
              </a:rPr>
              <a:t>period</a:t>
            </a:r>
            <a:r>
              <a:rPr lang="it-IT" sz="5600" dirty="0">
                <a:latin typeface="Times New Roman" panose="02020603050405020304" pitchFamily="18" charset="0"/>
                <a:cs typeface="Times New Roman" panose="02020603050405020304" pitchFamily="18" charset="0"/>
              </a:rPr>
              <a:t> (1878-80), in cui riplasmò il materiale leggendario. Determinante per la rinascita letteraria in I. fu, accanto a quella dei poeti, l’opera di storici, archeologi e filologi. Tra gli storici occupano un posto importante W.E.H. </a:t>
            </a:r>
            <a:r>
              <a:rPr lang="it-IT" sz="5600" dirty="0" err="1">
                <a:latin typeface="Times New Roman" panose="02020603050405020304" pitchFamily="18" charset="0"/>
                <a:cs typeface="Times New Roman" panose="02020603050405020304" pitchFamily="18" charset="0"/>
              </a:rPr>
              <a:t>Lecky</a:t>
            </a:r>
            <a:r>
              <a:rPr lang="it-IT" sz="5600" dirty="0">
                <a:latin typeface="Times New Roman" panose="02020603050405020304" pitchFamily="18" charset="0"/>
                <a:cs typeface="Times New Roman" panose="02020603050405020304" pitchFamily="18" charset="0"/>
              </a:rPr>
              <a:t>, autore della </a:t>
            </a:r>
            <a:r>
              <a:rPr lang="it-IT" sz="5600" i="1" dirty="0" err="1">
                <a:latin typeface="Times New Roman" panose="02020603050405020304" pitchFamily="18" charset="0"/>
                <a:cs typeface="Times New Roman" panose="02020603050405020304" pitchFamily="18" charset="0"/>
              </a:rPr>
              <a:t>History</a:t>
            </a:r>
            <a:r>
              <a:rPr lang="it-IT" sz="5600" i="1" dirty="0">
                <a:latin typeface="Times New Roman" panose="02020603050405020304" pitchFamily="18" charset="0"/>
                <a:cs typeface="Times New Roman" panose="02020603050405020304" pitchFamily="18" charset="0"/>
              </a:rPr>
              <a:t> of </a:t>
            </a:r>
            <a:r>
              <a:rPr lang="it-IT" sz="5600" i="1" dirty="0" err="1">
                <a:latin typeface="Times New Roman" panose="02020603050405020304" pitchFamily="18" charset="0"/>
                <a:cs typeface="Times New Roman" panose="02020603050405020304" pitchFamily="18" charset="0"/>
              </a:rPr>
              <a:t>England</a:t>
            </a:r>
            <a:r>
              <a:rPr lang="it-IT" sz="5600" i="1" dirty="0">
                <a:latin typeface="Times New Roman" panose="02020603050405020304" pitchFamily="18" charset="0"/>
                <a:cs typeface="Times New Roman" panose="02020603050405020304" pitchFamily="18" charset="0"/>
              </a:rPr>
              <a:t> in the </a:t>
            </a:r>
            <a:r>
              <a:rPr lang="it-IT" sz="5600" i="1" dirty="0" err="1">
                <a:latin typeface="Times New Roman" panose="02020603050405020304" pitchFamily="18" charset="0"/>
                <a:cs typeface="Times New Roman" panose="02020603050405020304" pitchFamily="18" charset="0"/>
              </a:rPr>
              <a:t>eight;eenth</a:t>
            </a:r>
            <a:r>
              <a:rPr lang="it-IT" sz="5600" i="1" dirty="0">
                <a:latin typeface="Times New Roman" panose="02020603050405020304" pitchFamily="18" charset="0"/>
                <a:cs typeface="Times New Roman" panose="02020603050405020304" pitchFamily="18" charset="0"/>
              </a:rPr>
              <a:t> </a:t>
            </a:r>
            <a:r>
              <a:rPr lang="it-IT" sz="5600" i="1" dirty="0" err="1">
                <a:latin typeface="Times New Roman" panose="02020603050405020304" pitchFamily="18" charset="0"/>
                <a:cs typeface="Times New Roman" panose="02020603050405020304" pitchFamily="18" charset="0"/>
              </a:rPr>
              <a:t>century</a:t>
            </a:r>
            <a:r>
              <a:rPr lang="it-IT" sz="5600" dirty="0">
                <a:latin typeface="Times New Roman" panose="02020603050405020304" pitchFamily="18" charset="0"/>
                <a:cs typeface="Times New Roman" panose="02020603050405020304" pitchFamily="18" charset="0"/>
              </a:rPr>
              <a:t> (12 vol., 5 dei quali dedicati all’I.), e D. </a:t>
            </a:r>
            <a:r>
              <a:rPr lang="it-IT" sz="5600" dirty="0" err="1">
                <a:latin typeface="Times New Roman" panose="02020603050405020304" pitchFamily="18" charset="0"/>
                <a:cs typeface="Times New Roman" panose="02020603050405020304" pitchFamily="18" charset="0"/>
              </a:rPr>
              <a:t>Hyde</a:t>
            </a:r>
            <a:r>
              <a:rPr lang="it-IT" sz="5600" dirty="0">
                <a:latin typeface="Times New Roman" panose="02020603050405020304" pitchFamily="18" charset="0"/>
                <a:cs typeface="Times New Roman" panose="02020603050405020304" pitchFamily="18" charset="0"/>
              </a:rPr>
              <a:t>, fondatore della Lega gaelica (1893) e futuro presidente dello Stato libero d’I. (1937-45).</a:t>
            </a:r>
          </a:p>
          <a:p>
            <a:pPr marL="0" indent="0" algn="just">
              <a:lnSpc>
                <a:spcPct val="170000"/>
              </a:lnSpc>
              <a:buNone/>
            </a:pPr>
            <a:r>
              <a:rPr lang="it-IT" sz="5600" dirty="0">
                <a:latin typeface="Times New Roman" panose="02020603050405020304" pitchFamily="18" charset="0"/>
                <a:cs typeface="Times New Roman" panose="02020603050405020304" pitchFamily="18" charset="0"/>
              </a:rPr>
              <a:t>Nel 1888 W.B. Yeats pubblicò un’antologia di </a:t>
            </a:r>
            <a:r>
              <a:rPr lang="it-IT" sz="5600" i="1" dirty="0">
                <a:latin typeface="Times New Roman" panose="02020603050405020304" pitchFamily="18" charset="0"/>
                <a:cs typeface="Times New Roman" panose="02020603050405020304" pitchFamily="18" charset="0"/>
              </a:rPr>
              <a:t>Poems and </a:t>
            </a:r>
            <a:r>
              <a:rPr lang="it-IT" sz="5600" i="1" dirty="0" err="1">
                <a:latin typeface="Times New Roman" panose="02020603050405020304" pitchFamily="18" charset="0"/>
                <a:cs typeface="Times New Roman" panose="02020603050405020304" pitchFamily="18" charset="0"/>
              </a:rPr>
              <a:t>ballads</a:t>
            </a:r>
            <a:r>
              <a:rPr lang="it-IT" sz="5600" i="1" dirty="0">
                <a:latin typeface="Times New Roman" panose="02020603050405020304" pitchFamily="18" charset="0"/>
                <a:cs typeface="Times New Roman" panose="02020603050405020304" pitchFamily="18" charset="0"/>
              </a:rPr>
              <a:t> of Young </a:t>
            </a:r>
            <a:r>
              <a:rPr lang="it-IT" sz="5600" i="1" dirty="0" err="1">
                <a:latin typeface="Times New Roman" panose="02020603050405020304" pitchFamily="18" charset="0"/>
                <a:cs typeface="Times New Roman" panose="02020603050405020304" pitchFamily="18" charset="0"/>
              </a:rPr>
              <a:t>Ireland</a:t>
            </a:r>
            <a:r>
              <a:rPr lang="it-IT" sz="5600" dirty="0">
                <a:latin typeface="Times New Roman" panose="02020603050405020304" pitchFamily="18" charset="0"/>
                <a:cs typeface="Times New Roman" panose="02020603050405020304" pitchFamily="18" charset="0"/>
              </a:rPr>
              <a:t>, in parte d’intonazione patriottica. Ideologo del cosiddetto </a:t>
            </a:r>
            <a:r>
              <a:rPr lang="it-IT" sz="5600" i="1" dirty="0" err="1">
                <a:latin typeface="Times New Roman" panose="02020603050405020304" pitchFamily="18" charset="0"/>
                <a:cs typeface="Times New Roman" panose="02020603050405020304" pitchFamily="18" charset="0"/>
              </a:rPr>
              <a:t>Celtic</a:t>
            </a:r>
            <a:r>
              <a:rPr lang="it-IT" sz="5600" i="1" dirty="0">
                <a:latin typeface="Times New Roman" panose="02020603050405020304" pitchFamily="18" charset="0"/>
                <a:cs typeface="Times New Roman" panose="02020603050405020304" pitchFamily="18" charset="0"/>
              </a:rPr>
              <a:t> revival </a:t>
            </a:r>
            <a:r>
              <a:rPr lang="it-IT" sz="5600" dirty="0">
                <a:latin typeface="Times New Roman" panose="02020603050405020304" pitchFamily="18" charset="0"/>
                <a:cs typeface="Times New Roman" panose="02020603050405020304" pitchFamily="18" charset="0"/>
              </a:rPr>
              <a:t>(«Rinascimento celtico»), movimento culturale eclettico in cui alle spinte nazionaliste si affiancano suggestioni decadentiste e simboliste, Yeats avviò la realizzazione del suo progetto culturale istituendo a Londra la National </a:t>
            </a:r>
            <a:r>
              <a:rPr lang="it-IT" sz="5600" dirty="0" err="1">
                <a:latin typeface="Times New Roman" panose="02020603050405020304" pitchFamily="18" charset="0"/>
                <a:cs typeface="Times New Roman" panose="02020603050405020304" pitchFamily="18" charset="0"/>
              </a:rPr>
              <a:t>literary</a:t>
            </a:r>
            <a:r>
              <a:rPr lang="it-IT" sz="5600" dirty="0">
                <a:latin typeface="Times New Roman" panose="02020603050405020304" pitchFamily="18" charset="0"/>
                <a:cs typeface="Times New Roman" panose="02020603050405020304" pitchFamily="18" charset="0"/>
              </a:rPr>
              <a:t> society (1892); successivamente, insieme a lady I.A. Gregory e al drammaturgo E. Martyn, fondò l’Irish </a:t>
            </a:r>
            <a:r>
              <a:rPr lang="it-IT" sz="5600" dirty="0" err="1">
                <a:latin typeface="Times New Roman" panose="02020603050405020304" pitchFamily="18" charset="0"/>
                <a:cs typeface="Times New Roman" panose="02020603050405020304" pitchFamily="18" charset="0"/>
              </a:rPr>
              <a:t>literature</a:t>
            </a:r>
            <a:r>
              <a:rPr lang="it-IT" sz="5600" dirty="0">
                <a:latin typeface="Times New Roman" panose="02020603050405020304" pitchFamily="18" charset="0"/>
                <a:cs typeface="Times New Roman" panose="02020603050405020304" pitchFamily="18" charset="0"/>
              </a:rPr>
              <a:t> </a:t>
            </a:r>
            <a:r>
              <a:rPr lang="it-IT" sz="5600" dirty="0" err="1">
                <a:latin typeface="Times New Roman" panose="02020603050405020304" pitchFamily="18" charset="0"/>
                <a:cs typeface="Times New Roman" panose="02020603050405020304" pitchFamily="18" charset="0"/>
              </a:rPr>
              <a:t>theatre</a:t>
            </a:r>
            <a:r>
              <a:rPr lang="it-IT" sz="5600" dirty="0">
                <a:latin typeface="Times New Roman" panose="02020603050405020304" pitchFamily="18" charset="0"/>
                <a:cs typeface="Times New Roman" panose="02020603050405020304" pitchFamily="18" charset="0"/>
              </a:rPr>
              <a:t>. Nel 1902 nacque l’Irish </a:t>
            </a:r>
            <a:r>
              <a:rPr lang="it-IT" sz="5600" dirty="0" err="1">
                <a:latin typeface="Times New Roman" panose="02020603050405020304" pitchFamily="18" charset="0"/>
                <a:cs typeface="Times New Roman" panose="02020603050405020304" pitchFamily="18" charset="0"/>
              </a:rPr>
              <a:t>national</a:t>
            </a:r>
            <a:r>
              <a:rPr lang="it-IT" sz="5600" dirty="0">
                <a:latin typeface="Times New Roman" panose="02020603050405020304" pitchFamily="18" charset="0"/>
                <a:cs typeface="Times New Roman" panose="02020603050405020304" pitchFamily="18" charset="0"/>
              </a:rPr>
              <a:t> </a:t>
            </a:r>
            <a:r>
              <a:rPr lang="it-IT" sz="5600" dirty="0" err="1">
                <a:latin typeface="Times New Roman" panose="02020603050405020304" pitchFamily="18" charset="0"/>
                <a:cs typeface="Times New Roman" panose="02020603050405020304" pitchFamily="18" charset="0"/>
              </a:rPr>
              <a:t>theatre</a:t>
            </a:r>
            <a:r>
              <a:rPr lang="it-IT" sz="5600" dirty="0">
                <a:latin typeface="Times New Roman" panose="02020603050405020304" pitchFamily="18" charset="0"/>
                <a:cs typeface="Times New Roman" panose="02020603050405020304" pitchFamily="18" charset="0"/>
              </a:rPr>
              <a:t> society, che dal 1904 ebbe una sua sede definitiva, l’Abbey </a:t>
            </a:r>
            <a:r>
              <a:rPr lang="it-IT" sz="5600" dirty="0" err="1">
                <a:latin typeface="Times New Roman" panose="02020603050405020304" pitchFamily="18" charset="0"/>
                <a:cs typeface="Times New Roman" panose="02020603050405020304" pitchFamily="18" charset="0"/>
              </a:rPr>
              <a:t>Theatre</a:t>
            </a:r>
            <a:r>
              <a:rPr lang="it-IT" sz="5600" dirty="0">
                <a:latin typeface="Times New Roman" panose="02020603050405020304" pitchFamily="18" charset="0"/>
                <a:cs typeface="Times New Roman" panose="02020603050405020304" pitchFamily="18" charset="0"/>
              </a:rPr>
              <a:t> di Dublino. Fino al 1920, quando dovette accettare un sussidio statale che lo trasformò in istituzione pubblica, l’Abbey </a:t>
            </a:r>
            <a:r>
              <a:rPr lang="it-IT" sz="5600" dirty="0" err="1">
                <a:latin typeface="Times New Roman" panose="02020603050405020304" pitchFamily="18" charset="0"/>
                <a:cs typeface="Times New Roman" panose="02020603050405020304" pitchFamily="18" charset="0"/>
              </a:rPr>
              <a:t>Theatre</a:t>
            </a:r>
            <a:r>
              <a:rPr lang="it-IT" sz="5600" dirty="0">
                <a:latin typeface="Times New Roman" panose="02020603050405020304" pitchFamily="18" charset="0"/>
                <a:cs typeface="Times New Roman" panose="02020603050405020304" pitchFamily="18" charset="0"/>
              </a:rPr>
              <a:t> realizzò l’esigenza di un teatro autonomo dalla tradizione inglese che era stata espressa dal movimento della Young </a:t>
            </a:r>
            <a:r>
              <a:rPr lang="it-IT" sz="5600" dirty="0" err="1">
                <a:latin typeface="Times New Roman" panose="02020603050405020304" pitchFamily="18" charset="0"/>
                <a:cs typeface="Times New Roman" panose="02020603050405020304" pitchFamily="18" charset="0"/>
              </a:rPr>
              <a:t>Ireland</a:t>
            </a:r>
            <a:r>
              <a:rPr lang="it-IT" sz="5600" dirty="0">
                <a:latin typeface="Times New Roman" panose="02020603050405020304" pitchFamily="18" charset="0"/>
                <a:cs typeface="Times New Roman" panose="02020603050405020304" pitchFamily="18" charset="0"/>
              </a:rPr>
              <a:t> fin dalla sua fondazione.</a:t>
            </a:r>
          </a:p>
          <a:p>
            <a:pPr marL="0" indent="0">
              <a:lnSpc>
                <a:spcPct val="170000"/>
              </a:lnSpc>
              <a:buNone/>
            </a:pPr>
            <a:r>
              <a:rPr lang="it-IT" sz="5600" dirty="0">
                <a:latin typeface="Times New Roman" panose="02020603050405020304" pitchFamily="18" charset="0"/>
                <a:cs typeface="Times New Roman" panose="02020603050405020304" pitchFamily="18" charset="0"/>
              </a:rPr>
              <a:t>Dopo il teatro poetico e simbolista di Yeats e il ‘realismo magico’ delle opere drammatiche di lady Gregory e di I.M. </a:t>
            </a:r>
            <a:r>
              <a:rPr lang="it-IT" sz="5600" dirty="0" err="1">
                <a:latin typeface="Times New Roman" panose="02020603050405020304" pitchFamily="18" charset="0"/>
                <a:cs typeface="Times New Roman" panose="02020603050405020304" pitchFamily="18" charset="0"/>
              </a:rPr>
              <a:t>Synge</a:t>
            </a:r>
            <a:r>
              <a:rPr lang="it-IT" sz="5600" dirty="0">
                <a:latin typeface="Times New Roman" panose="02020603050405020304" pitchFamily="18" charset="0"/>
                <a:cs typeface="Times New Roman" panose="02020603050405020304" pitchFamily="18" charset="0"/>
              </a:rPr>
              <a:t>, si profilò la tendenza ad allontanarsi dall’Irlanda  mitica per concentrarsi sul nuovo paese che stava nascendo dalle lotte contro l’Inghilterra.</a:t>
            </a:r>
          </a:p>
          <a:p>
            <a:endParaRPr lang="it-IT" dirty="0"/>
          </a:p>
        </p:txBody>
      </p:sp>
    </p:spTree>
    <p:extLst>
      <p:ext uri="{BB962C8B-B14F-4D97-AF65-F5344CB8AC3E}">
        <p14:creationId xmlns:p14="http://schemas.microsoft.com/office/powerpoint/2010/main" val="380823179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303D8EBB-E65E-E84F-8875-931A0B946E1E}"/>
              </a:ext>
            </a:extLst>
          </p:cNvPr>
          <p:cNvSpPr>
            <a:spLocks noGrp="1"/>
          </p:cNvSpPr>
          <p:nvPr>
            <p:ph type="title"/>
          </p:nvPr>
        </p:nvSpPr>
        <p:spPr/>
        <p:txBody>
          <a:bodyPr/>
          <a:lstStyle/>
          <a:p>
            <a:pPr algn="ctr"/>
            <a:r>
              <a:rPr lang="it-IT" dirty="0">
                <a:latin typeface="Times New Roman" panose="02020603050405020304" pitchFamily="18" charset="0"/>
                <a:cs typeface="Times New Roman" panose="02020603050405020304" pitchFamily="18" charset="0"/>
              </a:rPr>
              <a:t>Abbey </a:t>
            </a:r>
            <a:r>
              <a:rPr lang="it-IT" dirty="0" err="1">
                <a:latin typeface="Times New Roman" panose="02020603050405020304" pitchFamily="18" charset="0"/>
                <a:cs typeface="Times New Roman" panose="02020603050405020304" pitchFamily="18" charset="0"/>
              </a:rPr>
              <a:t>Theatre</a:t>
            </a:r>
            <a:r>
              <a:rPr lang="it-IT" dirty="0">
                <a:latin typeface="Times New Roman" panose="02020603050405020304" pitchFamily="18" charset="0"/>
                <a:cs typeface="Times New Roman" panose="02020603050405020304" pitchFamily="18" charset="0"/>
              </a:rPr>
              <a:t>: primi passi di una cultura ‘locale’?</a:t>
            </a:r>
          </a:p>
        </p:txBody>
      </p:sp>
      <p:sp>
        <p:nvSpPr>
          <p:cNvPr id="3" name="Segnaposto contenuto 2">
            <a:extLst>
              <a:ext uri="{FF2B5EF4-FFF2-40B4-BE49-F238E27FC236}">
                <a16:creationId xmlns:a16="http://schemas.microsoft.com/office/drawing/2014/main" id="{F3CF17AA-F039-614E-86F1-1DA0360EC8DC}"/>
              </a:ext>
            </a:extLst>
          </p:cNvPr>
          <p:cNvSpPr>
            <a:spLocks noGrp="1"/>
          </p:cNvSpPr>
          <p:nvPr>
            <p:ph idx="1"/>
          </p:nvPr>
        </p:nvSpPr>
        <p:spPr/>
        <p:txBody>
          <a:bodyPr>
            <a:normAutofit fontScale="62500" lnSpcReduction="20000"/>
          </a:bodyPr>
          <a:lstStyle/>
          <a:p>
            <a:pPr marL="0" indent="0" algn="just">
              <a:lnSpc>
                <a:spcPct val="170000"/>
              </a:lnSpc>
              <a:buNone/>
            </a:pPr>
            <a:r>
              <a:rPr lang="it-IT" dirty="0">
                <a:latin typeface="Times New Roman" panose="02020603050405020304" pitchFamily="18" charset="0"/>
                <a:cs typeface="Times New Roman" panose="02020603050405020304" pitchFamily="18" charset="0"/>
              </a:rPr>
              <a:t>Nel 1902 nacque l’Irish </a:t>
            </a:r>
            <a:r>
              <a:rPr lang="it-IT" dirty="0" err="1">
                <a:latin typeface="Times New Roman" panose="02020603050405020304" pitchFamily="18" charset="0"/>
                <a:cs typeface="Times New Roman" panose="02020603050405020304" pitchFamily="18" charset="0"/>
              </a:rPr>
              <a:t>national</a:t>
            </a:r>
            <a:r>
              <a:rPr lang="it-IT" dirty="0">
                <a:latin typeface="Times New Roman" panose="02020603050405020304" pitchFamily="18" charset="0"/>
                <a:cs typeface="Times New Roman" panose="02020603050405020304" pitchFamily="18" charset="0"/>
              </a:rPr>
              <a:t> </a:t>
            </a:r>
            <a:r>
              <a:rPr lang="it-IT" dirty="0" err="1">
                <a:latin typeface="Times New Roman" panose="02020603050405020304" pitchFamily="18" charset="0"/>
                <a:cs typeface="Times New Roman" panose="02020603050405020304" pitchFamily="18" charset="0"/>
              </a:rPr>
              <a:t>theatre</a:t>
            </a:r>
            <a:r>
              <a:rPr lang="it-IT" dirty="0">
                <a:latin typeface="Times New Roman" panose="02020603050405020304" pitchFamily="18" charset="0"/>
                <a:cs typeface="Times New Roman" panose="02020603050405020304" pitchFamily="18" charset="0"/>
              </a:rPr>
              <a:t> society, che dal 1904 ebbe una sua sede definitiva, l’Abbey </a:t>
            </a:r>
            <a:r>
              <a:rPr lang="it-IT" dirty="0" err="1">
                <a:latin typeface="Times New Roman" panose="02020603050405020304" pitchFamily="18" charset="0"/>
                <a:cs typeface="Times New Roman" panose="02020603050405020304" pitchFamily="18" charset="0"/>
              </a:rPr>
              <a:t>Theatre</a:t>
            </a:r>
            <a:r>
              <a:rPr lang="it-IT" dirty="0">
                <a:latin typeface="Times New Roman" panose="02020603050405020304" pitchFamily="18" charset="0"/>
                <a:cs typeface="Times New Roman" panose="02020603050405020304" pitchFamily="18" charset="0"/>
              </a:rPr>
              <a:t> di Dublino. Fino al 1920, quando dovette accettare un sussidio statale che lo trasformò in istituzione pubblica, l’Abbey </a:t>
            </a:r>
            <a:r>
              <a:rPr lang="it-IT" dirty="0" err="1">
                <a:latin typeface="Times New Roman" panose="02020603050405020304" pitchFamily="18" charset="0"/>
                <a:cs typeface="Times New Roman" panose="02020603050405020304" pitchFamily="18" charset="0"/>
              </a:rPr>
              <a:t>Theatre</a:t>
            </a:r>
            <a:r>
              <a:rPr lang="it-IT" dirty="0">
                <a:latin typeface="Times New Roman" panose="02020603050405020304" pitchFamily="18" charset="0"/>
                <a:cs typeface="Times New Roman" panose="02020603050405020304" pitchFamily="18" charset="0"/>
              </a:rPr>
              <a:t> realizzò l’esigenza di un teatro autonomo dalla tradizione inglese che era stata espressa dal movimento della Young </a:t>
            </a:r>
            <a:r>
              <a:rPr lang="it-IT" dirty="0" err="1">
                <a:latin typeface="Times New Roman" panose="02020603050405020304" pitchFamily="18" charset="0"/>
                <a:cs typeface="Times New Roman" panose="02020603050405020304" pitchFamily="18" charset="0"/>
              </a:rPr>
              <a:t>Ireland</a:t>
            </a:r>
            <a:r>
              <a:rPr lang="it-IT" dirty="0">
                <a:latin typeface="Times New Roman" panose="02020603050405020304" pitchFamily="18" charset="0"/>
                <a:cs typeface="Times New Roman" panose="02020603050405020304" pitchFamily="18" charset="0"/>
              </a:rPr>
              <a:t> fin dalla sua fondazione.</a:t>
            </a:r>
          </a:p>
          <a:p>
            <a:pPr marL="0" indent="0">
              <a:lnSpc>
                <a:spcPct val="170000"/>
              </a:lnSpc>
              <a:buNone/>
            </a:pPr>
            <a:r>
              <a:rPr lang="it-IT" dirty="0">
                <a:latin typeface="Times New Roman" panose="02020603050405020304" pitchFamily="18" charset="0"/>
                <a:cs typeface="Times New Roman" panose="02020603050405020304" pitchFamily="18" charset="0"/>
              </a:rPr>
              <a:t>Dopo il teatro poetico e simbolista di Yeats e il ‘realismo magico’ delle opere drammatiche di lady Gregory e di I.M. </a:t>
            </a:r>
            <a:r>
              <a:rPr lang="it-IT" dirty="0" err="1">
                <a:latin typeface="Times New Roman" panose="02020603050405020304" pitchFamily="18" charset="0"/>
                <a:cs typeface="Times New Roman" panose="02020603050405020304" pitchFamily="18" charset="0"/>
              </a:rPr>
              <a:t>Synge</a:t>
            </a:r>
            <a:r>
              <a:rPr lang="it-IT" dirty="0">
                <a:latin typeface="Times New Roman" panose="02020603050405020304" pitchFamily="18" charset="0"/>
                <a:cs typeface="Times New Roman" panose="02020603050405020304" pitchFamily="18" charset="0"/>
              </a:rPr>
              <a:t>, si profilò la tendenza ad allontanarsi dall’Irlanda mitica per concentrarsi sul nuovo paese che stava nascendo dalle lotte contro l’Inghilterra. </a:t>
            </a:r>
            <a:r>
              <a:rPr lang="it-IT" dirty="0"/>
              <a:t>L’esigenza di una rinascita del gaelico come lingua parlata, fatta propria dal governo dello Stato libero e poi della Repubblica d’Irlanda, rimase sostanzialmente una utopia; diversamente, la produzione letteraria in gaelico continuò un suo corso spontaneo.</a:t>
            </a:r>
            <a:endParaRPr lang="it-IT" dirty="0">
              <a:latin typeface="Times New Roman" panose="02020603050405020304" pitchFamily="18" charset="0"/>
              <a:cs typeface="Times New Roman" panose="02020603050405020304" pitchFamily="18" charset="0"/>
            </a:endParaRPr>
          </a:p>
          <a:p>
            <a:endParaRPr lang="it-IT" dirty="0"/>
          </a:p>
        </p:txBody>
      </p:sp>
    </p:spTree>
    <p:extLst>
      <p:ext uri="{BB962C8B-B14F-4D97-AF65-F5344CB8AC3E}">
        <p14:creationId xmlns:p14="http://schemas.microsoft.com/office/powerpoint/2010/main" val="1310487734"/>
      </p:ext>
    </p:extLst>
  </p:cSld>
  <p:clrMapOvr>
    <a:masterClrMapping/>
  </p:clrMapOvr>
</p:sld>
</file>

<file path=ppt/theme/theme1.xml><?xml version="1.0" encoding="utf-8"?>
<a:theme xmlns:a="http://schemas.openxmlformats.org/drawingml/2006/main" name="Tema di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ema di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2740</TotalTime>
  <Words>5554</Words>
  <Application>Microsoft Macintosh PowerPoint</Application>
  <PresentationFormat>Widescreen</PresentationFormat>
  <Paragraphs>185</Paragraphs>
  <Slides>35</Slides>
  <Notes>6</Notes>
  <HiddenSlides>0</HiddenSlides>
  <MMClips>0</MMClips>
  <ScaleCrop>false</ScaleCrop>
  <HeadingPairs>
    <vt:vector size="6" baseType="variant">
      <vt:variant>
        <vt:lpstr>Caratteri utilizzati</vt:lpstr>
      </vt:variant>
      <vt:variant>
        <vt:i4>4</vt:i4>
      </vt:variant>
      <vt:variant>
        <vt:lpstr>Tema</vt:lpstr>
      </vt:variant>
      <vt:variant>
        <vt:i4>1</vt:i4>
      </vt:variant>
      <vt:variant>
        <vt:lpstr>Titoli diapositive</vt:lpstr>
      </vt:variant>
      <vt:variant>
        <vt:i4>35</vt:i4>
      </vt:variant>
    </vt:vector>
  </HeadingPairs>
  <TitlesOfParts>
    <vt:vector size="40" baseType="lpstr">
      <vt:lpstr>Arial</vt:lpstr>
      <vt:lpstr>Calibri</vt:lpstr>
      <vt:lpstr>Calibri Light</vt:lpstr>
      <vt:lpstr>Times New Roman</vt:lpstr>
      <vt:lpstr>Tema di Office</vt:lpstr>
      <vt:lpstr>A Dublino, all’ombra di Trieste</vt:lpstr>
      <vt:lpstr>Un  immaginario multiplo e dissonnante   John Millington Synge, The Aran Islands, 1907</vt:lpstr>
      <vt:lpstr>Culture urbane, tra i cantieri di Belfast e una Dublino sempre più commerciale (fino al 1913) grazie anche alle risorse coloniali</vt:lpstr>
      <vt:lpstr>Dublino, la seconda città del paese, dopo Londra, nel 1900, e tuttavia poco vivace economicamente soprattutto se paragonata a Belfast, ricca dei suoi cantieri navali e dell’industria tessile. Città capitale di un importante paese europeo e nel contempo città coloniale, con dei dati sulla povertà simili a quelli di Calcutta. </vt:lpstr>
      <vt:lpstr>Geopolitica, geopoetica</vt:lpstr>
      <vt:lpstr>Tensioni politiche e speranze deluse </vt:lpstr>
      <vt:lpstr>Un paesaggio letterario frastagliato: chi racconta l’Irlanda e la sua gente tra Otto e primo Novecento? </vt:lpstr>
      <vt:lpstr>Rinascimento celtico?</vt:lpstr>
      <vt:lpstr>Abbey Theatre: primi passi di una cultura ‘locale’?</vt:lpstr>
      <vt:lpstr>Nel gennaio del 1907, ci furono disordini all’Abbey dopo la rappresentazione della commedia di Synge: le fazioni nazionaliste ritenevano offensivo il ritratto del personaggio principale -  un buontempone senza arte né parte – e quello della comunità rurale dove si svolgono i fatti.  Synge dipingeva un’immagine umoristica e dissacrante dell’Ovest, dove, secondo i sostenitori  più radicali del Revival, erano conservati i valori originari e ‘puri’ della tradizione. </vt:lpstr>
      <vt:lpstr>                    La cultura editoriale nel 1904?       Consenziente, assente oppure a Londra</vt:lpstr>
      <vt:lpstr>The Censorship of Publications Act, 1929</vt:lpstr>
      <vt:lpstr>In queste condizioni precarie, è davvero incredibile che Joyce abbia dato vita a un libro testardamente urbano, senza alcun precedenti nel paese dove era nato. Storie che devono alle Parigi e Londra di Balzac, Zola, Flaubert, e ancora Charles Dickens e l’età vittoriana. In queste pagine, prende forma una Dublino mai raccontata, il corpo della città. </vt:lpstr>
      <vt:lpstr>Nel corpo della città: le strade</vt:lpstr>
      <vt:lpstr>+</vt:lpstr>
      <vt:lpstr>Paysages urbains: Boulevard des Capucines, Claude Monet, 1873</vt:lpstr>
      <vt:lpstr>Gustave Le Bon, la folla, una delle forme  della modernità </vt:lpstr>
      <vt:lpstr>    Tecnologia</vt:lpstr>
      <vt:lpstr>Gustave Caillebotte, Le pont de l’Europe, schizzo preparatorio e dipinto, 1876</vt:lpstr>
      <vt:lpstr>Tommaso Marinetti, alcuni elementi del Manifesto del Futurismo, 1909/1914</vt:lpstr>
      <vt:lpstr>Comunità, convivenza e convivialità difficili: rituali infranti o precari </vt:lpstr>
      <vt:lpstr>                 Abbondanza, festosità e dissonanze: The Dead/Il morto </vt:lpstr>
      <vt:lpstr>   Una polis fragile e minacciata           Un corpo sociale e individuale aggredito    </vt:lpstr>
      <vt:lpstr>Ma la tessitura realistica o naturalistica  alla  quale Joyce attinge è strappata da l’irruzione inattesa di altre modalità narrative. Al di là delle vite minuscole, faticose, desolate o fallimentari, si palesano piccole salvezze, altre dimensioni, non tanto esistenziali quanto estetiche  </vt:lpstr>
      <vt:lpstr>Storie su storie/Storytelling La trama unica si frammenta e si decompone verso altri racconti, veri o falsi, non importa, ma in un modo che dice il fascino dell’affabulazione</vt:lpstr>
      <vt:lpstr> Ancora storie, con Jack  B. Yeats: Talk, 1905, Man reading, 1904</vt:lpstr>
      <vt:lpstr>La musica, inarrestabile, popolare, colta, antica o meno: un riscatto continuo, a saving grace </vt:lpstr>
      <vt:lpstr>                 The lass of Aughrim</vt:lpstr>
      <vt:lpstr>                      Musiche concrete</vt:lpstr>
      <vt:lpstr>                  Un testo cromatico e pittorico</vt:lpstr>
      <vt:lpstr>     Edgar Degas, Les repasseuses, 1884</vt:lpstr>
      <vt:lpstr>Charles-François Daubigny, La neige, 1873</vt:lpstr>
      <vt:lpstr>Vincent van Gogh, Paysage de neige, 1888</vt:lpstr>
      <vt:lpstr>Henri Matisse, La table du diner, 1897 e Claude Monet, Le déjeuner, 1868</vt:lpstr>
      <vt:lpstr>  Domande sospese e sorprese: l’opera aperta</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 Dublino, all’ombra di Trieste</dc:title>
  <dc:creator>Microsoft Office User</dc:creator>
  <cp:lastModifiedBy>Microsoft Office User</cp:lastModifiedBy>
  <cp:revision>103</cp:revision>
  <dcterms:created xsi:type="dcterms:W3CDTF">2025-03-04T20:17:17Z</dcterms:created>
  <dcterms:modified xsi:type="dcterms:W3CDTF">2025-03-19T21:43:10Z</dcterms:modified>
</cp:coreProperties>
</file>