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5" r:id="rId5"/>
    <p:sldId id="257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175110-133A-82D7-CA90-438192624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A412E75-FDA0-0418-E331-9D434FFF8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0DEE81-0B17-3EA1-184F-279771D9B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78-8D6D-4528-9F0D-0F6E91A993FD}" type="datetimeFigureOut">
              <a:rPr lang="it-IT" smtClean="0"/>
              <a:t>30/03/2025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85268E-94E2-B373-ED3E-C6E9B817C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4B101C-FB62-CF7E-F2C6-7751FB486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0DD2-631F-44D8-B3DD-86D2AA219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251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2114A6-357E-343F-7153-B0E7ABB9F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49977FA-830F-FC7A-F3BA-5F4BCF50E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3F1298-772E-959E-4915-029A57B1E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78-8D6D-4528-9F0D-0F6E91A993FD}" type="datetimeFigureOut">
              <a:rPr lang="it-IT" smtClean="0"/>
              <a:t>30/03/2025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24DDBC-FCA8-08D9-EFD7-9A0655AEA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6F44F7-57B2-1D0D-7EBF-68388EA2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0DD2-631F-44D8-B3DD-86D2AA219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30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2E6C035-6440-E1D9-E8FF-02AA6D715D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8F621F-22C3-B8ED-A957-A46289094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32B4FF-71DF-5616-5F76-95DAFC7E4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78-8D6D-4528-9F0D-0F6E91A993FD}" type="datetimeFigureOut">
              <a:rPr lang="it-IT" smtClean="0"/>
              <a:t>30/03/2025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99B3E1-BE7C-DADA-292D-77F4BB94E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3689D4-A3FE-0F82-08C4-478E2D09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0DD2-631F-44D8-B3DD-86D2AA219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476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0AC461-26AB-B480-8073-5572D97ED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6312EE-FCB6-B308-1689-D99559F62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0A7F71-A997-5B78-1748-B72C5E800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78-8D6D-4528-9F0D-0F6E91A993FD}" type="datetimeFigureOut">
              <a:rPr lang="it-IT" smtClean="0"/>
              <a:t>30/03/2025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00FE32-7FA1-ED99-197E-9080FD391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488085-D5B9-0A51-95E1-3DB4032E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0DD2-631F-44D8-B3DD-86D2AA219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7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890471-2232-846B-7DBD-7E5743544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23F2907-AF9D-7D9C-2B9F-5E92C2AD3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609B69-1F5A-C0B2-0C21-F9FC4157E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78-8D6D-4528-9F0D-0F6E91A993FD}" type="datetimeFigureOut">
              <a:rPr lang="it-IT" smtClean="0"/>
              <a:t>30/03/2025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BC706C-5867-1801-F821-AB563B461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C22A80-914E-5048-5B6F-582B56024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0DD2-631F-44D8-B3DD-86D2AA219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606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8EAD1E-4FB4-0DC1-6F39-2C98964A5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74F39C-1250-CF3E-0FFA-1491441EC0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3FD2234-5F0A-36E4-A303-84DCBF91E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58FFD9-C768-138E-1ED6-E8EFFBFD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78-8D6D-4528-9F0D-0F6E91A993FD}" type="datetimeFigureOut">
              <a:rPr lang="it-IT" smtClean="0"/>
              <a:t>30/03/2025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5A8E28C-D9A3-DFBD-F889-9B91204E0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0B990FC-BFEA-0B13-08AD-0BE10528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0DD2-631F-44D8-B3DD-86D2AA219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12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B594B2-C5BE-CBDA-BC76-443C1C1DE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1A7858-D650-7DB7-7F1F-BEB742BAE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7B6D214-E5D6-7E5A-3B63-4959226B1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E25ACF8-15B0-1B71-D6C3-800FB7CDB9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7FDE22E-7AB4-3597-8FDB-EF3E5FBA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062BD29-E3DC-AB2D-F523-58AF4947A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78-8D6D-4528-9F0D-0F6E91A993FD}" type="datetimeFigureOut">
              <a:rPr lang="it-IT" smtClean="0"/>
              <a:t>30/03/2025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5BE2035-A82F-32CB-C526-8B0435D43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CF650BB-87A2-CC9A-5AB5-65FF3D37B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0DD2-631F-44D8-B3DD-86D2AA219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7667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F030B7-79C3-4753-CB27-576499C02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A04DC81-9A83-2E62-A34D-B118AE8C9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78-8D6D-4528-9F0D-0F6E91A993FD}" type="datetimeFigureOut">
              <a:rPr lang="it-IT" smtClean="0"/>
              <a:t>30/03/2025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013F218-81B2-7D82-286A-66EB71EA9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0FE14F7-377A-CF10-A0B5-F6F6C01A4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0DD2-631F-44D8-B3DD-86D2AA219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178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586A4CA-BE5D-9185-50D8-232EB7F4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78-8D6D-4528-9F0D-0F6E91A993FD}" type="datetimeFigureOut">
              <a:rPr lang="it-IT" smtClean="0"/>
              <a:t>30/03/2025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A89A682-B7DD-5878-0712-59A4E632A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95B31DE-244C-95FB-18C8-D3466AC0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0DD2-631F-44D8-B3DD-86D2AA219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82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442DF3-C370-0FEA-E39C-D2E00EF15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BED3A1-B589-C90A-6F0E-42C066F0E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F683B62-4198-1973-FFE4-C847D7378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6F85DD5-0656-C69A-EC84-1F53073CB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78-8D6D-4528-9F0D-0F6E91A993FD}" type="datetimeFigureOut">
              <a:rPr lang="it-IT" smtClean="0"/>
              <a:t>30/03/2025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F8BC1AA-C3CB-6B07-3102-7087C3875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B948CD4-5A93-F00F-11DA-2A67C9E25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0DD2-631F-44D8-B3DD-86D2AA219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78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7A0027-C701-A557-828E-7B663DAFD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F92EC17-DF2A-9893-FE4A-9DD570C00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FCD788F-7974-4096-282F-89A1452351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F91D40C-EDDB-9E34-AAE3-9BE4F7CDF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78-8D6D-4528-9F0D-0F6E91A993FD}" type="datetimeFigureOut">
              <a:rPr lang="it-IT" smtClean="0"/>
              <a:t>30/03/2025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C696609-96FE-D250-2D55-B0EC09B53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5EAA23E-EFD5-0A18-A515-9A8E72C96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0DD2-631F-44D8-B3DD-86D2AA219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12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49E1C45-A435-499D-66FA-82A1AA27C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DB4220-3966-037B-7153-2B9CDE2B3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7B0324-C7A4-CA31-8329-2251240D2D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ED0C78-8D6D-4528-9F0D-0F6E91A993FD}" type="datetimeFigureOut">
              <a:rPr lang="it-IT" smtClean="0"/>
              <a:t>30/03/2025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55305F-E794-8242-40D8-97CCD1AA18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733B7E-6036-8CF7-387E-7EB72939B2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BB0DD2-631F-44D8-B3DD-86D2AA219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947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535631-C644-7D6F-5B9C-FD957FB59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i="1" dirty="0"/>
              <a:t>Odissea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928E6DE-610D-7186-119B-F3BB818530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XVIII, 399-428, XIX, 1-52</a:t>
            </a:r>
          </a:p>
        </p:txBody>
      </p:sp>
    </p:spTree>
    <p:extLst>
      <p:ext uri="{BB962C8B-B14F-4D97-AF65-F5344CB8AC3E}">
        <p14:creationId xmlns:p14="http://schemas.microsoft.com/office/powerpoint/2010/main" val="409254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F79C66-2512-DAC4-75A2-8BC0B9E456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ADD776D-585F-E9FC-4D7C-2BD352FD55AE}"/>
              </a:ext>
            </a:extLst>
          </p:cNvPr>
          <p:cNvSpPr txBox="1"/>
          <p:nvPr/>
        </p:nvSpPr>
        <p:spPr>
          <a:xfrm>
            <a:off x="762000" y="435429"/>
            <a:ext cx="1068977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900" dirty="0"/>
              <a:t>Così disse; Telemaco uscì fuori dalla sala</a:t>
            </a:r>
          </a:p>
          <a:p>
            <a:r>
              <a:rPr lang="it-IT" sz="2900" dirty="0"/>
              <a:t>e, alla luce delle fiaccole, andò nella stanza dove</a:t>
            </a:r>
          </a:p>
          <a:p>
            <a:r>
              <a:rPr lang="it-IT" sz="2900" dirty="0"/>
              <a:t>dormiva sempre quando lo raggiungeva il dolce sonno:</a:t>
            </a:r>
          </a:p>
          <a:p>
            <a:r>
              <a:rPr lang="it-IT" sz="2900" dirty="0"/>
              <a:t>si distese sino a quando apparve la divina Aurora.                      50</a:t>
            </a:r>
          </a:p>
          <a:p>
            <a:r>
              <a:rPr lang="it-IT" sz="2900" dirty="0"/>
              <a:t>Il glorioso Odisseo, invece, rimase nella sala</a:t>
            </a:r>
          </a:p>
          <a:p>
            <a:r>
              <a:rPr lang="it-IT" sz="2900" dirty="0"/>
              <a:t>meditando, con l’aiuto di Atena, la strage dei pretendenti.</a:t>
            </a:r>
          </a:p>
        </p:txBody>
      </p:sp>
    </p:spTree>
    <p:extLst>
      <p:ext uri="{BB962C8B-B14F-4D97-AF65-F5344CB8AC3E}">
        <p14:creationId xmlns:p14="http://schemas.microsoft.com/office/powerpoint/2010/main" val="3237144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69B0A6-EEC0-0740-218E-1983EBE47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Odissea, XVIII, 399 – 428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A172E8-1153-B1B1-33CB-3EFDCEBEE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900" dirty="0"/>
              <a:t>I pretendenti rumoreggiavano nella sala ombrosa;</a:t>
            </a:r>
          </a:p>
          <a:p>
            <a:pPr marL="0" indent="0">
              <a:buNone/>
            </a:pPr>
            <a:r>
              <a:rPr lang="it-IT" sz="2900" dirty="0"/>
              <a:t>si guardavano tra di loro, ognuno diceva a chi gli stava vicino:</a:t>
            </a:r>
          </a:p>
          <a:p>
            <a:pPr marL="0" indent="0">
              <a:buNone/>
            </a:pPr>
            <a:r>
              <a:rPr lang="it-IT" sz="2900" dirty="0"/>
              <a:t>“Sarebbe stato meglio se lo straniero vagabondo fosse morto</a:t>
            </a:r>
          </a:p>
          <a:p>
            <a:pPr marL="0" indent="0">
              <a:buNone/>
            </a:pPr>
            <a:r>
              <a:rPr lang="it-IT" sz="2900" dirty="0"/>
              <a:t>prima di arrivare qui: non avrebbe portato tanto fracasso.</a:t>
            </a:r>
          </a:p>
          <a:p>
            <a:pPr marL="0" indent="0">
              <a:buNone/>
            </a:pPr>
            <a:r>
              <a:rPr lang="it-IT" sz="2900" dirty="0"/>
              <a:t>Ora litighiamo tra noi per dei mendicanti, non ci sarà più gioia</a:t>
            </a:r>
          </a:p>
          <a:p>
            <a:pPr marL="0" indent="0">
              <a:buNone/>
            </a:pPr>
            <a:r>
              <a:rPr lang="it-IT" sz="2900" dirty="0"/>
              <a:t>nel nostro ricco banchetto: il peggio prevale!”.</a:t>
            </a:r>
          </a:p>
          <a:p>
            <a:pPr marL="0" indent="0">
              <a:buNone/>
            </a:pPr>
            <a:r>
              <a:rPr lang="it-IT" sz="2900" dirty="0"/>
              <a:t>Il forte Telemaco rispose così a loro:                                         405</a:t>
            </a:r>
          </a:p>
        </p:txBody>
      </p:sp>
    </p:spTree>
    <p:extLst>
      <p:ext uri="{BB962C8B-B14F-4D97-AF65-F5344CB8AC3E}">
        <p14:creationId xmlns:p14="http://schemas.microsoft.com/office/powerpoint/2010/main" val="1010233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C24AFB-1CFF-66D2-0AC4-C71A8225D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D96D46F-6D7C-6230-F847-517D989B450A}"/>
              </a:ext>
            </a:extLst>
          </p:cNvPr>
          <p:cNvSpPr txBox="1"/>
          <p:nvPr/>
        </p:nvSpPr>
        <p:spPr>
          <a:xfrm>
            <a:off x="762000" y="435429"/>
            <a:ext cx="1068977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100" dirty="0"/>
              <a:t>“Sciagurati, voi siete pazzi! Non riuscite a nascondere</a:t>
            </a:r>
          </a:p>
          <a:p>
            <a:r>
              <a:rPr lang="it-IT" sz="3100" dirty="0"/>
              <a:t>quanto avete mangiato e bevuto: è un nume a fomentarvi!</a:t>
            </a:r>
          </a:p>
          <a:p>
            <a:r>
              <a:rPr lang="it-IT" sz="3100" dirty="0"/>
              <a:t>Dopo aver cenato, andate a casa a dormire,</a:t>
            </a:r>
          </a:p>
          <a:p>
            <a:r>
              <a:rPr lang="it-IT" sz="3100" dirty="0"/>
              <a:t>appena ne avrete voglia: io non scaccio nessuno”.</a:t>
            </a:r>
          </a:p>
          <a:p>
            <a:r>
              <a:rPr lang="it-IT" sz="3100" dirty="0"/>
              <a:t>Così disse; e tutti, mordendosi le labbra con i denti,           410</a:t>
            </a:r>
          </a:p>
          <a:p>
            <a:r>
              <a:rPr lang="it-IT" sz="3100" dirty="0"/>
              <a:t>si meravigliarono che Telemaco parlasse con tanto coraggio.</a:t>
            </a:r>
          </a:p>
          <a:p>
            <a:r>
              <a:rPr lang="it-IT" sz="3100" dirty="0"/>
              <a:t>Allora prese la parola </a:t>
            </a:r>
            <a:r>
              <a:rPr lang="it-IT" sz="3100" dirty="0" err="1"/>
              <a:t>Anfinomo</a:t>
            </a:r>
            <a:r>
              <a:rPr lang="it-IT" sz="3100" dirty="0"/>
              <a:t>, lo splendido figlio</a:t>
            </a:r>
          </a:p>
          <a:p>
            <a:r>
              <a:rPr lang="it-IT" sz="3100" dirty="0"/>
              <a:t>di Niso, il re figlio di </a:t>
            </a:r>
            <a:r>
              <a:rPr lang="it-IT" sz="3100" dirty="0" err="1"/>
              <a:t>Areto</a:t>
            </a:r>
            <a:r>
              <a:rPr lang="it-IT" sz="3100" dirty="0"/>
              <a:t>, che disse loro:</a:t>
            </a:r>
          </a:p>
        </p:txBody>
      </p:sp>
    </p:spTree>
    <p:extLst>
      <p:ext uri="{BB962C8B-B14F-4D97-AF65-F5344CB8AC3E}">
        <p14:creationId xmlns:p14="http://schemas.microsoft.com/office/powerpoint/2010/main" val="129231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2F157-8C30-7ACD-8E5B-B9ABD5B8CE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9192B91-E30F-0CD6-A851-626DF45755B8}"/>
              </a:ext>
            </a:extLst>
          </p:cNvPr>
          <p:cNvSpPr txBox="1"/>
          <p:nvPr/>
        </p:nvSpPr>
        <p:spPr>
          <a:xfrm>
            <a:off x="762000" y="435429"/>
            <a:ext cx="1068977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“Amici, nessuno deve arrabbiarsi per un discorso</a:t>
            </a:r>
          </a:p>
          <a:p>
            <a:r>
              <a:rPr lang="it-IT" sz="2800" dirty="0"/>
              <a:t>giusto, né rispondere con parole oltraggiose.                                                                            </a:t>
            </a:r>
          </a:p>
          <a:p>
            <a:r>
              <a:rPr lang="it-IT" sz="2800" dirty="0"/>
              <a:t>Non dovete colpire né lo straniero, né qualcuno</a:t>
            </a:r>
          </a:p>
          <a:p>
            <a:r>
              <a:rPr lang="it-IT" sz="2800" dirty="0"/>
              <a:t>dei servi che sono nella casa del divino Odisseo.</a:t>
            </a:r>
          </a:p>
          <a:p>
            <a:r>
              <a:rPr lang="it-IT" sz="2800" dirty="0"/>
              <a:t>Che il coppiere versi il vino nelle tazze, affinché</a:t>
            </a:r>
          </a:p>
          <a:p>
            <a:r>
              <a:rPr lang="it-IT" sz="2800" dirty="0"/>
              <a:t>possiamo libare e poi andare a casa a dormire.</a:t>
            </a:r>
          </a:p>
          <a:p>
            <a:r>
              <a:rPr lang="it-IT" sz="2800" dirty="0"/>
              <a:t>Quanto allo straniero, lasciamolo a casa di Odisseo:             </a:t>
            </a:r>
          </a:p>
          <a:p>
            <a:r>
              <a:rPr lang="it-IT" sz="2800" dirty="0"/>
              <a:t>che ci pensi Telemaco, poiché si trova in casa sua”.</a:t>
            </a:r>
          </a:p>
          <a:p>
            <a:r>
              <a:rPr lang="it-IT" sz="2800" dirty="0"/>
              <a:t>Così disse; e le sue parole furono gradite a tutti.</a:t>
            </a:r>
          </a:p>
          <a:p>
            <a:r>
              <a:rPr lang="it-IT" sz="2800" dirty="0"/>
              <a:t>Allora il bravo </a:t>
            </a:r>
            <a:r>
              <a:rPr lang="it-IT" sz="2800" dirty="0" err="1"/>
              <a:t>Mulio</a:t>
            </a:r>
            <a:r>
              <a:rPr lang="it-IT" sz="2800" dirty="0"/>
              <a:t>, un araldo di </a:t>
            </a:r>
            <a:r>
              <a:rPr lang="it-IT" sz="2800" dirty="0" err="1"/>
              <a:t>Dulichio</a:t>
            </a:r>
            <a:r>
              <a:rPr lang="it-IT" sz="2800" dirty="0"/>
              <a:t> che era</a:t>
            </a:r>
          </a:p>
          <a:p>
            <a:r>
              <a:rPr lang="it-IT" sz="2800" dirty="0"/>
              <a:t>servo di </a:t>
            </a:r>
            <a:r>
              <a:rPr lang="it-IT" sz="2800" dirty="0" err="1"/>
              <a:t>Anfinomo</a:t>
            </a:r>
            <a:r>
              <a:rPr lang="it-IT" sz="2800" dirty="0"/>
              <a:t>, riempì il cratere</a:t>
            </a:r>
          </a:p>
          <a:p>
            <a:r>
              <a:rPr lang="it-IT" sz="2800" dirty="0"/>
              <a:t>e poi versò il vino a tutti, uno dopo l’altro. </a:t>
            </a:r>
          </a:p>
          <a:p>
            <a:r>
              <a:rPr lang="it-IT" sz="2800" dirty="0"/>
              <a:t>Quelli libarono agli Dei beati e bevvero il dolce vino;</a:t>
            </a:r>
          </a:p>
          <a:p>
            <a:r>
              <a:rPr lang="it-IT" sz="2800" dirty="0"/>
              <a:t>poi, dopo aver libato e bevuto quanto volevano,</a:t>
            </a:r>
          </a:p>
          <a:p>
            <a:r>
              <a:rPr lang="it-IT" sz="2800" dirty="0"/>
              <a:t>andarono a dormire, ciascuno a casa sua.</a:t>
            </a:r>
          </a:p>
        </p:txBody>
      </p:sp>
    </p:spTree>
    <p:extLst>
      <p:ext uri="{BB962C8B-B14F-4D97-AF65-F5344CB8AC3E}">
        <p14:creationId xmlns:p14="http://schemas.microsoft.com/office/powerpoint/2010/main" val="3174030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95E61F-1EDA-A625-DACC-730ACCCAA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Struttura del libro XIX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DCA634-C201-8924-1FDC-88E4A9CF1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A. </a:t>
            </a:r>
            <a:r>
              <a:rPr lang="it-IT" dirty="0">
                <a:highlight>
                  <a:srgbClr val="FF0000"/>
                </a:highlight>
              </a:rPr>
              <a:t>Penelope</a:t>
            </a:r>
            <a:r>
              <a:rPr lang="it-IT" dirty="0"/>
              <a:t> entra nella sala e dialoga con Odisseo (il colloquio con il mendico era stato fissato al tramonto nel XVII libro).</a:t>
            </a:r>
          </a:p>
          <a:p>
            <a:r>
              <a:rPr lang="it-IT" dirty="0"/>
              <a:t>B. </a:t>
            </a:r>
            <a:r>
              <a:rPr lang="it-IT" dirty="0" err="1">
                <a:highlight>
                  <a:srgbClr val="FF00FF"/>
                </a:highlight>
              </a:rPr>
              <a:t>Euriclea</a:t>
            </a:r>
            <a:r>
              <a:rPr lang="it-IT" dirty="0"/>
              <a:t>, che ha sofferto quanto Odisseo e, quindi, può lavarlo, scopre la cicatrice del mendicante.</a:t>
            </a:r>
          </a:p>
          <a:p>
            <a:r>
              <a:rPr lang="it-IT" dirty="0"/>
              <a:t>C. Flashback sulla caccia al cinghiale, poi ancora più indietro sulla nascita di Odisseo, quindi di nuova sulla cicatrice procurata dal cinghiale.</a:t>
            </a:r>
          </a:p>
          <a:p>
            <a:r>
              <a:rPr lang="it-IT" dirty="0"/>
              <a:t>B. Odisseo viene riconosciuto da </a:t>
            </a:r>
            <a:r>
              <a:rPr lang="it-IT" dirty="0" err="1">
                <a:highlight>
                  <a:srgbClr val="FF00FF"/>
                </a:highlight>
              </a:rPr>
              <a:t>Euriclea</a:t>
            </a:r>
            <a:r>
              <a:rPr lang="it-IT" dirty="0"/>
              <a:t>, la quale, però, è obbligata a tacere.</a:t>
            </a:r>
          </a:p>
          <a:p>
            <a:r>
              <a:rPr lang="it-IT" dirty="0"/>
              <a:t>C. Un’altra prolungata conversazione fra Odisseo e </a:t>
            </a:r>
            <a:r>
              <a:rPr lang="it-IT" dirty="0">
                <a:highlight>
                  <a:srgbClr val="FF0000"/>
                </a:highlight>
              </a:rPr>
              <a:t>Penelope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1981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FB2DEC-9847-6705-EDDB-AF426FC68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Odissea, XIX, 1-52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E2E4C7-002D-E575-BA98-0D72DF29D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2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000" dirty="0"/>
              <a:t>Il glorioso Odisseo restò nella sala: meditava,                      1</a:t>
            </a:r>
          </a:p>
          <a:p>
            <a:pPr marL="0" indent="0">
              <a:buNone/>
            </a:pPr>
            <a:r>
              <a:rPr lang="it-IT" sz="3000" dirty="0"/>
              <a:t>con l’aiuto di Atena, la strage dei pretendenti;</a:t>
            </a:r>
          </a:p>
          <a:p>
            <a:pPr marL="0" indent="0">
              <a:buNone/>
            </a:pPr>
            <a:r>
              <a:rPr lang="it-IT" sz="3000" dirty="0"/>
              <a:t>subito disse a Telemaco parole alate:</a:t>
            </a:r>
          </a:p>
          <a:p>
            <a:pPr marL="0" indent="0">
              <a:buNone/>
            </a:pPr>
            <a:r>
              <a:rPr lang="it-IT" sz="3000" dirty="0"/>
              <a:t>“Telemaco, bisogna portare su tutte le armi;</a:t>
            </a:r>
          </a:p>
          <a:p>
            <a:pPr marL="0" indent="0">
              <a:buNone/>
            </a:pPr>
            <a:r>
              <a:rPr lang="it-IT" sz="3000" dirty="0"/>
              <a:t>se i pretendenti le cercheranno e ti faranno                            5</a:t>
            </a:r>
          </a:p>
          <a:p>
            <a:pPr marL="0" indent="0">
              <a:buNone/>
            </a:pPr>
            <a:r>
              <a:rPr lang="it-IT" sz="3000" dirty="0"/>
              <a:t>domande, tu risponderai con parole amichevoli:</a:t>
            </a:r>
          </a:p>
          <a:p>
            <a:pPr marL="0" indent="0">
              <a:buNone/>
            </a:pPr>
            <a:r>
              <a:rPr lang="it-IT" sz="3000" dirty="0"/>
              <a:t>– Le ho allontanate dal fumo, non sembravano più</a:t>
            </a:r>
          </a:p>
          <a:p>
            <a:pPr marL="0" indent="0">
              <a:buNone/>
            </a:pPr>
            <a:r>
              <a:rPr lang="it-IT" sz="3000" dirty="0"/>
              <a:t>quelle che Odisseo aveva lasciato, partendo per Troia:</a:t>
            </a:r>
          </a:p>
          <a:p>
            <a:pPr marL="0" indent="0">
              <a:buNone/>
            </a:pPr>
            <a:r>
              <a:rPr lang="it-IT" sz="3000" dirty="0"/>
              <a:t>si sono rovinate dove le raggiungeva il calore del fuoco.</a:t>
            </a:r>
          </a:p>
        </p:txBody>
      </p:sp>
    </p:spTree>
    <p:extLst>
      <p:ext uri="{BB962C8B-B14F-4D97-AF65-F5344CB8AC3E}">
        <p14:creationId xmlns:p14="http://schemas.microsoft.com/office/powerpoint/2010/main" val="1034193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EC0EF69-B14B-F433-4785-D259C2EA490E}"/>
              </a:ext>
            </a:extLst>
          </p:cNvPr>
          <p:cNvSpPr txBox="1"/>
          <p:nvPr/>
        </p:nvSpPr>
        <p:spPr>
          <a:xfrm>
            <a:off x="762000" y="435429"/>
            <a:ext cx="10689771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100" dirty="0"/>
              <a:t>E un’altra cosa, anche più importante, mi ha suggerito</a:t>
            </a:r>
          </a:p>
          <a:p>
            <a:r>
              <a:rPr lang="it-IT" sz="3100" dirty="0"/>
              <a:t>il </a:t>
            </a:r>
            <a:r>
              <a:rPr lang="it-IT" sz="3100" dirty="0" err="1"/>
              <a:t>Cronide</a:t>
            </a:r>
            <a:r>
              <a:rPr lang="it-IT" sz="3100" dirty="0"/>
              <a:t>: se, dopo aver bevuto, dovesse nascere una lite</a:t>
            </a:r>
          </a:p>
          <a:p>
            <a:r>
              <a:rPr lang="it-IT" sz="3100" dirty="0"/>
              <a:t>non voglio che possiate ferirvi tra di voi disonorando</a:t>
            </a:r>
          </a:p>
          <a:p>
            <a:r>
              <a:rPr lang="it-IT" sz="3100" dirty="0"/>
              <a:t>la cena e le nozze; le armi attirano gli uomini –.</a:t>
            </a:r>
          </a:p>
          <a:p>
            <a:r>
              <a:rPr lang="it-IT" sz="3100" dirty="0"/>
              <a:t>Così disse; Telemaco obbedì a suo padre,</a:t>
            </a:r>
          </a:p>
          <a:p>
            <a:r>
              <a:rPr lang="it-IT" sz="3100" dirty="0"/>
              <a:t>chiamò a sé la nutrice </a:t>
            </a:r>
            <a:r>
              <a:rPr lang="it-IT" sz="3100" dirty="0" err="1"/>
              <a:t>Euriclea</a:t>
            </a:r>
            <a:r>
              <a:rPr lang="it-IT" sz="3100" dirty="0"/>
              <a:t> e le disse:                          15</a:t>
            </a:r>
          </a:p>
          <a:p>
            <a:r>
              <a:rPr lang="it-IT" sz="3100" dirty="0"/>
              <a:t>“Nutrice, trattieni le donne nelle loro stanze</a:t>
            </a:r>
          </a:p>
          <a:p>
            <a:r>
              <a:rPr lang="it-IT" sz="3100" dirty="0"/>
              <a:t>mentre io porto su nel talamo le belle armi</a:t>
            </a:r>
          </a:p>
          <a:p>
            <a:r>
              <a:rPr lang="it-IT" sz="3100" dirty="0"/>
              <a:t>di mio padre che sono ora annerite dal fumo dentro casa,</a:t>
            </a:r>
          </a:p>
          <a:p>
            <a:r>
              <a:rPr lang="it-IT" sz="3100" dirty="0"/>
              <a:t>abbandonate da quando mio padre è partito (io ero un bambino):</a:t>
            </a:r>
          </a:p>
          <a:p>
            <a:r>
              <a:rPr lang="it-IT" sz="3100" dirty="0"/>
              <a:t>ora voglio conservarle dove non le raggiunga il calore del fuoco”.                                           20</a:t>
            </a:r>
          </a:p>
        </p:txBody>
      </p:sp>
    </p:spTree>
    <p:extLst>
      <p:ext uri="{BB962C8B-B14F-4D97-AF65-F5344CB8AC3E}">
        <p14:creationId xmlns:p14="http://schemas.microsoft.com/office/powerpoint/2010/main" val="4273032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C0DB40-999D-E44C-1F8E-49B58860F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18B0864-04C3-C158-46E4-BC741710C3A5}"/>
              </a:ext>
            </a:extLst>
          </p:cNvPr>
          <p:cNvSpPr txBox="1"/>
          <p:nvPr/>
        </p:nvSpPr>
        <p:spPr>
          <a:xfrm>
            <a:off x="762000" y="435429"/>
            <a:ext cx="10689771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900" dirty="0"/>
              <a:t>Gli rispose allora la cara nutrice </a:t>
            </a:r>
            <a:r>
              <a:rPr lang="it-IT" sz="2900" dirty="0" err="1"/>
              <a:t>Euriclea</a:t>
            </a:r>
            <a:r>
              <a:rPr lang="it-IT" sz="2900" dirty="0"/>
              <a:t>:</a:t>
            </a:r>
          </a:p>
          <a:p>
            <a:r>
              <a:rPr lang="it-IT" sz="2900" dirty="0"/>
              <a:t>“Sarei ben contenta, figlio, se tu cominciassi a prenderti</a:t>
            </a:r>
          </a:p>
          <a:p>
            <a:r>
              <a:rPr lang="it-IT" sz="2900" dirty="0"/>
              <a:t>cura della tua casa e a difendere tutti i tuoi beni.</a:t>
            </a:r>
          </a:p>
          <a:p>
            <a:r>
              <a:rPr lang="it-IT" sz="2900" dirty="0"/>
              <a:t>Ma chi ti accompagnerà con la lampada? Le serve</a:t>
            </a:r>
          </a:p>
          <a:p>
            <a:r>
              <a:rPr lang="it-IT" sz="2900" dirty="0"/>
              <a:t>potrebbero, ma tu non vuoi che vengano con te a farti luce”. </a:t>
            </a:r>
          </a:p>
          <a:p>
            <a:r>
              <a:rPr lang="it-IT" sz="2900" dirty="0"/>
              <a:t>Le rispose allora il saggio Telemaco:</a:t>
            </a:r>
          </a:p>
          <a:p>
            <a:r>
              <a:rPr lang="it-IT" sz="2900" dirty="0"/>
              <a:t>“Lo straniero verrà con me. Non voglio che rimanga ozioso</a:t>
            </a:r>
          </a:p>
          <a:p>
            <a:r>
              <a:rPr lang="it-IT" sz="2900" dirty="0"/>
              <a:t>chi mangia il mio pane, anche se viene da lontano”.</a:t>
            </a:r>
          </a:p>
          <a:p>
            <a:r>
              <a:rPr lang="it-IT" sz="2900" dirty="0"/>
              <a:t>Così disse; lei non rispose neanche una parola,</a:t>
            </a:r>
          </a:p>
          <a:p>
            <a:r>
              <a:rPr lang="it-IT" sz="2900" dirty="0"/>
              <a:t>ma chiuse le porte della sala ben costruita.                        30</a:t>
            </a:r>
          </a:p>
          <a:p>
            <a:r>
              <a:rPr lang="it-IT" sz="2900" dirty="0"/>
              <a:t>Allora, Odisseo e il suo splendido figlio balzarono in piedi,</a:t>
            </a:r>
          </a:p>
          <a:p>
            <a:r>
              <a:rPr lang="it-IT" sz="2900" dirty="0"/>
              <a:t>portarono al piano superiore gli elmi, gli scudi ricurvi</a:t>
            </a:r>
          </a:p>
          <a:p>
            <a:r>
              <a:rPr lang="it-IT" sz="2900" dirty="0"/>
              <a:t>e le lance aguzze. Davanti a loro Pallade Atena</a:t>
            </a:r>
          </a:p>
          <a:p>
            <a:r>
              <a:rPr lang="it-IT" sz="2900" dirty="0"/>
              <a:t>con un lume d’oro faceva una gran luce.</a:t>
            </a:r>
          </a:p>
        </p:txBody>
      </p:sp>
    </p:spTree>
    <p:extLst>
      <p:ext uri="{BB962C8B-B14F-4D97-AF65-F5344CB8AC3E}">
        <p14:creationId xmlns:p14="http://schemas.microsoft.com/office/powerpoint/2010/main" val="1183812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72A2D8-15E7-6EF3-DD30-ECFCBA315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0FCE755-0AA5-B408-ADEE-1129F7854F1F}"/>
              </a:ext>
            </a:extLst>
          </p:cNvPr>
          <p:cNvSpPr txBox="1"/>
          <p:nvPr/>
        </p:nvSpPr>
        <p:spPr>
          <a:xfrm>
            <a:off x="762000" y="435429"/>
            <a:ext cx="1068977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900" dirty="0"/>
              <a:t>Allora Telemaco disse a suo padre:                                                         35</a:t>
            </a:r>
          </a:p>
          <a:p>
            <a:r>
              <a:rPr lang="it-IT" sz="2900" dirty="0"/>
              <a:t>“Padre, io vedo con i miei occhi qualcosa di strano:</a:t>
            </a:r>
          </a:p>
          <a:p>
            <a:r>
              <a:rPr lang="it-IT" sz="2900" dirty="0"/>
              <a:t>le pareti della casa, le belle travi di pino,</a:t>
            </a:r>
          </a:p>
          <a:p>
            <a:r>
              <a:rPr lang="it-IT" sz="2900" dirty="0"/>
              <a:t>le travi e le colonne che si levano in alto</a:t>
            </a:r>
          </a:p>
          <a:p>
            <a:r>
              <a:rPr lang="it-IT" sz="2900" dirty="0"/>
              <a:t>sembrano splendere di un fuoco ardente: di certo</a:t>
            </a:r>
          </a:p>
          <a:p>
            <a:r>
              <a:rPr lang="it-IT" sz="2900" dirty="0"/>
              <a:t>è in casa un nume, di quelli che abitano il vasto cielo”.                 40</a:t>
            </a:r>
          </a:p>
          <a:p>
            <a:r>
              <a:rPr lang="it-IT" sz="2900" dirty="0"/>
              <a:t>Gli rispose allora l’ingegnoso Odisseo:</a:t>
            </a:r>
          </a:p>
          <a:p>
            <a:r>
              <a:rPr lang="it-IT" sz="2900" dirty="0"/>
              <a:t>“Taci. Tieni a freno la tua mente e non fare domande:</a:t>
            </a:r>
          </a:p>
          <a:p>
            <a:r>
              <a:rPr lang="it-IT" sz="2900" dirty="0"/>
              <a:t>questo è il modo di fare degli Dei che abitano il vasto cielo.</a:t>
            </a:r>
          </a:p>
          <a:p>
            <a:r>
              <a:rPr lang="it-IT" sz="2900" dirty="0"/>
              <a:t>Adesso vai a dormire; io, invece, resterò qui</a:t>
            </a:r>
          </a:p>
          <a:p>
            <a:r>
              <a:rPr lang="it-IT" sz="2900" dirty="0"/>
              <a:t>per provocare le ancelle e tua madre. </a:t>
            </a:r>
          </a:p>
          <a:p>
            <a:r>
              <a:rPr lang="it-IT" sz="2900" dirty="0"/>
              <a:t>Così lei, piangendo, mi farà domande su tutto”.</a:t>
            </a:r>
          </a:p>
        </p:txBody>
      </p:sp>
    </p:spTree>
    <p:extLst>
      <p:ext uri="{BB962C8B-B14F-4D97-AF65-F5344CB8AC3E}">
        <p14:creationId xmlns:p14="http://schemas.microsoft.com/office/powerpoint/2010/main" val="7288792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980</Words>
  <Application>Microsoft Office PowerPoint</Application>
  <PresentationFormat>Widescreen</PresentationFormat>
  <Paragraphs>92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Tema di Office</vt:lpstr>
      <vt:lpstr>Odissea</vt:lpstr>
      <vt:lpstr>Odissea, XVIII, 399 – 428</vt:lpstr>
      <vt:lpstr>Presentazione standard di PowerPoint</vt:lpstr>
      <vt:lpstr>Presentazione standard di PowerPoint</vt:lpstr>
      <vt:lpstr>Struttura del libro XIX</vt:lpstr>
      <vt:lpstr>Odissea, XIX, 1-52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Tancredi Greco</dc:creator>
  <cp:lastModifiedBy>Tancredi Greco</cp:lastModifiedBy>
  <cp:revision>2</cp:revision>
  <dcterms:created xsi:type="dcterms:W3CDTF">2025-03-29T17:23:13Z</dcterms:created>
  <dcterms:modified xsi:type="dcterms:W3CDTF">2025-03-30T10:50:03Z</dcterms:modified>
</cp:coreProperties>
</file>