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9" r:id="rId4"/>
    <p:sldId id="260" r:id="rId5"/>
    <p:sldId id="261" r:id="rId6"/>
    <p:sldId id="262" r:id="rId7"/>
    <p:sldId id="263" r:id="rId8"/>
    <p:sldId id="264" r:id="rId9"/>
    <p:sldId id="266" r:id="rId10"/>
    <p:sldId id="267" r:id="rId11"/>
    <p:sldId id="268"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5039" autoAdjust="0"/>
  </p:normalViewPr>
  <p:slideViewPr>
    <p:cSldViewPr snapToGrid="0">
      <p:cViewPr varScale="1">
        <p:scale>
          <a:sx n="72" d="100"/>
          <a:sy n="72" d="100"/>
        </p:scale>
        <p:origin x="84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02AC24A9-CCB6-4F8D-B8DB-C2F3692CFA5A}" type="datetimeFigureOut">
              <a:rPr lang="en-US" smtClean="0"/>
              <a:t>4/1/2025</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B2DC25EE-239B-4C5F-AAD1-255A7D5F1EE2}" type="slidenum">
              <a:rPr lang="en-US" smtClean="0"/>
              <a:t>‹N›</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686455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02AC24A9-CCB6-4F8D-B8DB-C2F3692CFA5A}" type="datetimeFigureOut">
              <a:rPr lang="en-US" smtClean="0"/>
              <a:t>4/1/2025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DC25EE-239B-4C5F-AAD1-255A7D5F1EE2}" type="slidenum">
              <a:rPr lang="en-US" smtClean="0"/>
              <a:t>‹N›</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41159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02AC24A9-CCB6-4F8D-B8DB-C2F3692CFA5A}" type="datetimeFigureOut">
              <a:rPr lang="en-US" smtClean="0"/>
              <a:t>4/1/2025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DC25EE-239B-4C5F-AAD1-255A7D5F1EE2}" type="slidenum">
              <a:rPr lang="en-US" smtClean="0"/>
              <a:t>‹N›</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01031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02AC24A9-CCB6-4F8D-B8DB-C2F3692CFA5A}" type="datetimeFigureOut">
              <a:rPr lang="en-US" smtClean="0"/>
              <a:t>4/1/2025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DC25EE-239B-4C5F-AAD1-255A7D5F1EE2}" type="slidenum">
              <a:rPr lang="en-US" smtClean="0"/>
              <a:t>‹N›</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68079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02AC24A9-CCB6-4F8D-B8DB-C2F3692CFA5A}" type="datetimeFigureOut">
              <a:rPr lang="en-US" smtClean="0"/>
              <a:t>4/1/2025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DC25EE-239B-4C5F-AAD1-255A7D5F1EE2}" type="slidenum">
              <a:rPr lang="en-US" smtClean="0"/>
              <a:t>‹N›</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85558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02AC24A9-CCB6-4F8D-B8DB-C2F3692CFA5A}" type="datetimeFigureOut">
              <a:rPr lang="en-US" smtClean="0"/>
              <a:t>4/1/2025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DC25EE-239B-4C5F-AAD1-255A7D5F1EE2}" type="slidenum">
              <a:rPr lang="en-US" smtClean="0"/>
              <a:t>‹N›</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6024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447191" y="2824269"/>
            <a:ext cx="4645152" cy="2644457"/>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412362" y="2821491"/>
            <a:ext cx="4645152" cy="2637371"/>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02AC24A9-CCB6-4F8D-B8DB-C2F3692CFA5A}" type="datetimeFigureOut">
              <a:rPr lang="en-US" smtClean="0"/>
              <a:t>4/1/2025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DC25EE-239B-4C5F-AAD1-255A7D5F1EE2}" type="slidenum">
              <a:rPr lang="en-US" smtClean="0"/>
              <a:t>‹N›</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590103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02AC24A9-CCB6-4F8D-B8DB-C2F3692CFA5A}" type="datetimeFigureOut">
              <a:rPr lang="en-US" smtClean="0"/>
              <a:t>4/1/2025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DC25EE-239B-4C5F-AAD1-255A7D5F1EE2}" type="slidenum">
              <a:rPr lang="en-US" smtClean="0"/>
              <a:t>‹N›</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864038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AC24A9-CCB6-4F8D-B8DB-C2F3692CFA5A}" type="datetimeFigureOut">
              <a:rPr lang="en-US" smtClean="0"/>
              <a:t>4/1/2025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DC25EE-239B-4C5F-AAD1-255A7D5F1EE2}" type="slidenum">
              <a:rPr lang="en-US" smtClean="0"/>
              <a:t>‹N›</a:t>
            </a:fld>
            <a:endParaRPr lang="en-US"/>
          </a:p>
        </p:txBody>
      </p:sp>
    </p:spTree>
    <p:extLst>
      <p:ext uri="{BB962C8B-B14F-4D97-AF65-F5344CB8AC3E}">
        <p14:creationId xmlns:p14="http://schemas.microsoft.com/office/powerpoint/2010/main" val="18722344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02AC24A9-CCB6-4F8D-B8DB-C2F3692CFA5A}" type="datetimeFigureOut">
              <a:rPr lang="en-US" smtClean="0"/>
              <a:t>4/1/2025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DC25EE-239B-4C5F-AAD1-255A7D5F1EE2}" type="slidenum">
              <a:rPr lang="en-US" smtClean="0"/>
              <a:t>‹N›</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535464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02AC24A9-CCB6-4F8D-B8DB-C2F3692CFA5A}" type="datetimeFigureOut">
              <a:rPr lang="en-US" smtClean="0"/>
              <a:t>4/1/2025</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B2DC25EE-239B-4C5F-AAD1-255A7D5F1EE2}" type="slidenum">
              <a:rPr lang="en-US" smtClean="0"/>
              <a:t>‹N›</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55768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02AC24A9-CCB6-4F8D-B8DB-C2F3692CFA5A}" type="datetimeFigureOut">
              <a:rPr lang="en-US" smtClean="0"/>
              <a:t>4/1/2025</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B2DC25EE-239B-4C5F-AAD1-255A7D5F1EE2}" type="slidenum">
              <a:rPr lang="en-US" smtClean="0"/>
              <a:t>‹N›</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367067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C42F361-CDE5-DEDF-BF6E-C15D9F110E3C}"/>
              </a:ext>
            </a:extLst>
          </p:cNvPr>
          <p:cNvSpPr>
            <a:spLocks noGrp="1"/>
          </p:cNvSpPr>
          <p:nvPr>
            <p:ph type="ctrTitle"/>
          </p:nvPr>
        </p:nvSpPr>
        <p:spPr>
          <a:xfrm>
            <a:off x="404553" y="3091928"/>
            <a:ext cx="9078562" cy="2387600"/>
          </a:xfrm>
        </p:spPr>
        <p:txBody>
          <a:bodyPr>
            <a:normAutofit/>
          </a:bodyPr>
          <a:lstStyle/>
          <a:p>
            <a:r>
              <a:rPr lang="it-IT" sz="6600">
                <a:solidFill>
                  <a:schemeClr val="bg1"/>
                </a:solidFill>
              </a:rPr>
              <a:t>La Berlino russa negli anni ‘20</a:t>
            </a:r>
          </a:p>
        </p:txBody>
      </p:sp>
      <p:sp>
        <p:nvSpPr>
          <p:cNvPr id="3" name="Sottotitolo 2">
            <a:extLst>
              <a:ext uri="{FF2B5EF4-FFF2-40B4-BE49-F238E27FC236}">
                <a16:creationId xmlns:a16="http://schemas.microsoft.com/office/drawing/2014/main" id="{F38E7D23-83E8-C17C-E2E9-DEA12301C51C}"/>
              </a:ext>
            </a:extLst>
          </p:cNvPr>
          <p:cNvSpPr>
            <a:spLocks noGrp="1"/>
          </p:cNvSpPr>
          <p:nvPr>
            <p:ph type="subTitle" idx="1"/>
          </p:nvPr>
        </p:nvSpPr>
        <p:spPr>
          <a:xfrm>
            <a:off x="404553" y="5624945"/>
            <a:ext cx="9078562" cy="592975"/>
          </a:xfrm>
        </p:spPr>
        <p:txBody>
          <a:bodyPr anchor="ctr">
            <a:normAutofit/>
          </a:bodyPr>
          <a:lstStyle/>
          <a:p>
            <a:r>
              <a:rPr lang="it-IT" dirty="0">
                <a:solidFill>
                  <a:schemeClr val="bg1"/>
                </a:solidFill>
              </a:rPr>
              <a:t>È difficile descrivere Berlino. Non l’afferri. (V. </a:t>
            </a:r>
            <a:r>
              <a:rPr lang="it-IT" dirty="0" err="1">
                <a:solidFill>
                  <a:schemeClr val="bg1"/>
                </a:solidFill>
              </a:rPr>
              <a:t>Šklovskij</a:t>
            </a:r>
            <a:r>
              <a:rPr lang="it-IT" dirty="0">
                <a:solidFill>
                  <a:schemeClr val="bg1"/>
                </a:solidFill>
              </a:rPr>
              <a:t>)</a:t>
            </a:r>
          </a:p>
        </p:txBody>
      </p:sp>
    </p:spTree>
    <p:extLst>
      <p:ext uri="{BB962C8B-B14F-4D97-AF65-F5344CB8AC3E}">
        <p14:creationId xmlns:p14="http://schemas.microsoft.com/office/powerpoint/2010/main" val="3673869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3AF82CC-F042-E265-AAD8-2E3614A46765}"/>
              </a:ext>
            </a:extLst>
          </p:cNvPr>
          <p:cNvSpPr>
            <a:spLocks noGrp="1"/>
          </p:cNvSpPr>
          <p:nvPr>
            <p:ph type="title"/>
          </p:nvPr>
        </p:nvSpPr>
        <p:spPr/>
        <p:txBody>
          <a:bodyPr/>
          <a:lstStyle/>
          <a:p>
            <a:r>
              <a:rPr lang="it-IT" dirty="0" err="1"/>
              <a:t>Mašenka</a:t>
            </a:r>
            <a:r>
              <a:rPr lang="it-IT" dirty="0"/>
              <a:t> (1926)</a:t>
            </a:r>
          </a:p>
        </p:txBody>
      </p:sp>
      <p:sp>
        <p:nvSpPr>
          <p:cNvPr id="3" name="Segnaposto contenuto 2">
            <a:extLst>
              <a:ext uri="{FF2B5EF4-FFF2-40B4-BE49-F238E27FC236}">
                <a16:creationId xmlns:a16="http://schemas.microsoft.com/office/drawing/2014/main" id="{740476C0-EB1F-E70F-8265-9B25C3DBA52C}"/>
              </a:ext>
            </a:extLst>
          </p:cNvPr>
          <p:cNvSpPr>
            <a:spLocks noGrp="1"/>
          </p:cNvSpPr>
          <p:nvPr>
            <p:ph idx="1"/>
          </p:nvPr>
        </p:nvSpPr>
        <p:spPr/>
        <p:txBody>
          <a:bodyPr/>
          <a:lstStyle/>
          <a:p>
            <a:r>
              <a:rPr lang="it-IT" b="0" i="0" dirty="0">
                <a:solidFill>
                  <a:srgbClr val="202122"/>
                </a:solidFill>
                <a:effectLst/>
                <a:latin typeface="Arial" panose="020B0604020202020204" pitchFamily="34" charset="0"/>
              </a:rPr>
              <a:t>È il racconto di Lev </a:t>
            </a:r>
            <a:r>
              <a:rPr lang="it-IT" b="0" i="0" dirty="0" err="1">
                <a:solidFill>
                  <a:srgbClr val="202122"/>
                </a:solidFill>
                <a:effectLst/>
                <a:latin typeface="Arial" panose="020B0604020202020204" pitchFamily="34" charset="0"/>
              </a:rPr>
              <a:t>Glebovič</a:t>
            </a:r>
            <a:r>
              <a:rPr lang="it-IT" b="0" i="0" dirty="0">
                <a:solidFill>
                  <a:srgbClr val="202122"/>
                </a:solidFill>
                <a:effectLst/>
                <a:latin typeface="Arial" panose="020B0604020202020204" pitchFamily="34" charset="0"/>
              </a:rPr>
              <a:t> </a:t>
            </a:r>
            <a:r>
              <a:rPr lang="it-IT" b="0" i="0" dirty="0" err="1">
                <a:solidFill>
                  <a:srgbClr val="202122"/>
                </a:solidFill>
                <a:effectLst/>
                <a:latin typeface="Arial" panose="020B0604020202020204" pitchFamily="34" charset="0"/>
              </a:rPr>
              <a:t>Ganin</a:t>
            </a:r>
            <a:r>
              <a:rPr lang="it-IT" b="0" i="0" dirty="0">
                <a:solidFill>
                  <a:srgbClr val="202122"/>
                </a:solidFill>
                <a:effectLst/>
                <a:latin typeface="Arial" panose="020B0604020202020204" pitchFamily="34" charset="0"/>
              </a:rPr>
              <a:t>, emigrante russo in fuga dalla </a:t>
            </a:r>
            <a:r>
              <a:rPr lang="it-IT" dirty="0">
                <a:latin typeface="Arial" panose="020B0604020202020204" pitchFamily="34" charset="0"/>
              </a:rPr>
              <a:t>rivoluzione</a:t>
            </a:r>
            <a:r>
              <a:rPr lang="it-IT" b="0" i="0" dirty="0">
                <a:solidFill>
                  <a:srgbClr val="202122"/>
                </a:solidFill>
                <a:effectLst/>
                <a:latin typeface="Arial" panose="020B0604020202020204" pitchFamily="34" charset="0"/>
              </a:rPr>
              <a:t> del </a:t>
            </a:r>
            <a:r>
              <a:rPr lang="it-IT" dirty="0">
                <a:latin typeface="Arial" panose="020B0604020202020204" pitchFamily="34" charset="0"/>
              </a:rPr>
              <a:t>1917</a:t>
            </a:r>
            <a:r>
              <a:rPr lang="it-IT" b="0" i="0" dirty="0">
                <a:solidFill>
                  <a:srgbClr val="202122"/>
                </a:solidFill>
                <a:effectLst/>
                <a:latin typeface="Arial" panose="020B0604020202020204" pitchFamily="34" charset="0"/>
              </a:rPr>
              <a:t> e rifugiato a </a:t>
            </a:r>
            <a:r>
              <a:rPr lang="it-IT" dirty="0">
                <a:latin typeface="Arial" panose="020B0604020202020204" pitchFamily="34" charset="0"/>
              </a:rPr>
              <a:t>Berlino</a:t>
            </a:r>
            <a:r>
              <a:rPr lang="it-IT" b="0" i="0" dirty="0">
                <a:solidFill>
                  <a:srgbClr val="202122"/>
                </a:solidFill>
                <a:effectLst/>
                <a:latin typeface="Arial" panose="020B0604020202020204" pitchFamily="34" charset="0"/>
              </a:rPr>
              <a:t>, in una pensione, dove scopre che Maria, un'infermiera di cui è stato un tempo innamorato, è ora sposata con il suo vicino di stanza, Aleksej </a:t>
            </a:r>
            <a:r>
              <a:rPr lang="it-IT" b="0" i="0" dirty="0" err="1">
                <a:solidFill>
                  <a:srgbClr val="202122"/>
                </a:solidFill>
                <a:effectLst/>
                <a:latin typeface="Arial" panose="020B0604020202020204" pitchFamily="34" charset="0"/>
              </a:rPr>
              <a:t>Ivanovič</a:t>
            </a:r>
            <a:r>
              <a:rPr lang="it-IT" b="0" i="0" dirty="0">
                <a:solidFill>
                  <a:srgbClr val="202122"/>
                </a:solidFill>
                <a:effectLst/>
                <a:latin typeface="Arial" panose="020B0604020202020204" pitchFamily="34" charset="0"/>
              </a:rPr>
              <a:t> </a:t>
            </a:r>
            <a:r>
              <a:rPr lang="it-IT" b="0" i="0" dirty="0" err="1">
                <a:solidFill>
                  <a:srgbClr val="202122"/>
                </a:solidFill>
                <a:effectLst/>
                <a:latin typeface="Arial" panose="020B0604020202020204" pitchFamily="34" charset="0"/>
              </a:rPr>
              <a:t>Alfiorov</a:t>
            </a:r>
            <a:r>
              <a:rPr lang="it-IT" b="0" i="0" dirty="0">
                <a:solidFill>
                  <a:srgbClr val="202122"/>
                </a:solidFill>
                <a:effectLst/>
                <a:latin typeface="Arial" panose="020B0604020202020204" pitchFamily="34" charset="0"/>
              </a:rPr>
              <a:t>, e presto lo deve raggiungere dalla Russia. </a:t>
            </a:r>
            <a:r>
              <a:rPr lang="it-IT" b="0" i="0" dirty="0" err="1">
                <a:solidFill>
                  <a:srgbClr val="202122"/>
                </a:solidFill>
                <a:effectLst/>
                <a:latin typeface="Arial" panose="020B0604020202020204" pitchFamily="34" charset="0"/>
              </a:rPr>
              <a:t>Ganin</a:t>
            </a:r>
            <a:r>
              <a:rPr lang="it-IT" b="0" i="0" dirty="0">
                <a:solidFill>
                  <a:srgbClr val="202122"/>
                </a:solidFill>
                <a:effectLst/>
                <a:latin typeface="Arial" panose="020B0604020202020204" pitchFamily="34" charset="0"/>
              </a:rPr>
              <a:t>, tuttavia, convinto che anche lei lo ami ancora e che il matrimonio di lei sia forzato, aspetta di incontrarla.</a:t>
            </a:r>
            <a:endParaRPr lang="it-IT" dirty="0"/>
          </a:p>
        </p:txBody>
      </p:sp>
    </p:spTree>
    <p:extLst>
      <p:ext uri="{BB962C8B-B14F-4D97-AF65-F5344CB8AC3E}">
        <p14:creationId xmlns:p14="http://schemas.microsoft.com/office/powerpoint/2010/main" val="196761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3D6ACFD-1DD7-B2A0-1390-ADC5BEF25FB3}"/>
              </a:ext>
            </a:extLst>
          </p:cNvPr>
          <p:cNvSpPr>
            <a:spLocks noGrp="1"/>
          </p:cNvSpPr>
          <p:nvPr>
            <p:ph type="title"/>
          </p:nvPr>
        </p:nvSpPr>
        <p:spPr/>
        <p:txBody>
          <a:bodyPr/>
          <a:lstStyle/>
          <a:p>
            <a:r>
              <a:rPr lang="it-IT" dirty="0"/>
              <a:t>Marina Cvetaeva (1892 – 1941)</a:t>
            </a:r>
          </a:p>
        </p:txBody>
      </p:sp>
      <p:sp>
        <p:nvSpPr>
          <p:cNvPr id="3" name="Segnaposto contenuto 2">
            <a:extLst>
              <a:ext uri="{FF2B5EF4-FFF2-40B4-BE49-F238E27FC236}">
                <a16:creationId xmlns:a16="http://schemas.microsoft.com/office/drawing/2014/main" id="{B0568005-2D2A-FECC-7768-338F5C84B1E9}"/>
              </a:ext>
            </a:extLst>
          </p:cNvPr>
          <p:cNvSpPr>
            <a:spLocks noGrp="1"/>
          </p:cNvSpPr>
          <p:nvPr>
            <p:ph idx="1"/>
          </p:nvPr>
        </p:nvSpPr>
        <p:spPr/>
        <p:txBody>
          <a:bodyPr/>
          <a:lstStyle/>
          <a:p>
            <a:r>
              <a:rPr lang="it-IT" dirty="0"/>
              <a:t>Undici settimane berlinesi (dal 15 maggio al 31 luglio 1922)</a:t>
            </a:r>
          </a:p>
          <a:p>
            <a:r>
              <a:rPr lang="it-IT" dirty="0"/>
              <a:t>«Le </a:t>
            </a:r>
            <a:r>
              <a:rPr lang="it-IT"/>
              <a:t>notti fiorentine»</a:t>
            </a:r>
          </a:p>
        </p:txBody>
      </p:sp>
    </p:spTree>
    <p:extLst>
      <p:ext uri="{BB962C8B-B14F-4D97-AF65-F5344CB8AC3E}">
        <p14:creationId xmlns:p14="http://schemas.microsoft.com/office/powerpoint/2010/main" val="26986728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A5DC6D1-A25A-1898-C35D-A6BACC9C4044}"/>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731C7D8E-99CD-7844-A850-2A92F786C950}"/>
              </a:ext>
            </a:extLst>
          </p:cNvPr>
          <p:cNvSpPr>
            <a:spLocks noGrp="1"/>
          </p:cNvSpPr>
          <p:nvPr>
            <p:ph idx="1"/>
          </p:nvPr>
        </p:nvSpPr>
        <p:spPr/>
        <p:txBody>
          <a:bodyPr/>
          <a:lstStyle/>
          <a:p>
            <a:r>
              <a:rPr lang="it-IT" dirty="0"/>
              <a:t>I tedeschi sono da sempre gli stranieri per i russi.</a:t>
            </a:r>
          </a:p>
          <a:p>
            <a:r>
              <a:rPr lang="it-IT" dirty="0"/>
              <a:t>Il viaggio in Germania come </a:t>
            </a:r>
            <a:r>
              <a:rPr lang="it-IT" i="1" dirty="0" err="1"/>
              <a:t>Bildungsreise</a:t>
            </a:r>
            <a:r>
              <a:rPr lang="it-IT" i="1" dirty="0"/>
              <a:t> </a:t>
            </a:r>
            <a:r>
              <a:rPr lang="it-IT" dirty="0"/>
              <a:t>per i giovani intellettuali russi</a:t>
            </a:r>
          </a:p>
          <a:p>
            <a:r>
              <a:rPr lang="it-IT" dirty="0"/>
              <a:t>Berlino come luogo di incontro tra Oriente e Occidente</a:t>
            </a:r>
          </a:p>
          <a:p>
            <a:r>
              <a:rPr lang="it-IT" dirty="0"/>
              <a:t>A Berlino balletti russi di Djagilev e nel 1913 mostra allo </a:t>
            </a:r>
            <a:r>
              <a:rPr lang="it-IT" dirty="0" err="1"/>
              <a:t>Herbstsalon</a:t>
            </a:r>
            <a:r>
              <a:rPr lang="it-IT" dirty="0"/>
              <a:t> di opere di Kandinskij, </a:t>
            </a:r>
            <a:r>
              <a:rPr lang="it-IT" dirty="0" err="1"/>
              <a:t>Gon</a:t>
            </a:r>
            <a:r>
              <a:rPr lang="it-IT" dirty="0" err="1">
                <a:latin typeface="Aptos" panose="020B0004020202020204" pitchFamily="34" charset="0"/>
              </a:rPr>
              <a:t>čarova</a:t>
            </a:r>
            <a:r>
              <a:rPr lang="it-IT" dirty="0">
                <a:latin typeface="Aptos" panose="020B0004020202020204" pitchFamily="34" charset="0"/>
              </a:rPr>
              <a:t>, Larionov, David </a:t>
            </a:r>
            <a:r>
              <a:rPr lang="it-IT" dirty="0" err="1">
                <a:latin typeface="Aptos" panose="020B0004020202020204" pitchFamily="34" charset="0"/>
              </a:rPr>
              <a:t>Burljuk</a:t>
            </a:r>
            <a:r>
              <a:rPr lang="it-IT" dirty="0">
                <a:latin typeface="Aptos" panose="020B0004020202020204" pitchFamily="34" charset="0"/>
              </a:rPr>
              <a:t> e </a:t>
            </a:r>
            <a:r>
              <a:rPr lang="it-IT" dirty="0" err="1">
                <a:latin typeface="Aptos" panose="020B0004020202020204" pitchFamily="34" charset="0"/>
              </a:rPr>
              <a:t>Malevič</a:t>
            </a:r>
            <a:endParaRPr lang="it-IT" dirty="0"/>
          </a:p>
        </p:txBody>
      </p:sp>
    </p:spTree>
    <p:extLst>
      <p:ext uri="{BB962C8B-B14F-4D97-AF65-F5344CB8AC3E}">
        <p14:creationId xmlns:p14="http://schemas.microsoft.com/office/powerpoint/2010/main" val="571174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B4146E7-B6DB-4B99-E4B5-763B547B3CC4}"/>
              </a:ext>
            </a:extLst>
          </p:cNvPr>
          <p:cNvSpPr>
            <a:spLocks noGrp="1"/>
          </p:cNvSpPr>
          <p:nvPr>
            <p:ph type="title"/>
          </p:nvPr>
        </p:nvSpPr>
        <p:spPr/>
        <p:txBody>
          <a:bodyPr>
            <a:normAutofit fontScale="90000"/>
          </a:bodyPr>
          <a:lstStyle/>
          <a:p>
            <a:r>
              <a:rPr lang="it-IT" dirty="0"/>
              <a:t>Pasternak (1890 – 1960) si trovava a Berlino nel 1906 con i genitori e la sorella e scrive nell’autobiografia:</a:t>
            </a:r>
          </a:p>
        </p:txBody>
      </p:sp>
      <p:sp>
        <p:nvSpPr>
          <p:cNvPr id="3" name="Segnaposto contenuto 2">
            <a:extLst>
              <a:ext uri="{FF2B5EF4-FFF2-40B4-BE49-F238E27FC236}">
                <a16:creationId xmlns:a16="http://schemas.microsoft.com/office/drawing/2014/main" id="{60F6E42E-07BC-A96C-4E34-804B12BE9035}"/>
              </a:ext>
            </a:extLst>
          </p:cNvPr>
          <p:cNvSpPr>
            <a:spLocks noGrp="1"/>
          </p:cNvSpPr>
          <p:nvPr>
            <p:ph idx="1"/>
          </p:nvPr>
        </p:nvSpPr>
        <p:spPr/>
        <p:txBody>
          <a:bodyPr/>
          <a:lstStyle/>
          <a:p>
            <a:r>
              <a:rPr lang="it-IT" dirty="0"/>
              <a:t>Ben presto mi abituai a Berlino; vagavo per le sue innumerevoli strade e per il parco sconfinato, parlavo in tedesco imitando l'accento berlinese, respiravo un miscuglio di locomotiva, di gas illuminante e di schiuma di birra, ascoltavo Wagner; Berlino era piena di russi. ... A Berlino c'era anche Gor'kij. Mio padre gli fece un ritratto. </a:t>
            </a:r>
          </a:p>
        </p:txBody>
      </p:sp>
    </p:spTree>
    <p:extLst>
      <p:ext uri="{BB962C8B-B14F-4D97-AF65-F5344CB8AC3E}">
        <p14:creationId xmlns:p14="http://schemas.microsoft.com/office/powerpoint/2010/main" val="897335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1EB5C26-A0A1-FF0E-744F-11B494525682}"/>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0BC1F000-FBB2-E29A-4289-F7CE77F4CB8B}"/>
              </a:ext>
            </a:extLst>
          </p:cNvPr>
          <p:cNvSpPr>
            <a:spLocks noGrp="1"/>
          </p:cNvSpPr>
          <p:nvPr>
            <p:ph idx="1"/>
          </p:nvPr>
        </p:nvSpPr>
        <p:spPr/>
        <p:txBody>
          <a:bodyPr/>
          <a:lstStyle/>
          <a:p>
            <a:r>
              <a:rPr lang="it-IT" dirty="0"/>
              <a:t>La Germania già nel 1922 riprende le relazioni diplomatiche con l’Unione Sovietica</a:t>
            </a:r>
          </a:p>
          <a:p>
            <a:r>
              <a:rPr lang="it-IT" dirty="0"/>
              <a:t>Nella Repubblica di Weimar la cultura sovietica esercitava un forte ascendente sugli intellettuali per 3 motivi: 1. l’Ottobre come primo esempio di rivoluzione socialista 2. il partito comunista tedesco è molto forte 3. successo di alcuni lavori del teatro e del cinema sovietico</a:t>
            </a:r>
          </a:p>
          <a:p>
            <a:pPr marL="0" indent="0">
              <a:buNone/>
            </a:pPr>
            <a:endParaRPr lang="it-IT" dirty="0"/>
          </a:p>
        </p:txBody>
      </p:sp>
    </p:spTree>
    <p:extLst>
      <p:ext uri="{BB962C8B-B14F-4D97-AF65-F5344CB8AC3E}">
        <p14:creationId xmlns:p14="http://schemas.microsoft.com/office/powerpoint/2010/main" val="4157493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CB52ED-ACC4-20A8-BE25-DE52D1E905B4}"/>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ACE5A4F3-B261-359D-3478-0CDE4E348785}"/>
              </a:ext>
            </a:extLst>
          </p:cNvPr>
          <p:cNvSpPr>
            <a:spLocks noGrp="1"/>
          </p:cNvSpPr>
          <p:nvPr>
            <p:ph idx="1"/>
          </p:nvPr>
        </p:nvSpPr>
        <p:spPr/>
        <p:txBody>
          <a:bodyPr/>
          <a:lstStyle/>
          <a:p>
            <a:r>
              <a:rPr lang="it-IT" dirty="0"/>
              <a:t>Dopo la fine della Guerra Civile Berlino diventa la capitale delle lettere russe: una </a:t>
            </a:r>
            <a:r>
              <a:rPr lang="it-IT" i="1" dirty="0" err="1"/>
              <a:t>Zwischenstation</a:t>
            </a:r>
            <a:r>
              <a:rPr lang="it-IT" dirty="0"/>
              <a:t> tra Mosca e Parigi, un Caravan Serraglio, come disse Chagall</a:t>
            </a:r>
          </a:p>
          <a:p>
            <a:r>
              <a:rPr lang="it-IT" dirty="0"/>
              <a:t>In Germania si può stampare a basso prezzo grazie all’inflazione galoppante, in URSS mancava la carta</a:t>
            </a:r>
          </a:p>
        </p:txBody>
      </p:sp>
    </p:spTree>
    <p:extLst>
      <p:ext uri="{BB962C8B-B14F-4D97-AF65-F5344CB8AC3E}">
        <p14:creationId xmlns:p14="http://schemas.microsoft.com/office/powerpoint/2010/main" val="3935587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56A1B2C-561A-E02A-28BA-CC309EF2E535}"/>
              </a:ext>
            </a:extLst>
          </p:cNvPr>
          <p:cNvSpPr>
            <a:spLocks noGrp="1"/>
          </p:cNvSpPr>
          <p:nvPr>
            <p:ph type="title"/>
          </p:nvPr>
        </p:nvSpPr>
        <p:spPr/>
        <p:txBody>
          <a:bodyPr/>
          <a:lstStyle/>
          <a:p>
            <a:r>
              <a:rPr lang="it-IT" dirty="0"/>
              <a:t>Una città nella città</a:t>
            </a:r>
          </a:p>
        </p:txBody>
      </p:sp>
      <p:sp>
        <p:nvSpPr>
          <p:cNvPr id="3" name="Segnaposto contenuto 2">
            <a:extLst>
              <a:ext uri="{FF2B5EF4-FFF2-40B4-BE49-F238E27FC236}">
                <a16:creationId xmlns:a16="http://schemas.microsoft.com/office/drawing/2014/main" id="{63EC5C0C-A14F-5033-ECEA-44A7F869CB65}"/>
              </a:ext>
            </a:extLst>
          </p:cNvPr>
          <p:cNvSpPr>
            <a:spLocks noGrp="1"/>
          </p:cNvSpPr>
          <p:nvPr>
            <p:ph idx="1"/>
          </p:nvPr>
        </p:nvSpPr>
        <p:spPr/>
        <p:txBody>
          <a:bodyPr/>
          <a:lstStyle/>
          <a:p>
            <a:r>
              <a:rPr lang="it-IT" dirty="0"/>
              <a:t>19 librerie, 6 banche, vari teatri, oltre 80 case editrici</a:t>
            </a:r>
          </a:p>
          <a:p>
            <a:r>
              <a:rPr lang="it-IT" dirty="0"/>
              <a:t>Alla fine del 1919 i russi sono 70.000, nel periodo 1921 – 22 sono diventati circa 250.000, nel 1923 – 360.000 (oggi 220.000 circa di cui 15.000- 17.000 nel quartiere di Charlottenburg</a:t>
            </a:r>
          </a:p>
          <a:p>
            <a:r>
              <a:rPr lang="it-IT" dirty="0" err="1"/>
              <a:t>Kurf</a:t>
            </a:r>
            <a:r>
              <a:rPr lang="it-IT" dirty="0" err="1">
                <a:latin typeface="Aptos" panose="020B0004020202020204" pitchFamily="34" charset="0"/>
              </a:rPr>
              <a:t>űrstendamm</a:t>
            </a:r>
            <a:r>
              <a:rPr lang="it-IT" dirty="0">
                <a:latin typeface="Aptos" panose="020B0004020202020204" pitchFamily="34" charset="0"/>
              </a:rPr>
              <a:t> chiamato </a:t>
            </a:r>
            <a:r>
              <a:rPr lang="it-IT" dirty="0" err="1">
                <a:latin typeface="Aptos" panose="020B0004020202020204" pitchFamily="34" charset="0"/>
              </a:rPr>
              <a:t>Nepskij</a:t>
            </a:r>
            <a:r>
              <a:rPr lang="it-IT" dirty="0">
                <a:latin typeface="Aptos" panose="020B0004020202020204" pitchFamily="34" charset="0"/>
              </a:rPr>
              <a:t> </a:t>
            </a:r>
            <a:r>
              <a:rPr lang="it-IT" dirty="0" err="1">
                <a:latin typeface="Aptos" panose="020B0004020202020204" pitchFamily="34" charset="0"/>
              </a:rPr>
              <a:t>Prospekt</a:t>
            </a:r>
            <a:endParaRPr lang="it-IT" dirty="0">
              <a:latin typeface="Aptos" panose="020B0004020202020204" pitchFamily="34" charset="0"/>
            </a:endParaRPr>
          </a:p>
          <a:p>
            <a:r>
              <a:rPr lang="it-IT" dirty="0">
                <a:latin typeface="Aptos" panose="020B0004020202020204" pitchFamily="34" charset="0"/>
              </a:rPr>
              <a:t>Nessuno degli intellettuali russi ha ancora operato una decisa scelta di campo (il concetto di emigrazione diviene definitivo solo dopo la morte di Lenin, nel 1924)</a:t>
            </a:r>
          </a:p>
        </p:txBody>
      </p:sp>
    </p:spTree>
    <p:extLst>
      <p:ext uri="{BB962C8B-B14F-4D97-AF65-F5344CB8AC3E}">
        <p14:creationId xmlns:p14="http://schemas.microsoft.com/office/powerpoint/2010/main" val="35292243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BB6A6DA-922E-24F6-D5C4-BB5038C15EA8}"/>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CDBCD53F-CE65-BDFD-EF1D-056E49C71270}"/>
              </a:ext>
            </a:extLst>
          </p:cNvPr>
          <p:cNvSpPr>
            <a:spLocks noGrp="1"/>
          </p:cNvSpPr>
          <p:nvPr>
            <p:ph idx="1"/>
          </p:nvPr>
        </p:nvSpPr>
        <p:spPr/>
        <p:txBody>
          <a:bodyPr/>
          <a:lstStyle/>
          <a:p>
            <a:r>
              <a:rPr lang="it-IT" dirty="0"/>
              <a:t>Periodo per tutti estremamente fruttuoso, vortice di incontri, iniziative.</a:t>
            </a:r>
          </a:p>
          <a:p>
            <a:r>
              <a:rPr lang="it-IT" dirty="0"/>
              <a:t>Grande coesione tra gli scrittori russi, commistione tra «puri» e «impuri». Tutti seduti nei caffè </a:t>
            </a:r>
          </a:p>
        </p:txBody>
      </p:sp>
    </p:spTree>
    <p:extLst>
      <p:ext uri="{BB962C8B-B14F-4D97-AF65-F5344CB8AC3E}">
        <p14:creationId xmlns:p14="http://schemas.microsoft.com/office/powerpoint/2010/main" val="2286642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054C46E-4420-DBA1-B34B-FA36CBECBEF0}"/>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649F8A65-DD53-7C42-AED4-423147BE4339}"/>
              </a:ext>
            </a:extLst>
          </p:cNvPr>
          <p:cNvSpPr>
            <a:spLocks noGrp="1"/>
          </p:cNvSpPr>
          <p:nvPr>
            <p:ph idx="1"/>
          </p:nvPr>
        </p:nvSpPr>
        <p:spPr/>
        <p:txBody>
          <a:bodyPr/>
          <a:lstStyle/>
          <a:p>
            <a:r>
              <a:rPr lang="it-IT" dirty="0"/>
              <a:t>Non so quanti russi ci fossero in quegli anni a Berlino; probabilmente erano moltissimi - ad ogni angolo si sentiva parlare russo. Avevano aperto decine di ristoranti russi - con tanto di balalaike, zingari, blini, </a:t>
            </a:r>
            <a:r>
              <a:rPr lang="it-IT" dirty="0" err="1"/>
              <a:t>šaslik</a:t>
            </a:r>
            <a:r>
              <a:rPr lang="it-IT" dirty="0"/>
              <a:t>, e ovviamente, l'immancabile isterismo russo. Funzionava anche un teatro di varietà. Si pubblicavano tre quotidiani e cinque settimanali. In un anno spuntarono ben diciassette case editrici russe; pubblicavano </a:t>
            </a:r>
            <a:r>
              <a:rPr lang="it-IT" dirty="0" err="1"/>
              <a:t>Fonvizin</a:t>
            </a:r>
            <a:r>
              <a:rPr lang="it-IT" dirty="0"/>
              <a:t> e </a:t>
            </a:r>
            <a:r>
              <a:rPr lang="it-IT" dirty="0" err="1"/>
              <a:t>Pil'njak</a:t>
            </a:r>
            <a:r>
              <a:rPr lang="it-IT" dirty="0"/>
              <a:t>, libri di cucina, le opere dei padri della chiesa, manuali tecnici, memorie, libri satirici. (</a:t>
            </a:r>
            <a:r>
              <a:rPr lang="it-IT" dirty="0" err="1"/>
              <a:t>Erenburg</a:t>
            </a:r>
            <a:r>
              <a:rPr lang="it-IT" dirty="0"/>
              <a:t>, 1966: 27-28). </a:t>
            </a:r>
          </a:p>
        </p:txBody>
      </p:sp>
    </p:spTree>
    <p:extLst>
      <p:ext uri="{BB962C8B-B14F-4D97-AF65-F5344CB8AC3E}">
        <p14:creationId xmlns:p14="http://schemas.microsoft.com/office/powerpoint/2010/main" val="937281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ACD2675-0818-B5B7-FECE-1EB0761EC043}"/>
              </a:ext>
            </a:extLst>
          </p:cNvPr>
          <p:cNvSpPr>
            <a:spLocks noGrp="1"/>
          </p:cNvSpPr>
          <p:nvPr>
            <p:ph type="title"/>
          </p:nvPr>
        </p:nvSpPr>
        <p:spPr/>
        <p:txBody>
          <a:bodyPr>
            <a:normAutofit fontScale="90000"/>
          </a:bodyPr>
          <a:lstStyle/>
          <a:p>
            <a:r>
              <a:rPr lang="it-IT" sz="3700" dirty="0"/>
              <a:t>Tra gli scrittori più famosi che vivono in questi anni a Berlino vi sono:</a:t>
            </a:r>
          </a:p>
        </p:txBody>
      </p:sp>
      <p:sp>
        <p:nvSpPr>
          <p:cNvPr id="3" name="Segnaposto contenuto 2">
            <a:extLst>
              <a:ext uri="{FF2B5EF4-FFF2-40B4-BE49-F238E27FC236}">
                <a16:creationId xmlns:a16="http://schemas.microsoft.com/office/drawing/2014/main" id="{DEAB4C9A-D566-BBCC-3D8F-7684B56AA4AB}"/>
              </a:ext>
            </a:extLst>
          </p:cNvPr>
          <p:cNvSpPr>
            <a:spLocks noGrp="1"/>
          </p:cNvSpPr>
          <p:nvPr>
            <p:ph idx="1"/>
          </p:nvPr>
        </p:nvSpPr>
        <p:spPr>
          <a:xfrm>
            <a:off x="7411453" y="2478024"/>
            <a:ext cx="3872243" cy="3694176"/>
          </a:xfrm>
        </p:spPr>
        <p:txBody>
          <a:bodyPr anchor="ctr">
            <a:normAutofit/>
          </a:bodyPr>
          <a:lstStyle/>
          <a:p>
            <a:r>
              <a:rPr lang="it-IT" sz="1800"/>
              <a:t>Vladimir Nabolov, l’autore di Lolita, vive a Berlino dal 1922 al 1937. Suo padre venne qui assassinato il 28 maggio del 1922. Nel 1928 pubblica il romanzo «Korol, dama, valet» (re, dama, fante), allusione al KaDeWe. Conobbe qui la moglie, Vera Slonim.  </a:t>
            </a:r>
          </a:p>
        </p:txBody>
      </p:sp>
    </p:spTree>
    <p:extLst>
      <p:ext uri="{BB962C8B-B14F-4D97-AF65-F5344CB8AC3E}">
        <p14:creationId xmlns:p14="http://schemas.microsoft.com/office/powerpoint/2010/main" val="3031520553"/>
      </p:ext>
    </p:extLst>
  </p:cSld>
  <p:clrMapOvr>
    <a:masterClrMapping/>
  </p:clrMapOvr>
</p:sld>
</file>

<file path=ppt/theme/theme1.xml><?xml version="1.0" encoding="utf-8"?>
<a:theme xmlns:a="http://schemas.openxmlformats.org/drawingml/2006/main" name="Raccolta">
  <a:themeElements>
    <a:clrScheme name="Raccolta">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Raccolta">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accolta">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319</TotalTime>
  <Words>678</Words>
  <Application>Microsoft Office PowerPoint</Application>
  <PresentationFormat>Widescreen</PresentationFormat>
  <Paragraphs>27</Paragraphs>
  <Slides>11</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11</vt:i4>
      </vt:variant>
    </vt:vector>
  </HeadingPairs>
  <TitlesOfParts>
    <vt:vector size="15" baseType="lpstr">
      <vt:lpstr>Aptos</vt:lpstr>
      <vt:lpstr>Arial</vt:lpstr>
      <vt:lpstr>Gill Sans MT</vt:lpstr>
      <vt:lpstr>Raccolta</vt:lpstr>
      <vt:lpstr>La Berlino russa negli anni ‘20</vt:lpstr>
      <vt:lpstr>Presentazione standard di PowerPoint</vt:lpstr>
      <vt:lpstr>Pasternak (1890 – 1960) si trovava a Berlino nel 1906 con i genitori e la sorella e scrive nell’autobiografia:</vt:lpstr>
      <vt:lpstr>Presentazione standard di PowerPoint</vt:lpstr>
      <vt:lpstr>Presentazione standard di PowerPoint</vt:lpstr>
      <vt:lpstr>Una città nella città</vt:lpstr>
      <vt:lpstr>Presentazione standard di PowerPoint</vt:lpstr>
      <vt:lpstr>Presentazione standard di PowerPoint</vt:lpstr>
      <vt:lpstr>Tra gli scrittori più famosi che vivono in questi anni a Berlino vi sono:</vt:lpstr>
      <vt:lpstr>Mašenka (1926)</vt:lpstr>
      <vt:lpstr>Marina Cvetaeva (1892 – 1941)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Berlino russa negli anni ‘20</dc:title>
  <dc:creator>FRANCESCA LEGITTIMO</dc:creator>
  <cp:lastModifiedBy>admin</cp:lastModifiedBy>
  <cp:revision>2</cp:revision>
  <dcterms:created xsi:type="dcterms:W3CDTF">2025-01-18T16:54:11Z</dcterms:created>
  <dcterms:modified xsi:type="dcterms:W3CDTF">2025-04-01T09:12:06Z</dcterms:modified>
</cp:coreProperties>
</file>