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3447" autoAdjust="0"/>
  </p:normalViewPr>
  <p:slideViewPr>
    <p:cSldViewPr snapToGrid="0">
      <p:cViewPr varScale="1">
        <p:scale>
          <a:sx n="59" d="100"/>
          <a:sy n="59" d="100"/>
        </p:scale>
        <p:origin x="964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ncredi Greco" userId="68f4d11238ebce53" providerId="LiveId" clId="{5663312E-7ACE-44A0-9B2B-E9F1E5F22099}"/>
    <pc:docChg chg="undo custSel modSld">
      <pc:chgData name="Tancredi Greco" userId="68f4d11238ebce53" providerId="LiveId" clId="{5663312E-7ACE-44A0-9B2B-E9F1E5F22099}" dt="2025-05-02T13:54:13.886" v="155" actId="255"/>
      <pc:docMkLst>
        <pc:docMk/>
      </pc:docMkLst>
      <pc:sldChg chg="modSp mod">
        <pc:chgData name="Tancredi Greco" userId="68f4d11238ebce53" providerId="LiveId" clId="{5663312E-7ACE-44A0-9B2B-E9F1E5F22099}" dt="2025-05-02T13:48:36.370" v="135" actId="20577"/>
        <pc:sldMkLst>
          <pc:docMk/>
          <pc:sldMk cId="787130006" sldId="259"/>
        </pc:sldMkLst>
        <pc:spChg chg="mod">
          <ac:chgData name="Tancredi Greco" userId="68f4d11238ebce53" providerId="LiveId" clId="{5663312E-7ACE-44A0-9B2B-E9F1E5F22099}" dt="2025-05-02T13:48:36.370" v="135" actId="20577"/>
          <ac:spMkLst>
            <pc:docMk/>
            <pc:sldMk cId="787130006" sldId="259"/>
            <ac:spMk id="2" creationId="{55601F35-F5E8-674A-D6B4-5B08A544F516}"/>
          </ac:spMkLst>
        </pc:spChg>
      </pc:sldChg>
      <pc:sldChg chg="modSp mod">
        <pc:chgData name="Tancredi Greco" userId="68f4d11238ebce53" providerId="LiveId" clId="{5663312E-7ACE-44A0-9B2B-E9F1E5F22099}" dt="2025-05-02T13:54:13.886" v="155" actId="255"/>
        <pc:sldMkLst>
          <pc:docMk/>
          <pc:sldMk cId="14876590" sldId="262"/>
        </pc:sldMkLst>
        <pc:spChg chg="mod">
          <ac:chgData name="Tancredi Greco" userId="68f4d11238ebce53" providerId="LiveId" clId="{5663312E-7ACE-44A0-9B2B-E9F1E5F22099}" dt="2025-05-02T13:54:13.886" v="155" actId="255"/>
          <ac:spMkLst>
            <pc:docMk/>
            <pc:sldMk cId="14876590" sldId="262"/>
            <ac:spMk id="2" creationId="{05747DD1-1DEF-D467-44B1-FC19945A0BB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24393E-B245-CFEC-5638-2BAF5BBBC0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6C609FF-19D9-D3EB-3F64-A75E4EEE50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8DD950D-57C5-91F6-3183-4A054251C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10776-AA57-4EED-81F0-9804CC8E20AE}" type="datetimeFigureOut">
              <a:rPr lang="it-IT" smtClean="0"/>
              <a:t>02/05/2025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31B0ECB-451B-358E-DA74-4D70EBB19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038BA3A-6E3B-E093-EFF7-3EB6A7D7D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01B9F-A1EC-4F0B-A8B6-E07E184E59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1470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4D3752A-AA14-68D0-0985-F0E997B956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CDFEF85-6D46-1589-AB14-A8929129C8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B04E0A6-3951-0999-8F21-35FFBAD68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10776-AA57-4EED-81F0-9804CC8E20AE}" type="datetimeFigureOut">
              <a:rPr lang="it-IT" smtClean="0"/>
              <a:t>02/05/2025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254C485-D1CA-E819-5970-37BD6A263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650C2A9-6EE4-8639-5CBC-04515D702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01B9F-A1EC-4F0B-A8B6-E07E184E59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4096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0E82043A-B767-C277-46E7-D48CE590A8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12BB2C5-AB3F-D488-C68C-F06839F366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5898CD5-E4CD-59B4-DDAF-CA16CFB3D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10776-AA57-4EED-81F0-9804CC8E20AE}" type="datetimeFigureOut">
              <a:rPr lang="it-IT" smtClean="0"/>
              <a:t>02/05/2025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8B5887E-1015-CC80-E452-826127AE9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3F1B27B-A7BC-341A-223A-44744A978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01B9F-A1EC-4F0B-A8B6-E07E184E59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2673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E1A5DE4-CE3F-D688-D8D0-47BAACC7E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DD62D39-74F1-18D2-48B2-68804EF56B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4AC6544-7145-F78D-FB0C-5B5F4DA27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10776-AA57-4EED-81F0-9804CC8E20AE}" type="datetimeFigureOut">
              <a:rPr lang="it-IT" smtClean="0"/>
              <a:t>02/05/2025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582494B-9181-F3D0-3317-932DF5710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C103884-B2A1-B70F-2A01-C9066D948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01B9F-A1EC-4F0B-A8B6-E07E184E59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0330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684D8C3-3CF1-7D34-7E32-4E77D22521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89404BD-3474-86C0-264E-291D5F1937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28841AF-8865-9983-DC4C-FDE769557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10776-AA57-4EED-81F0-9804CC8E20AE}" type="datetimeFigureOut">
              <a:rPr lang="it-IT" smtClean="0"/>
              <a:t>02/05/2025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90A9978-4A81-C4BF-9589-3D8E64EF7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149420F-FA6C-5DCE-4CFB-3343B0FD9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01B9F-A1EC-4F0B-A8B6-E07E184E59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8040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AECCB11-C4B1-DF83-9E38-DF78D306B4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62E6948-9309-7B9D-C96D-2478759612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02151D9-E35D-62B5-11BB-8FFA9D9348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DB9519F-4EB7-DC2A-5560-D03F6DC2D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10776-AA57-4EED-81F0-9804CC8E20AE}" type="datetimeFigureOut">
              <a:rPr lang="it-IT" smtClean="0"/>
              <a:t>02/05/2025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9B7BA23-6F40-D330-3CD8-71F80E741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BE1E3E7-6CA0-2F61-7004-3917C241F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01B9F-A1EC-4F0B-A8B6-E07E184E59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7036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9A95364-D9F3-8B29-C8F4-1CF4DCA40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BA0551F-DD95-BDF5-9A9E-06D47BCA3A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B97A699-2633-EB26-42BE-8BC588E34E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9CCAA9C7-7862-2D9A-E88D-9FC2FCF1EF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351B7FA8-8AB4-83E0-C9D5-9BA20ECB93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F4B90225-7153-4C6D-243F-F027A7BE7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10776-AA57-4EED-81F0-9804CC8E20AE}" type="datetimeFigureOut">
              <a:rPr lang="it-IT" smtClean="0"/>
              <a:t>02/05/2025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5BB7EB40-BAFA-71E7-A64F-768648D4D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24DF1C7D-C31A-D3A0-6B89-7CA1269CE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01B9F-A1EC-4F0B-A8B6-E07E184E59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6044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5542BD7-26EE-5360-88A9-025D578CE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91B1E857-5750-C01B-411E-2CE7C165F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10776-AA57-4EED-81F0-9804CC8E20AE}" type="datetimeFigureOut">
              <a:rPr lang="it-IT" smtClean="0"/>
              <a:t>02/05/2025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C765B26B-8A25-BC51-A0AF-B016CA068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E39F2B5D-745F-D30E-A2C7-AC41EA332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01B9F-A1EC-4F0B-A8B6-E07E184E59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7586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869655E6-CC2C-384E-8D0E-3872B06A2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10776-AA57-4EED-81F0-9804CC8E20AE}" type="datetimeFigureOut">
              <a:rPr lang="it-IT" smtClean="0"/>
              <a:t>02/05/2025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4F2995D7-942F-BE96-3CD1-6B318FDFA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66EFD37-D007-CD5D-4A68-08EDE9CC1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01B9F-A1EC-4F0B-A8B6-E07E184E59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4244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FB8F221-2717-2A1B-FC03-281725A7A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874B189-B01D-EB09-80BF-9EA1A454FB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C7E3365-E1F0-9B3B-10A7-6A10AA4740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2556BDF-CB4C-6CD6-1605-FA5B52895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10776-AA57-4EED-81F0-9804CC8E20AE}" type="datetimeFigureOut">
              <a:rPr lang="it-IT" smtClean="0"/>
              <a:t>02/05/2025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907407A-4E3B-CD82-E01B-B3E3B4381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08D8A8E-5077-4F02-F662-0DEEED038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01B9F-A1EC-4F0B-A8B6-E07E184E59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649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703FA66-D1E5-E0E1-9E50-989E4D97C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F8B0868A-A9A4-B6D2-CABF-5AA5B7970D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A89D3B9-F028-10D6-5A98-148480D3EB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F0BCD35-0E26-F48F-42C1-DB5A8C865D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10776-AA57-4EED-81F0-9804CC8E20AE}" type="datetimeFigureOut">
              <a:rPr lang="it-IT" smtClean="0"/>
              <a:t>02/05/2025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67C8C89-00AA-80EE-F749-72823D6EE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9225119-17FC-60F4-1A89-B8FA9F948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01B9F-A1EC-4F0B-A8B6-E07E184E59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3950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2A12749B-D3D6-10B8-334B-54AFD53C83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63CD91D-2350-1279-A25B-F24675722A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0F30810-105C-6DFD-290A-78046DA99C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7910776-AA57-4EED-81F0-9804CC8E20AE}" type="datetimeFigureOut">
              <a:rPr lang="it-IT" smtClean="0"/>
              <a:t>02/05/2025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596702D-11FB-6999-411B-FEECD8C79A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2A703C1-2C73-E23F-97B5-21998FD90E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AB01B9F-A1EC-4F0B-A8B6-E07E184E59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6898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8C7748D-D8B5-E9C6-9E92-B200618A30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i="1" dirty="0"/>
              <a:t>Il fantasma di Cinzia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E963B21-A97F-2BD6-4E05-983EA090A59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i="1" dirty="0"/>
              <a:t>Elegie </a:t>
            </a:r>
            <a:r>
              <a:rPr lang="it-IT" dirty="0"/>
              <a:t>IV, 7</a:t>
            </a:r>
          </a:p>
        </p:txBody>
      </p:sp>
    </p:spTree>
    <p:extLst>
      <p:ext uri="{BB962C8B-B14F-4D97-AF65-F5344CB8AC3E}">
        <p14:creationId xmlns:p14="http://schemas.microsoft.com/office/powerpoint/2010/main" val="2718044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6B8B1F4-954A-430D-35A9-4C1446446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Elementi di originalità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A3EBFC1-95C2-8234-D106-F217CA804E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3000" dirty="0"/>
              <a:t>La morte dell’amata.</a:t>
            </a:r>
          </a:p>
          <a:p>
            <a:r>
              <a:rPr lang="it-IT" sz="3000" dirty="0"/>
              <a:t>Protagonismo femminile (come Tarpea, in </a:t>
            </a:r>
            <a:r>
              <a:rPr lang="it-IT" sz="3000" i="1" dirty="0"/>
              <a:t>El</a:t>
            </a:r>
            <a:r>
              <a:rPr lang="it-IT" sz="3000" dirty="0"/>
              <a:t>. IV, 4).</a:t>
            </a:r>
          </a:p>
          <a:p>
            <a:r>
              <a:rPr lang="it-IT" sz="3000" dirty="0"/>
              <a:t>Elemento eziologico: nome della schiava </a:t>
            </a:r>
            <a:r>
              <a:rPr lang="it-IT" sz="3000" i="1" dirty="0" err="1"/>
              <a:t>Latris</a:t>
            </a:r>
            <a:r>
              <a:rPr lang="it-IT" sz="3000" i="1" dirty="0"/>
              <a:t>.</a:t>
            </a:r>
            <a:endParaRPr lang="it-IT" sz="3000" dirty="0"/>
          </a:p>
        </p:txBody>
      </p:sp>
    </p:spTree>
    <p:extLst>
      <p:ext uri="{BB962C8B-B14F-4D97-AF65-F5344CB8AC3E}">
        <p14:creationId xmlns:p14="http://schemas.microsoft.com/office/powerpoint/2010/main" val="2270707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5601F35-F5E8-674A-D6B4-5B08A544F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Properzio, </a:t>
            </a:r>
            <a:r>
              <a:rPr lang="it-IT" i="1" dirty="0"/>
              <a:t>Elegie </a:t>
            </a:r>
            <a:r>
              <a:rPr lang="it-IT" dirty="0"/>
              <a:t>IV, 7 (</a:t>
            </a:r>
            <a:r>
              <a:rPr lang="it-IT" dirty="0" err="1"/>
              <a:t>vv</a:t>
            </a:r>
            <a:r>
              <a:rPr lang="it-IT" dirty="0"/>
              <a:t>. 1 – 30)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FE6C376-90BB-ED01-0A3F-EEB9396AF1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3000" i="1" dirty="0" err="1"/>
              <a:t>Sunt</a:t>
            </a:r>
            <a:r>
              <a:rPr lang="it-IT" sz="3000" i="1" dirty="0"/>
              <a:t> </a:t>
            </a:r>
            <a:r>
              <a:rPr lang="it-IT" sz="3000" i="1" dirty="0" err="1"/>
              <a:t>aliquid</a:t>
            </a:r>
            <a:r>
              <a:rPr lang="it-IT" sz="3000" i="1" dirty="0"/>
              <a:t> </a:t>
            </a:r>
            <a:r>
              <a:rPr lang="it-IT" sz="3000" i="1" u="sng" dirty="0"/>
              <a:t>Manes</a:t>
            </a:r>
            <a:r>
              <a:rPr lang="it-IT" sz="3000" i="1" dirty="0"/>
              <a:t>: </a:t>
            </a:r>
            <a:r>
              <a:rPr lang="it-IT" sz="3000" i="1" u="sng" dirty="0" err="1"/>
              <a:t>letum</a:t>
            </a:r>
            <a:r>
              <a:rPr lang="it-IT" sz="3000" i="1" dirty="0"/>
              <a:t> non omnia </a:t>
            </a:r>
            <a:r>
              <a:rPr lang="it-IT" sz="3000" i="1" dirty="0" err="1"/>
              <a:t>finit</a:t>
            </a:r>
            <a:r>
              <a:rPr lang="it-IT" sz="3000" i="1" dirty="0"/>
              <a:t>,</a:t>
            </a:r>
          </a:p>
          <a:p>
            <a:pPr marL="0" indent="0">
              <a:buNone/>
            </a:pPr>
            <a:r>
              <a:rPr lang="it-IT" sz="3000" i="1" dirty="0" err="1"/>
              <a:t>luridaque</a:t>
            </a:r>
            <a:r>
              <a:rPr lang="it-IT" sz="3000" i="1" dirty="0"/>
              <a:t> </a:t>
            </a:r>
            <a:r>
              <a:rPr lang="it-IT" sz="3000" i="1" u="sng" dirty="0" err="1"/>
              <a:t>evictos</a:t>
            </a:r>
            <a:r>
              <a:rPr lang="it-IT" sz="3000" i="1" dirty="0"/>
              <a:t> </a:t>
            </a:r>
            <a:r>
              <a:rPr lang="it-IT" sz="3000" i="1" dirty="0" err="1"/>
              <a:t>effugit</a:t>
            </a:r>
            <a:r>
              <a:rPr lang="it-IT" sz="3000" i="1" dirty="0"/>
              <a:t> umbra </a:t>
            </a:r>
            <a:r>
              <a:rPr lang="it-IT" sz="3000" i="1" dirty="0" err="1"/>
              <a:t>rogos</a:t>
            </a:r>
            <a:r>
              <a:rPr lang="it-IT" sz="3000" i="1" dirty="0"/>
              <a:t>.</a:t>
            </a:r>
          </a:p>
          <a:p>
            <a:pPr marL="0" indent="0">
              <a:buNone/>
            </a:pPr>
            <a:endParaRPr lang="it-IT" sz="3000" i="1" dirty="0"/>
          </a:p>
          <a:p>
            <a:pPr marL="0" indent="0">
              <a:buNone/>
            </a:pPr>
            <a:r>
              <a:rPr lang="it-IT" sz="3000" dirty="0"/>
              <a:t>I Mani esistono: la morte non è la fine di tutto</a:t>
            </a:r>
          </a:p>
          <a:p>
            <a:pPr marL="0" indent="0">
              <a:buNone/>
            </a:pPr>
            <a:r>
              <a:rPr lang="it-IT" sz="3000" dirty="0"/>
              <a:t>e la pallida ombra fugge nel rogo dopo averlo sconfitto.</a:t>
            </a:r>
          </a:p>
        </p:txBody>
      </p:sp>
    </p:spTree>
    <p:extLst>
      <p:ext uri="{BB962C8B-B14F-4D97-AF65-F5344CB8AC3E}">
        <p14:creationId xmlns:p14="http://schemas.microsoft.com/office/powerpoint/2010/main" val="787130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3688D15-3135-E181-FB11-C2034AFEE1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Omero, </a:t>
            </a:r>
            <a:r>
              <a:rPr lang="it-IT" i="1" dirty="0"/>
              <a:t>Iliade</a:t>
            </a:r>
            <a:r>
              <a:rPr lang="it-IT" dirty="0"/>
              <a:t> XXIII, 103 – 4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F3712DF-D07A-4EF6-87A7-BE8F7AD1D8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3000" dirty="0"/>
              <a:t>ὢ πόποι ἦ ῥά τίς ἐστι καὶ εἰν Ἀΐδαο δόμοισι</a:t>
            </a:r>
            <a:endParaRPr lang="it-IT" sz="3000" dirty="0"/>
          </a:p>
          <a:p>
            <a:pPr marL="0" indent="0">
              <a:buNone/>
            </a:pPr>
            <a:r>
              <a:rPr lang="el-GR" sz="3000" dirty="0"/>
              <a:t>ψυχὴ καὶ εἴδωλον, ἀτὰρ φρένες οὐκ ἔνι πάμπαν</a:t>
            </a:r>
            <a:endParaRPr lang="it-IT" sz="3000" dirty="0"/>
          </a:p>
          <a:p>
            <a:pPr marL="0" indent="0">
              <a:buNone/>
            </a:pPr>
            <a:endParaRPr lang="it-IT" sz="3000" dirty="0"/>
          </a:p>
          <a:p>
            <a:pPr marL="0" indent="0">
              <a:buNone/>
            </a:pPr>
            <a:r>
              <a:rPr lang="it-IT" sz="3000" dirty="0"/>
              <a:t>Ahimè, allora esiste anche nella casa di Ade</a:t>
            </a:r>
          </a:p>
          <a:p>
            <a:pPr marL="0" indent="0">
              <a:buNone/>
            </a:pPr>
            <a:r>
              <a:rPr lang="it-IT" sz="3000" dirty="0"/>
              <a:t>l’anima e il simulacro, ma dentro non c’è più la vita. </a:t>
            </a:r>
          </a:p>
        </p:txBody>
      </p:sp>
    </p:spTree>
    <p:extLst>
      <p:ext uri="{BB962C8B-B14F-4D97-AF65-F5344CB8AC3E}">
        <p14:creationId xmlns:p14="http://schemas.microsoft.com/office/powerpoint/2010/main" val="26247098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F0A9A02D-2192-5AFF-5B54-7827589BC1BB}"/>
              </a:ext>
            </a:extLst>
          </p:cNvPr>
          <p:cNvSpPr txBox="1"/>
          <p:nvPr/>
        </p:nvSpPr>
        <p:spPr>
          <a:xfrm>
            <a:off x="729343" y="348343"/>
            <a:ext cx="1047205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000" dirty="0"/>
              <a:t>Mi è apparsa Cinzia, china sopra il mio letto,</a:t>
            </a:r>
          </a:p>
          <a:p>
            <a:r>
              <a:rPr lang="it-IT" sz="3000" dirty="0"/>
              <a:t>lei da poco sepolta al margine della via rumorosa,</a:t>
            </a:r>
          </a:p>
          <a:p>
            <a:r>
              <a:rPr lang="it-IT" sz="3000" dirty="0"/>
              <a:t>quando il sonno era incerto per me, dopo le esequie dell’amor mio,</a:t>
            </a:r>
          </a:p>
          <a:p>
            <a:r>
              <a:rPr lang="it-IT" sz="3000" dirty="0"/>
              <a:t>e mi dolevo che il letto fosse divenuto un freddo dominio. </a:t>
            </a:r>
          </a:p>
          <a:p>
            <a:r>
              <a:rPr lang="it-IT" sz="3000" dirty="0"/>
              <a:t>Aveva gli stessi capelli con cui la portarono alla sepoltura,</a:t>
            </a:r>
          </a:p>
          <a:p>
            <a:r>
              <a:rPr lang="it-IT" sz="3000" dirty="0"/>
              <a:t>gli stessi vestiti: la veste era bruciacchiata sul fianco,</a:t>
            </a:r>
          </a:p>
          <a:p>
            <a:r>
              <a:rPr lang="it-IT" sz="3000" dirty="0"/>
              <a:t>la fiamma aveva corroso il berillo che soleva mettere al dito</a:t>
            </a:r>
          </a:p>
          <a:p>
            <a:r>
              <a:rPr lang="it-IT" sz="3000" dirty="0"/>
              <a:t>e l’acqua del Lete aveva logorato l’orlo delle sue labbra.</a:t>
            </a:r>
          </a:p>
          <a:p>
            <a:r>
              <a:rPr lang="it-IT" sz="3000" dirty="0"/>
              <a:t>Respirava e parlava come se ancora vivesse, ma le dita</a:t>
            </a:r>
          </a:p>
          <a:p>
            <a:r>
              <a:rPr lang="it-IT" sz="3000" dirty="0"/>
              <a:t>delle sue mani scricchiolavano e sembrava che si spezzassero:</a:t>
            </a:r>
          </a:p>
        </p:txBody>
      </p:sp>
    </p:spTree>
    <p:extLst>
      <p:ext uri="{BB962C8B-B14F-4D97-AF65-F5344CB8AC3E}">
        <p14:creationId xmlns:p14="http://schemas.microsoft.com/office/powerpoint/2010/main" val="683164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6891D7-99F8-6461-DCDF-A76BE0BCFA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FFD32A49-B815-480E-9079-DDFF6BC7EF81}"/>
              </a:ext>
            </a:extLst>
          </p:cNvPr>
          <p:cNvSpPr txBox="1"/>
          <p:nvPr/>
        </p:nvSpPr>
        <p:spPr>
          <a:xfrm>
            <a:off x="729343" y="348343"/>
            <a:ext cx="1047205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000" dirty="0"/>
              <a:t>Traditore (</a:t>
            </a:r>
            <a:r>
              <a:rPr lang="it-IT" sz="3000" i="1" dirty="0"/>
              <a:t>perfide</a:t>
            </a:r>
            <a:r>
              <a:rPr lang="it-IT" sz="3000" dirty="0"/>
              <a:t>)</a:t>
            </a:r>
            <a:r>
              <a:rPr lang="it-IT" sz="3000" i="1" dirty="0"/>
              <a:t>,</a:t>
            </a:r>
            <a:r>
              <a:rPr lang="it-IT" sz="3000" dirty="0"/>
              <a:t> tu che nessuna donna può sperare di avere migliore,</a:t>
            </a:r>
          </a:p>
          <a:p>
            <a:r>
              <a:rPr lang="it-IT" sz="3000" dirty="0"/>
              <a:t>il sonno riesce così presto ad avere presa su di te?</a:t>
            </a:r>
          </a:p>
          <a:p>
            <a:r>
              <a:rPr lang="it-IT" sz="3000" dirty="0"/>
              <a:t>Ti sono già svaniti dalla memoria tutti gli incontri furtivi nell’insonne Suburra</a:t>
            </a:r>
          </a:p>
          <a:p>
            <a:r>
              <a:rPr lang="it-IT" sz="3000" dirty="0"/>
              <a:t>e la mia finestra, consumata dagli inganni notturni,</a:t>
            </a:r>
          </a:p>
          <a:p>
            <a:r>
              <a:rPr lang="it-IT" sz="3000" dirty="0"/>
              <a:t>attraverso la quale con una fune quante volte mi sono calata</a:t>
            </a:r>
          </a:p>
          <a:p>
            <a:r>
              <a:rPr lang="it-IT" sz="3000" dirty="0"/>
              <a:t>per venire, una mano dopo l’altra, fra le tue braccia!</a:t>
            </a:r>
          </a:p>
          <a:p>
            <a:r>
              <a:rPr lang="it-IT" sz="3000" dirty="0"/>
              <a:t>Spesso l’amplesso è stato affidato a un crocicchio e, uniti i petti,</a:t>
            </a:r>
          </a:p>
          <a:p>
            <a:r>
              <a:rPr lang="it-IT" sz="3000" dirty="0"/>
              <a:t>i nostri mantelli hanno intiepidito la via.</a:t>
            </a:r>
          </a:p>
          <a:p>
            <a:endParaRPr lang="it-IT" sz="3000" dirty="0"/>
          </a:p>
        </p:txBody>
      </p:sp>
    </p:spTree>
    <p:extLst>
      <p:ext uri="{BB962C8B-B14F-4D97-AF65-F5344CB8AC3E}">
        <p14:creationId xmlns:p14="http://schemas.microsoft.com/office/powerpoint/2010/main" val="32799012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B0FCC2-F540-D69B-555F-DC6D486C34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05747DD1-1DEF-D467-44B1-FC19945A0BB0}"/>
              </a:ext>
            </a:extLst>
          </p:cNvPr>
          <p:cNvSpPr txBox="1"/>
          <p:nvPr/>
        </p:nvSpPr>
        <p:spPr>
          <a:xfrm>
            <a:off x="729343" y="348343"/>
            <a:ext cx="10472057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/>
              <a:t>Ahimè, patto ottenuto sotto silenzio, le cui parole fallaci</a:t>
            </a:r>
          </a:p>
          <a:p>
            <a:r>
              <a:rPr lang="it-IT" sz="2800" dirty="0"/>
              <a:t>le hanno disperse </a:t>
            </a:r>
            <a:r>
              <a:rPr lang="it-IT" sz="2800" u="sng" dirty="0"/>
              <a:t>i venti </a:t>
            </a:r>
            <a:r>
              <a:rPr lang="it-IT" sz="2800" dirty="0"/>
              <a:t>che non le avrebbero ascoltate.</a:t>
            </a:r>
          </a:p>
          <a:p>
            <a:r>
              <a:rPr lang="it-IT" sz="2800" dirty="0"/>
              <a:t>Accanto a me non suonò un custode con la sua canna spaccata e una tegola rotta mi ferì il capo rivolto verso la porta.</a:t>
            </a:r>
          </a:p>
          <a:p>
            <a:r>
              <a:rPr lang="it-IT" sz="2800" dirty="0"/>
              <a:t>Insomma, </a:t>
            </a:r>
            <a:r>
              <a:rPr lang="it-IT" sz="2800" u="sng" dirty="0"/>
              <a:t>chi</a:t>
            </a:r>
            <a:r>
              <a:rPr lang="it-IT" sz="2800" dirty="0"/>
              <a:t> ti vide a testa bassa nel nostro funerale,</a:t>
            </a:r>
          </a:p>
          <a:p>
            <a:r>
              <a:rPr lang="it-IT" sz="2800" u="sng" dirty="0"/>
              <a:t>chi</a:t>
            </a:r>
            <a:r>
              <a:rPr lang="it-IT" sz="2800" dirty="0"/>
              <a:t> ti vide intiepidire delle tue lacrime la toga a lutto?</a:t>
            </a:r>
          </a:p>
          <a:p>
            <a:r>
              <a:rPr lang="it-IT" sz="2800" dirty="0"/>
              <a:t>Se ti dava fastidio oltrepassare le porte della città (</a:t>
            </a:r>
            <a:r>
              <a:rPr lang="it-IT" sz="2800" i="1" dirty="0"/>
              <a:t>si </a:t>
            </a:r>
            <a:r>
              <a:rPr lang="it-IT" sz="2800" i="1" u="sng" dirty="0" err="1"/>
              <a:t>p</a:t>
            </a:r>
            <a:r>
              <a:rPr lang="it-IT" sz="2800" i="1" dirty="0" err="1"/>
              <a:t>iguit</a:t>
            </a:r>
            <a:r>
              <a:rPr lang="it-IT" sz="2800" i="1" dirty="0"/>
              <a:t> </a:t>
            </a:r>
            <a:r>
              <a:rPr lang="it-IT" sz="2800" i="1" u="sng" dirty="0" err="1"/>
              <a:t>p</a:t>
            </a:r>
            <a:r>
              <a:rPr lang="it-IT" sz="2800" i="1" dirty="0" err="1"/>
              <a:t>ortas</a:t>
            </a:r>
            <a:r>
              <a:rPr lang="it-IT" sz="2800" i="1" dirty="0"/>
              <a:t> ultra </a:t>
            </a:r>
            <a:r>
              <a:rPr lang="it-IT" sz="2800" i="1" u="sng" dirty="0"/>
              <a:t>p</a:t>
            </a:r>
            <a:r>
              <a:rPr lang="it-IT" sz="2800" i="1" dirty="0"/>
              <a:t>rocedere</a:t>
            </a:r>
            <a:r>
              <a:rPr lang="it-IT" sz="2800" dirty="0"/>
              <a:t>),</a:t>
            </a:r>
          </a:p>
          <a:p>
            <a:r>
              <a:rPr lang="it-IT" sz="2800" dirty="0"/>
              <a:t>almeno dovevi ordinare che il feretro procedesse più lento.</a:t>
            </a:r>
          </a:p>
          <a:p>
            <a:r>
              <a:rPr lang="it-IT" sz="2800" dirty="0"/>
              <a:t>Perché, ingrato, tu stesso non hai invocato i venti propizi al mio rogo? </a:t>
            </a:r>
          </a:p>
          <a:p>
            <a:r>
              <a:rPr lang="it-IT" sz="2800" dirty="0"/>
              <a:t>Perché le mie fiamme non sprigionarono essenza di nardo?</a:t>
            </a:r>
          </a:p>
          <a:p>
            <a:r>
              <a:rPr lang="it-IT" sz="2800" dirty="0"/>
              <a:t>Ti pesava anche questo, lanciare giacinti senza valore</a:t>
            </a:r>
          </a:p>
          <a:p>
            <a:r>
              <a:rPr lang="it-IT" sz="2800" dirty="0"/>
              <a:t>e compiere il sacrificio di rito sulle mie ceneri rompendo un orcio di vino?</a:t>
            </a:r>
          </a:p>
        </p:txBody>
      </p:sp>
    </p:spTree>
    <p:extLst>
      <p:ext uri="{BB962C8B-B14F-4D97-AF65-F5344CB8AC3E}">
        <p14:creationId xmlns:p14="http://schemas.microsoft.com/office/powerpoint/2010/main" val="148765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D0DAA34-6A5A-EA7E-5615-C48B5DC062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Catullo, carme 70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33E17E1-8E6A-BA7B-E500-EEFB7362DF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La mia donna dice di non volersi sposare con altri</a:t>
            </a:r>
          </a:p>
          <a:p>
            <a:pPr marL="0" indent="0">
              <a:buNone/>
            </a:pPr>
            <a:r>
              <a:rPr lang="it-IT" dirty="0"/>
              <a:t>se non con me, nemmeno se lo stesso Giove lo chiedesse.</a:t>
            </a:r>
          </a:p>
          <a:p>
            <a:pPr marL="0" indent="0">
              <a:buNone/>
            </a:pPr>
            <a:r>
              <a:rPr lang="it-IT" dirty="0"/>
              <a:t>Dice; ma ciò che la donna dice all'amante desideroso,</a:t>
            </a:r>
          </a:p>
          <a:p>
            <a:pPr marL="0" indent="0">
              <a:buNone/>
            </a:pPr>
            <a:r>
              <a:rPr lang="it-IT" dirty="0"/>
              <a:t>conviene scriverlo nel vento e nell'acqua che scorre rapida.</a:t>
            </a:r>
          </a:p>
        </p:txBody>
      </p:sp>
    </p:spTree>
    <p:extLst>
      <p:ext uri="{BB962C8B-B14F-4D97-AF65-F5344CB8AC3E}">
        <p14:creationId xmlns:p14="http://schemas.microsoft.com/office/powerpoint/2010/main" val="31335384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537</Words>
  <Application>Microsoft Office PowerPoint</Application>
  <PresentationFormat>Widescreen</PresentationFormat>
  <Paragraphs>52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2" baseType="lpstr">
      <vt:lpstr>Aptos</vt:lpstr>
      <vt:lpstr>Aptos Display</vt:lpstr>
      <vt:lpstr>Arial</vt:lpstr>
      <vt:lpstr>Tema di Office</vt:lpstr>
      <vt:lpstr>Il fantasma di Cinzia</vt:lpstr>
      <vt:lpstr>Elementi di originalità</vt:lpstr>
      <vt:lpstr>Properzio, Elegie IV, 7 (vv. 1 – 30)</vt:lpstr>
      <vt:lpstr>Omero, Iliade XXIII, 103 – 4 </vt:lpstr>
      <vt:lpstr>Presentazione standard di PowerPoint</vt:lpstr>
      <vt:lpstr>Presentazione standard di PowerPoint</vt:lpstr>
      <vt:lpstr>Presentazione standard di PowerPoint</vt:lpstr>
      <vt:lpstr>Catullo, carme 70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Tancredi Greco</dc:creator>
  <cp:lastModifiedBy>Tancredi Greco</cp:lastModifiedBy>
  <cp:revision>4</cp:revision>
  <dcterms:created xsi:type="dcterms:W3CDTF">2025-05-01T17:17:41Z</dcterms:created>
  <dcterms:modified xsi:type="dcterms:W3CDTF">2025-05-02T13:54:24Z</dcterms:modified>
</cp:coreProperties>
</file>