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1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A87267-9470-48C4-A2A9-8A009CB4FB0C}" v="6" dt="2026-10-16T14:35:06.0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credi Greco" userId="68f4d11238ebce53" providerId="LiveId" clId="{FE4BDAC3-6FB8-41B7-ACF9-2B09F89DDFD0}"/>
    <pc:docChg chg="custSel addSld delSld modSld">
      <pc:chgData name="Tancredi Greco" userId="68f4d11238ebce53" providerId="LiveId" clId="{FE4BDAC3-6FB8-41B7-ACF9-2B09F89DDFD0}" dt="2026-10-16T14:39:54.681" v="1725" actId="20577"/>
      <pc:docMkLst>
        <pc:docMk/>
      </pc:docMkLst>
      <pc:sldChg chg="modSp add mod">
        <pc:chgData name="Tancredi Greco" userId="68f4d11238ebce53" providerId="LiveId" clId="{FE4BDAC3-6FB8-41B7-ACF9-2B09F89DDFD0}" dt="2026-10-15T10:08:04.303" v="269" actId="27636"/>
        <pc:sldMkLst>
          <pc:docMk/>
          <pc:sldMk cId="917436446" sldId="258"/>
        </pc:sldMkLst>
        <pc:spChg chg="mod">
          <ac:chgData name="Tancredi Greco" userId="68f4d11238ebce53" providerId="LiveId" clId="{FE4BDAC3-6FB8-41B7-ACF9-2B09F89DDFD0}" dt="2026-10-15T10:07:57.792" v="267" actId="14100"/>
          <ac:spMkLst>
            <pc:docMk/>
            <pc:sldMk cId="917436446" sldId="258"/>
            <ac:spMk id="2" creationId="{D0E3D93C-B216-6381-3B50-4CEF07233DB7}"/>
          </ac:spMkLst>
        </pc:spChg>
        <pc:spChg chg="mod">
          <ac:chgData name="Tancredi Greco" userId="68f4d11238ebce53" providerId="LiveId" clId="{FE4BDAC3-6FB8-41B7-ACF9-2B09F89DDFD0}" dt="2026-10-15T10:08:04.303" v="269" actId="27636"/>
          <ac:spMkLst>
            <pc:docMk/>
            <pc:sldMk cId="917436446" sldId="258"/>
            <ac:spMk id="3" creationId="{9C01E473-735B-9F88-C246-8792F4E971B4}"/>
          </ac:spMkLst>
        </pc:spChg>
      </pc:sldChg>
      <pc:sldChg chg="modSp new mod">
        <pc:chgData name="Tancredi Greco" userId="68f4d11238ebce53" providerId="LiveId" clId="{FE4BDAC3-6FB8-41B7-ACF9-2B09F89DDFD0}" dt="2026-10-16T14:23:36.506" v="1571" actId="20577"/>
        <pc:sldMkLst>
          <pc:docMk/>
          <pc:sldMk cId="3554084512" sldId="259"/>
        </pc:sldMkLst>
        <pc:spChg chg="mod">
          <ac:chgData name="Tancredi Greco" userId="68f4d11238ebce53" providerId="LiveId" clId="{FE4BDAC3-6FB8-41B7-ACF9-2B09F89DDFD0}" dt="2026-10-15T10:45:15.323" v="296" actId="20577"/>
          <ac:spMkLst>
            <pc:docMk/>
            <pc:sldMk cId="3554084512" sldId="259"/>
            <ac:spMk id="2" creationId="{5EFA1FA2-8362-2FCE-DBA7-0AAE4E800AEC}"/>
          </ac:spMkLst>
        </pc:spChg>
        <pc:spChg chg="mod">
          <ac:chgData name="Tancredi Greco" userId="68f4d11238ebce53" providerId="LiveId" clId="{FE4BDAC3-6FB8-41B7-ACF9-2B09F89DDFD0}" dt="2026-10-16T14:23:36.506" v="1571" actId="20577"/>
          <ac:spMkLst>
            <pc:docMk/>
            <pc:sldMk cId="3554084512" sldId="259"/>
            <ac:spMk id="3" creationId="{4B6A7C1D-3700-9B95-ED95-6E1DF21BEEB0}"/>
          </ac:spMkLst>
        </pc:spChg>
      </pc:sldChg>
      <pc:sldChg chg="modSp new mod">
        <pc:chgData name="Tancredi Greco" userId="68f4d11238ebce53" providerId="LiveId" clId="{FE4BDAC3-6FB8-41B7-ACF9-2B09F89DDFD0}" dt="2026-10-16T08:46:52.661" v="821" actId="20577"/>
        <pc:sldMkLst>
          <pc:docMk/>
          <pc:sldMk cId="593829985" sldId="260"/>
        </pc:sldMkLst>
        <pc:spChg chg="mod">
          <ac:chgData name="Tancredi Greco" userId="68f4d11238ebce53" providerId="LiveId" clId="{FE4BDAC3-6FB8-41B7-ACF9-2B09F89DDFD0}" dt="2026-10-16T08:30:54.741" v="590" actId="20577"/>
          <ac:spMkLst>
            <pc:docMk/>
            <pc:sldMk cId="593829985" sldId="260"/>
            <ac:spMk id="2" creationId="{99AB780E-D5D4-91B6-D0A6-641178011D5C}"/>
          </ac:spMkLst>
        </pc:spChg>
        <pc:spChg chg="mod">
          <ac:chgData name="Tancredi Greco" userId="68f4d11238ebce53" providerId="LiveId" clId="{FE4BDAC3-6FB8-41B7-ACF9-2B09F89DDFD0}" dt="2026-10-16T08:46:52.661" v="821" actId="20577"/>
          <ac:spMkLst>
            <pc:docMk/>
            <pc:sldMk cId="593829985" sldId="260"/>
            <ac:spMk id="3" creationId="{90111452-2F64-830E-6586-2BF4A18E38FB}"/>
          </ac:spMkLst>
        </pc:spChg>
      </pc:sldChg>
      <pc:sldChg chg="modSp add del mod">
        <pc:chgData name="Tancredi Greco" userId="68f4d11238ebce53" providerId="LiveId" clId="{FE4BDAC3-6FB8-41B7-ACF9-2B09F89DDFD0}" dt="2026-10-15T10:52:06.549" v="563" actId="47"/>
        <pc:sldMkLst>
          <pc:docMk/>
          <pc:sldMk cId="2452057706" sldId="260"/>
        </pc:sldMkLst>
        <pc:spChg chg="mod">
          <ac:chgData name="Tancredi Greco" userId="68f4d11238ebce53" providerId="LiveId" clId="{FE4BDAC3-6FB8-41B7-ACF9-2B09F89DDFD0}" dt="2026-10-15T10:52:02.952" v="562" actId="20577"/>
          <ac:spMkLst>
            <pc:docMk/>
            <pc:sldMk cId="2452057706" sldId="260"/>
            <ac:spMk id="3" creationId="{8AB990BB-D4A0-D033-57DC-249B7F680FC3}"/>
          </ac:spMkLst>
        </pc:spChg>
      </pc:sldChg>
      <pc:sldChg chg="modSp new mod">
        <pc:chgData name="Tancredi Greco" userId="68f4d11238ebce53" providerId="LiveId" clId="{FE4BDAC3-6FB8-41B7-ACF9-2B09F89DDFD0}" dt="2026-10-16T14:13:07.973" v="1500" actId="20577"/>
        <pc:sldMkLst>
          <pc:docMk/>
          <pc:sldMk cId="1191293162" sldId="261"/>
        </pc:sldMkLst>
        <pc:spChg chg="mod">
          <ac:chgData name="Tancredi Greco" userId="68f4d11238ebce53" providerId="LiveId" clId="{FE4BDAC3-6FB8-41B7-ACF9-2B09F89DDFD0}" dt="2026-10-16T14:03:43.732" v="850" actId="20577"/>
          <ac:spMkLst>
            <pc:docMk/>
            <pc:sldMk cId="1191293162" sldId="261"/>
            <ac:spMk id="2" creationId="{0ED1C227-2028-CC2A-D498-F3DAA381A6B3}"/>
          </ac:spMkLst>
        </pc:spChg>
        <pc:spChg chg="mod">
          <ac:chgData name="Tancredi Greco" userId="68f4d11238ebce53" providerId="LiveId" clId="{FE4BDAC3-6FB8-41B7-ACF9-2B09F89DDFD0}" dt="2026-10-16T14:13:07.973" v="1500" actId="20577"/>
          <ac:spMkLst>
            <pc:docMk/>
            <pc:sldMk cId="1191293162" sldId="261"/>
            <ac:spMk id="3" creationId="{71C6C071-FC13-EADA-27D1-577129839271}"/>
          </ac:spMkLst>
        </pc:spChg>
      </pc:sldChg>
      <pc:sldChg chg="modSp add mod">
        <pc:chgData name="Tancredi Greco" userId="68f4d11238ebce53" providerId="LiveId" clId="{FE4BDAC3-6FB8-41B7-ACF9-2B09F89DDFD0}" dt="2026-10-16T14:39:54.681" v="1725" actId="20577"/>
        <pc:sldMkLst>
          <pc:docMk/>
          <pc:sldMk cId="2083183311" sldId="262"/>
        </pc:sldMkLst>
        <pc:spChg chg="mod">
          <ac:chgData name="Tancredi Greco" userId="68f4d11238ebce53" providerId="LiveId" clId="{FE4BDAC3-6FB8-41B7-ACF9-2B09F89DDFD0}" dt="2026-10-16T14:17:52.079" v="1550" actId="20577"/>
          <ac:spMkLst>
            <pc:docMk/>
            <pc:sldMk cId="2083183311" sldId="262"/>
            <ac:spMk id="2" creationId="{0EBD5720-E27B-F27F-DD34-F6274712C419}"/>
          </ac:spMkLst>
        </pc:spChg>
        <pc:spChg chg="mod">
          <ac:chgData name="Tancredi Greco" userId="68f4d11238ebce53" providerId="LiveId" clId="{FE4BDAC3-6FB8-41B7-ACF9-2B09F89DDFD0}" dt="2026-10-16T14:39:54.681" v="1725" actId="20577"/>
          <ac:spMkLst>
            <pc:docMk/>
            <pc:sldMk cId="2083183311" sldId="262"/>
            <ac:spMk id="3" creationId="{15028F24-7162-037E-B2BA-F2F46D6ED527}"/>
          </ac:spMkLst>
        </pc:spChg>
      </pc:sldChg>
      <pc:sldChg chg="modSp add mod">
        <pc:chgData name="Tancredi Greco" userId="68f4d11238ebce53" providerId="LiveId" clId="{FE4BDAC3-6FB8-41B7-ACF9-2B09F89DDFD0}" dt="2026-10-16T14:36:05.411" v="1720" actId="13926"/>
        <pc:sldMkLst>
          <pc:docMk/>
          <pc:sldMk cId="3988068560" sldId="263"/>
        </pc:sldMkLst>
        <pc:spChg chg="mod">
          <ac:chgData name="Tancredi Greco" userId="68f4d11238ebce53" providerId="LiveId" clId="{FE4BDAC3-6FB8-41B7-ACF9-2B09F89DDFD0}" dt="2026-10-16T14:36:05.411" v="1720" actId="13926"/>
          <ac:spMkLst>
            <pc:docMk/>
            <pc:sldMk cId="3988068560" sldId="263"/>
            <ac:spMk id="3" creationId="{AB86A35A-E44C-A06D-81B1-BD5D5084751D}"/>
          </ac:spMkLst>
        </pc:spChg>
      </pc:sldChg>
      <pc:sldChg chg="add del">
        <pc:chgData name="Tancredi Greco" userId="68f4d11238ebce53" providerId="LiveId" clId="{FE4BDAC3-6FB8-41B7-ACF9-2B09F89DDFD0}" dt="2026-10-16T14:35:06.012" v="1683"/>
        <pc:sldMkLst>
          <pc:docMk/>
          <pc:sldMk cId="183158928" sldId="26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A5B0A250-5CC0-1746-B209-08E8B0DAE6AF}" type="datetimeFigureOut">
              <a:rPr lang="en-US" smtClean="0"/>
              <a:pPr algn="l"/>
              <a:t>10/16/2026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4736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10/16/2026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093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10/16/2026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82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10/16/2026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91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10/16/2026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5442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10/16/2026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535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32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10/16/2026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549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10/16/2026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223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10/16/2026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432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202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5B0A250-5CC0-1746-B209-08E8B0DAE6AF}" type="datetimeFigureOut">
              <a:rPr lang="en-US" smtClean="0"/>
              <a:pPr/>
              <a:t>10/16/2026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42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6F2B51C-9578-EB41-A17E-FFF9D491A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4E9CAEA-4CF4-D249-8127-CD2FA2018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85">
              <a:extLst>
                <a:ext uri="{FF2B5EF4-FFF2-40B4-BE49-F238E27FC236}">
                  <a16:creationId xmlns:a16="http://schemas.microsoft.com/office/drawing/2014/main" id="{E51EDD93-C3A3-DF47-BCFC-43B049E34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86">
              <a:extLst>
                <a:ext uri="{FF2B5EF4-FFF2-40B4-BE49-F238E27FC236}">
                  <a16:creationId xmlns:a16="http://schemas.microsoft.com/office/drawing/2014/main" id="{D574DB0D-896A-D649-89B1-33753E1D46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87">
              <a:extLst>
                <a:ext uri="{FF2B5EF4-FFF2-40B4-BE49-F238E27FC236}">
                  <a16:creationId xmlns:a16="http://schemas.microsoft.com/office/drawing/2014/main" id="{62256DD9-FEA3-4A40-80D1-B33F0FF158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88">
              <a:extLst>
                <a:ext uri="{FF2B5EF4-FFF2-40B4-BE49-F238E27FC236}">
                  <a16:creationId xmlns:a16="http://schemas.microsoft.com/office/drawing/2014/main" id="{534E9839-EAD7-3C49-8D10-E4BFE08208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 89">
              <a:extLst>
                <a:ext uri="{FF2B5EF4-FFF2-40B4-BE49-F238E27FC236}">
                  <a16:creationId xmlns:a16="http://schemas.microsoft.com/office/drawing/2014/main" id="{DDFC3FA6-9BB5-A34E-9337-A2E9A1EED9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97">
              <a:extLst>
                <a:ext uri="{FF2B5EF4-FFF2-40B4-BE49-F238E27FC236}">
                  <a16:creationId xmlns:a16="http://schemas.microsoft.com/office/drawing/2014/main" id="{45000D9E-4AD7-5A4F-8E99-302F388C83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03EAF618-404D-CD9E-4A17-DBC143E1A9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9751" y="768334"/>
            <a:ext cx="6479629" cy="2866405"/>
          </a:xfrm>
        </p:spPr>
        <p:txBody>
          <a:bodyPr>
            <a:normAutofit/>
          </a:bodyPr>
          <a:lstStyle/>
          <a:p>
            <a:r>
              <a:rPr lang="it-IT" dirty="0"/>
              <a:t>Aristofane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60F7CD3-81C3-3BE8-91E2-0174046343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9751" y="4283239"/>
            <a:ext cx="6479629" cy="1475177"/>
          </a:xfrm>
        </p:spPr>
        <p:txBody>
          <a:bodyPr>
            <a:normAutofit/>
          </a:bodyPr>
          <a:lstStyle/>
          <a:p>
            <a:r>
              <a:rPr lang="it-IT" dirty="0"/>
              <a:t>Un commediografo in tempo di guerra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038FE0-4F51-08E1-FAB5-8F09D582BC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738" r="26408"/>
          <a:stretch>
            <a:fillRect/>
          </a:stretch>
        </p:blipFill>
        <p:spPr>
          <a:xfrm>
            <a:off x="20" y="1"/>
            <a:ext cx="4173349" cy="685799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EA70831-9A8D-3B4D-8EA5-EE32F93E9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39752" y="6087110"/>
            <a:ext cx="688374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197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A2F96D-626D-FD3C-673A-F0DD89034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Vita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652E14-440A-A2A6-8D77-34E09B1DA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Nasce attorno al 450 a.C. ad Atene.</a:t>
            </a:r>
          </a:p>
          <a:p>
            <a:r>
              <a:rPr lang="it-IT" dirty="0"/>
              <a:t>Il «periodo segreto»?</a:t>
            </a:r>
          </a:p>
          <a:p>
            <a:r>
              <a:rPr lang="it-IT" dirty="0"/>
              <a:t>Esordisce nel 427.</a:t>
            </a:r>
          </a:p>
          <a:p>
            <a:r>
              <a:rPr lang="it-IT" dirty="0"/>
              <a:t>Scrive 44 commedie.</a:t>
            </a:r>
          </a:p>
          <a:p>
            <a:r>
              <a:rPr lang="it-IT" dirty="0"/>
              <a:t>Muore attorno al 385 o poco dopo.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68041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415A6-D605-02BC-2737-84D8322DD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E3D93C-B216-6381-3B50-4CEF07233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851081"/>
          </a:xfrm>
        </p:spPr>
        <p:txBody>
          <a:bodyPr/>
          <a:lstStyle/>
          <a:p>
            <a:r>
              <a:rPr lang="it-IT" dirty="0"/>
              <a:t>Le commedie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01E473-735B-9F88-C246-8792F4E97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1752600"/>
            <a:ext cx="7335835" cy="4334510"/>
          </a:xfrm>
        </p:spPr>
        <p:txBody>
          <a:bodyPr>
            <a:normAutofit fontScale="92500" lnSpcReduction="10000"/>
          </a:bodyPr>
          <a:lstStyle/>
          <a:p>
            <a:r>
              <a:rPr lang="it-IT" i="1" dirty="0"/>
              <a:t>Cavalieri</a:t>
            </a:r>
          </a:p>
          <a:p>
            <a:r>
              <a:rPr lang="it-IT" i="1" dirty="0"/>
              <a:t>Nuvole</a:t>
            </a:r>
          </a:p>
          <a:p>
            <a:r>
              <a:rPr lang="it-IT" i="1" dirty="0"/>
              <a:t>Vespe</a:t>
            </a:r>
          </a:p>
          <a:p>
            <a:r>
              <a:rPr lang="it-IT" i="1" dirty="0"/>
              <a:t>Pace</a:t>
            </a:r>
          </a:p>
          <a:p>
            <a:r>
              <a:rPr lang="it-IT" i="1" dirty="0"/>
              <a:t>Uccelli</a:t>
            </a:r>
          </a:p>
          <a:p>
            <a:r>
              <a:rPr lang="it-IT" i="1" dirty="0" err="1"/>
              <a:t>Lisistrata</a:t>
            </a:r>
            <a:endParaRPr lang="it-IT" i="1" dirty="0"/>
          </a:p>
          <a:p>
            <a:r>
              <a:rPr lang="it-IT" i="1" dirty="0" err="1"/>
              <a:t>Tesmoforiazuse</a:t>
            </a:r>
            <a:endParaRPr lang="it-IT" i="1" dirty="0"/>
          </a:p>
          <a:p>
            <a:r>
              <a:rPr lang="it-IT" i="1" dirty="0"/>
              <a:t>Rane</a:t>
            </a:r>
          </a:p>
          <a:p>
            <a:r>
              <a:rPr lang="it-IT" i="1" dirty="0" err="1"/>
              <a:t>Ecclesiazuse</a:t>
            </a:r>
            <a:endParaRPr lang="it-IT" i="1" dirty="0"/>
          </a:p>
          <a:p>
            <a:r>
              <a:rPr lang="it-IT" i="1" dirty="0"/>
              <a:t>Pluto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17436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FA1FA2-8362-2FCE-DBA7-0AAE4E800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commedie sulla pace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6A7C1D-3700-9B95-ED95-6E1DF21BE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2160015"/>
            <a:ext cx="7740650" cy="3740041"/>
          </a:xfrm>
        </p:spPr>
        <p:txBody>
          <a:bodyPr/>
          <a:lstStyle/>
          <a:p>
            <a:r>
              <a:rPr lang="it-IT" i="1" dirty="0"/>
              <a:t>Acarnesi</a:t>
            </a:r>
            <a:r>
              <a:rPr lang="it-IT" dirty="0"/>
              <a:t> (425): la città divisa fra pacifisti (</a:t>
            </a:r>
            <a:r>
              <a:rPr lang="it-IT" dirty="0" err="1"/>
              <a:t>Diceopoli</a:t>
            </a:r>
            <a:r>
              <a:rPr lang="it-IT" dirty="0"/>
              <a:t>) e guerrafondai (</a:t>
            </a:r>
            <a:r>
              <a:rPr lang="it-IT" dirty="0" err="1"/>
              <a:t>Lamaco</a:t>
            </a:r>
            <a:r>
              <a:rPr lang="it-IT" dirty="0"/>
              <a:t>).</a:t>
            </a:r>
          </a:p>
          <a:p>
            <a:r>
              <a:rPr lang="it-IT" i="1" dirty="0"/>
              <a:t>Pace</a:t>
            </a:r>
            <a:r>
              <a:rPr lang="it-IT" dirty="0"/>
              <a:t> (421): la guerra è voluta da pochi profittatori.</a:t>
            </a:r>
          </a:p>
          <a:p>
            <a:r>
              <a:rPr lang="it-IT" i="1" dirty="0" err="1"/>
              <a:t>Lisistrata</a:t>
            </a:r>
            <a:r>
              <a:rPr lang="it-IT" i="1" dirty="0"/>
              <a:t> </a:t>
            </a:r>
            <a:r>
              <a:rPr lang="it-IT" dirty="0"/>
              <a:t>(411): la pacificazione può essere ottenuta solo a prezzo di grandi sacrifici.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3554084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9AB780E-D5D4-91B6-D0A6-641178011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Aristofane… femminista?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0111452-2F64-830E-6586-2BF4A18E3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i="1" dirty="0" err="1"/>
              <a:t>Lisistrata</a:t>
            </a:r>
            <a:r>
              <a:rPr lang="it-IT" dirty="0"/>
              <a:t> e </a:t>
            </a:r>
            <a:r>
              <a:rPr lang="it-IT" i="1" dirty="0" err="1"/>
              <a:t>Ecclesiazuse</a:t>
            </a:r>
            <a:r>
              <a:rPr lang="it-IT" dirty="0"/>
              <a:t>: le donne al potere.</a:t>
            </a:r>
          </a:p>
          <a:p>
            <a:r>
              <a:rPr lang="it-IT" dirty="0"/>
              <a:t>Il carnevale: un mondo alla rovescia (M. </a:t>
            </a:r>
            <a:r>
              <a:rPr lang="it-IT" dirty="0" err="1"/>
              <a:t>Bachtin</a:t>
            </a:r>
            <a:r>
              <a:rPr lang="it-IT" dirty="0"/>
              <a:t>).</a:t>
            </a:r>
          </a:p>
          <a:p>
            <a:r>
              <a:rPr lang="it-IT"/>
              <a:t>Utopie </a:t>
            </a:r>
            <a:r>
              <a:rPr lang="it-IT" dirty="0"/>
              <a:t>e proposte irrealizzabili: lo sciopero del sesso, la pace e il «comunismo».</a:t>
            </a:r>
          </a:p>
        </p:txBody>
      </p:sp>
    </p:spTree>
    <p:extLst>
      <p:ext uri="{BB962C8B-B14F-4D97-AF65-F5344CB8AC3E}">
        <p14:creationId xmlns:p14="http://schemas.microsoft.com/office/powerpoint/2010/main" val="593829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C475F-90D6-91CE-740C-7EE57FB14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64D29E-ECDB-EEF2-0434-32110CF9F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 dove nasce la commedia?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B86A35A-E44C-A06D-81B1-BD5D50847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2160016"/>
            <a:ext cx="8807450" cy="3601212"/>
          </a:xfrm>
        </p:spPr>
        <p:txBody>
          <a:bodyPr/>
          <a:lstStyle/>
          <a:p>
            <a:pPr marL="0" indent="0">
              <a:buNone/>
            </a:pPr>
            <a:r>
              <a:rPr lang="it-IT" b="1" dirty="0"/>
              <a:t>Aristotele, </a:t>
            </a:r>
            <a:r>
              <a:rPr lang="it-IT" b="1" i="1" dirty="0"/>
              <a:t>Poetica </a:t>
            </a:r>
            <a:r>
              <a:rPr lang="it-IT" b="1" dirty="0"/>
              <a:t>(1449a):</a:t>
            </a:r>
          </a:p>
          <a:p>
            <a:pPr marL="0" indent="0" algn="just">
              <a:buNone/>
            </a:pPr>
            <a:r>
              <a:rPr lang="it-IT" dirty="0"/>
              <a:t>La tragedia nacque all’inizio dall’improvvisazione (sia essa sia la commedia da quelli che guidavano il coro: la prima dal ditirambo, mentre </a:t>
            </a:r>
            <a:r>
              <a:rPr lang="it-IT" dirty="0">
                <a:highlight>
                  <a:srgbClr val="FFFF00"/>
                </a:highlight>
              </a:rPr>
              <a:t>la seconda dalle processioni falliche che ancor oggi sono rimaste in uso in molte città</a:t>
            </a:r>
            <a:r>
              <a:rPr lang="it-IT" dirty="0"/>
              <a:t>)…</a:t>
            </a:r>
          </a:p>
        </p:txBody>
      </p:sp>
    </p:spTree>
    <p:extLst>
      <p:ext uri="{BB962C8B-B14F-4D97-AF65-F5344CB8AC3E}">
        <p14:creationId xmlns:p14="http://schemas.microsoft.com/office/powerpoint/2010/main" val="3988068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7990E-D1A6-93D5-EBE2-99DC90604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BD5720-E27B-F27F-DD34-F6274712C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 dove nasce la commedia?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028F24-7162-037E-B2BA-F2F46D6ED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L’elemento attico</a:t>
            </a:r>
          </a:p>
          <a:p>
            <a:r>
              <a:rPr lang="it-IT" dirty="0"/>
              <a:t>L’elemento dorico</a:t>
            </a:r>
          </a:p>
          <a:p>
            <a:r>
              <a:rPr lang="it-IT" dirty="0"/>
              <a:t>La teoria sincretistica (</a:t>
            </a:r>
            <a:r>
              <a:rPr lang="it-IT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Alfred </a:t>
            </a:r>
            <a:r>
              <a:rPr lang="it-IT" sz="24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Körte</a:t>
            </a:r>
            <a:r>
              <a:rPr lang="it-IT">
                <a:latin typeface="Times New Roman" panose="02020603050405020304" pitchFamily="18" charset="0"/>
                <a:ea typeface="Aptos" panose="020B0004020202020204" pitchFamily="34" charset="0"/>
              </a:rPr>
              <a:t>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83183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D1C227-2028-CC2A-D498-F3DAA381A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Aristofane… conservatore?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1C6C071-FC13-EADA-27D1-5771298392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150" y="2160016"/>
            <a:ext cx="8274050" cy="3601212"/>
          </a:xfrm>
        </p:spPr>
        <p:txBody>
          <a:bodyPr/>
          <a:lstStyle/>
          <a:p>
            <a:pPr algn="just"/>
            <a:r>
              <a:rPr lang="it-IT" dirty="0"/>
              <a:t>Non rimpiangeva l’epoca dei tiranni, ma non amava nemmeno la democrazia radicale contemporanea.</a:t>
            </a:r>
          </a:p>
          <a:p>
            <a:pPr algn="just"/>
            <a:r>
              <a:rPr lang="it-IT" dirty="0"/>
              <a:t>Criticava l’imperialismo ateniese e non amava Pericle.</a:t>
            </a:r>
          </a:p>
          <a:p>
            <a:pPr algn="just"/>
            <a:r>
              <a:rPr lang="it-IT" dirty="0"/>
              <a:t>Sembra rimpiangere i tempi delle Guerre persiane: l’Atene unita e i valori di quei tempi (austerità, onestà e patriottismo).</a:t>
            </a:r>
          </a:p>
          <a:p>
            <a:r>
              <a:rPr lang="it-IT" i="1" dirty="0"/>
              <a:t>Rane</a:t>
            </a:r>
            <a:r>
              <a:rPr lang="it-IT" dirty="0"/>
              <a:t>: Eschilo vince su Euripide: la poesia del primo è utile, quella del secondo intrattiene.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1191293162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281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Neue Haas Grotesk Text Pro</vt:lpstr>
      <vt:lpstr>Times New Roman</vt:lpstr>
      <vt:lpstr>PunchcardVTI</vt:lpstr>
      <vt:lpstr>Aristofane</vt:lpstr>
      <vt:lpstr>Vita</vt:lpstr>
      <vt:lpstr>Le commedie</vt:lpstr>
      <vt:lpstr>Le commedie sulla pace</vt:lpstr>
      <vt:lpstr>Aristofane… femminista?</vt:lpstr>
      <vt:lpstr>Da dove nasce la commedia?</vt:lpstr>
      <vt:lpstr>Da dove nasce la commedia?</vt:lpstr>
      <vt:lpstr>Aristofane… conservatore?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Tancredi Greco</dc:creator>
  <cp:lastModifiedBy>Tancredi Greco</cp:lastModifiedBy>
  <cp:revision>1</cp:revision>
  <dcterms:created xsi:type="dcterms:W3CDTF">2026-10-15T09:50:34Z</dcterms:created>
  <dcterms:modified xsi:type="dcterms:W3CDTF">2026-10-16T14:39:57Z</dcterms:modified>
</cp:coreProperties>
</file>