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7E044E-E07B-4B21-8BDC-050621D15EB7}" v="5" dt="2026-10-09T18:17:50.6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credi Greco" userId="68f4d11238ebce53" providerId="LiveId" clId="{FE4BDAC3-6FB8-41B7-ACF9-2B09F89DDFD0}"/>
    <pc:docChg chg="undo custSel addSld delSld modSld">
      <pc:chgData name="Tancredi Greco" userId="68f4d11238ebce53" providerId="LiveId" clId="{FE4BDAC3-6FB8-41B7-ACF9-2B09F89DDFD0}" dt="2026-10-09T18:53:00.378" v="1893" actId="20577"/>
      <pc:docMkLst>
        <pc:docMk/>
      </pc:docMkLst>
      <pc:sldChg chg="addSp delSp mod">
        <pc:chgData name="Tancredi Greco" userId="68f4d11238ebce53" providerId="LiveId" clId="{FE4BDAC3-6FB8-41B7-ACF9-2B09F89DDFD0}" dt="2026-10-09T16:35:32.793" v="2" actId="478"/>
        <pc:sldMkLst>
          <pc:docMk/>
          <pc:sldMk cId="3753285929" sldId="256"/>
        </pc:sldMkLst>
        <pc:picChg chg="del">
          <ac:chgData name="Tancredi Greco" userId="68f4d11238ebce53" providerId="LiveId" clId="{FE4BDAC3-6FB8-41B7-ACF9-2B09F89DDFD0}" dt="2026-10-09T16:34:51.749" v="0" actId="478"/>
          <ac:picMkLst>
            <pc:docMk/>
            <pc:sldMk cId="3753285929" sldId="256"/>
            <ac:picMk id="5" creationId="{457318DB-D868-A4E0-17AB-B7A1C1309006}"/>
          </ac:picMkLst>
        </pc:picChg>
        <pc:picChg chg="add del">
          <ac:chgData name="Tancredi Greco" userId="68f4d11238ebce53" providerId="LiveId" clId="{FE4BDAC3-6FB8-41B7-ACF9-2B09F89DDFD0}" dt="2026-10-09T16:35:32.793" v="2" actId="478"/>
          <ac:picMkLst>
            <pc:docMk/>
            <pc:sldMk cId="3753285929" sldId="256"/>
            <ac:picMk id="7" creationId="{FD14FD12-199C-3878-12E7-0ED6EB792C2B}"/>
          </ac:picMkLst>
        </pc:picChg>
      </pc:sldChg>
      <pc:sldChg chg="modSp mod">
        <pc:chgData name="Tancredi Greco" userId="68f4d11238ebce53" providerId="LiveId" clId="{FE4BDAC3-6FB8-41B7-ACF9-2B09F89DDFD0}" dt="2026-10-09T17:41:33.377" v="1263" actId="20577"/>
        <pc:sldMkLst>
          <pc:docMk/>
          <pc:sldMk cId="2434329496" sldId="258"/>
        </pc:sldMkLst>
        <pc:spChg chg="mod">
          <ac:chgData name="Tancredi Greco" userId="68f4d11238ebce53" providerId="LiveId" clId="{FE4BDAC3-6FB8-41B7-ACF9-2B09F89DDFD0}" dt="2026-10-09T17:36:44.441" v="1228" actId="14100"/>
          <ac:spMkLst>
            <pc:docMk/>
            <pc:sldMk cId="2434329496" sldId="258"/>
            <ac:spMk id="2" creationId="{1152FA46-F9E9-2DC1-1DD1-57BE8AF0D197}"/>
          </ac:spMkLst>
        </pc:spChg>
        <pc:spChg chg="mod">
          <ac:chgData name="Tancredi Greco" userId="68f4d11238ebce53" providerId="LiveId" clId="{FE4BDAC3-6FB8-41B7-ACF9-2B09F89DDFD0}" dt="2026-10-09T17:41:33.377" v="1263" actId="20577"/>
          <ac:spMkLst>
            <pc:docMk/>
            <pc:sldMk cId="2434329496" sldId="258"/>
            <ac:spMk id="3" creationId="{793E8E00-7D82-4744-CDBB-C13ED7CB51E1}"/>
          </ac:spMkLst>
        </pc:spChg>
      </pc:sldChg>
      <pc:sldChg chg="new del">
        <pc:chgData name="Tancredi Greco" userId="68f4d11238ebce53" providerId="LiveId" clId="{FE4BDAC3-6FB8-41B7-ACF9-2B09F89DDFD0}" dt="2026-10-09T16:35:51.264" v="4" actId="47"/>
        <pc:sldMkLst>
          <pc:docMk/>
          <pc:sldMk cId="351651168" sldId="259"/>
        </pc:sldMkLst>
      </pc:sldChg>
      <pc:sldChg chg="modSp add mod">
        <pc:chgData name="Tancredi Greco" userId="68f4d11238ebce53" providerId="LiveId" clId="{FE4BDAC3-6FB8-41B7-ACF9-2B09F89DDFD0}" dt="2026-10-09T17:33:12.271" v="1214" actId="20577"/>
        <pc:sldMkLst>
          <pc:docMk/>
          <pc:sldMk cId="3543579578" sldId="259"/>
        </pc:sldMkLst>
        <pc:spChg chg="mod">
          <ac:chgData name="Tancredi Greco" userId="68f4d11238ebce53" providerId="LiveId" clId="{FE4BDAC3-6FB8-41B7-ACF9-2B09F89DDFD0}" dt="2026-10-09T17:33:12.271" v="1214" actId="20577"/>
          <ac:spMkLst>
            <pc:docMk/>
            <pc:sldMk cId="3543579578" sldId="259"/>
            <ac:spMk id="3" creationId="{C86F6453-ACB2-D118-A92A-46048DDF9C6A}"/>
          </ac:spMkLst>
        </pc:spChg>
      </pc:sldChg>
      <pc:sldChg chg="delSp add del setBg delDesignElem">
        <pc:chgData name="Tancredi Greco" userId="68f4d11238ebce53" providerId="LiveId" clId="{FE4BDAC3-6FB8-41B7-ACF9-2B09F89DDFD0}" dt="2026-10-09T17:48:43" v="1266" actId="47"/>
        <pc:sldMkLst>
          <pc:docMk/>
          <pc:sldMk cId="792748189" sldId="260"/>
        </pc:sldMkLst>
        <pc:spChg chg="del">
          <ac:chgData name="Tancredi Greco" userId="68f4d11238ebce53" providerId="LiveId" clId="{FE4BDAC3-6FB8-41B7-ACF9-2B09F89DDFD0}" dt="2026-10-09T17:48:38.012" v="1265"/>
          <ac:spMkLst>
            <pc:docMk/>
            <pc:sldMk cId="792748189" sldId="260"/>
            <ac:spMk id="8" creationId="{5B7DA1D2-4F2E-E780-9276-620B9A1587CD}"/>
          </ac:spMkLst>
        </pc:spChg>
        <pc:spChg chg="del">
          <ac:chgData name="Tancredi Greco" userId="68f4d11238ebce53" providerId="LiveId" clId="{FE4BDAC3-6FB8-41B7-ACF9-2B09F89DDFD0}" dt="2026-10-09T17:48:38.012" v="1265"/>
          <ac:spMkLst>
            <pc:docMk/>
            <pc:sldMk cId="792748189" sldId="260"/>
            <ac:spMk id="12" creationId="{4BB998CC-90AD-7744-6326-DD92903201DD}"/>
          </ac:spMkLst>
        </pc:spChg>
        <pc:cxnChg chg="del">
          <ac:chgData name="Tancredi Greco" userId="68f4d11238ebce53" providerId="LiveId" clId="{FE4BDAC3-6FB8-41B7-ACF9-2B09F89DDFD0}" dt="2026-10-09T17:48:38.012" v="1265"/>
          <ac:cxnSpMkLst>
            <pc:docMk/>
            <pc:sldMk cId="792748189" sldId="260"/>
            <ac:cxnSpMk id="10" creationId="{65C2BFC1-943D-C5DA-1825-512994A5503C}"/>
          </ac:cxnSpMkLst>
        </pc:cxnChg>
      </pc:sldChg>
      <pc:sldChg chg="modSp add mod">
        <pc:chgData name="Tancredi Greco" userId="68f4d11238ebce53" providerId="LiveId" clId="{FE4BDAC3-6FB8-41B7-ACF9-2B09F89DDFD0}" dt="2026-10-09T18:19:07.886" v="1380" actId="27636"/>
        <pc:sldMkLst>
          <pc:docMk/>
          <pc:sldMk cId="2737690640" sldId="260"/>
        </pc:sldMkLst>
        <pc:spChg chg="mod">
          <ac:chgData name="Tancredi Greco" userId="68f4d11238ebce53" providerId="LiveId" clId="{FE4BDAC3-6FB8-41B7-ACF9-2B09F89DDFD0}" dt="2026-10-09T17:50:24.522" v="1357" actId="20577"/>
          <ac:spMkLst>
            <pc:docMk/>
            <pc:sldMk cId="2737690640" sldId="260"/>
            <ac:spMk id="2" creationId="{30A21B5D-172D-107A-1D59-844E438D7B41}"/>
          </ac:spMkLst>
        </pc:spChg>
        <pc:spChg chg="mod">
          <ac:chgData name="Tancredi Greco" userId="68f4d11238ebce53" providerId="LiveId" clId="{FE4BDAC3-6FB8-41B7-ACF9-2B09F89DDFD0}" dt="2026-10-09T18:19:07.886" v="1380" actId="27636"/>
          <ac:spMkLst>
            <pc:docMk/>
            <pc:sldMk cId="2737690640" sldId="260"/>
            <ac:spMk id="3" creationId="{8774D260-5B4D-F24D-222E-776E9CB4232C}"/>
          </ac:spMkLst>
        </pc:spChg>
      </pc:sldChg>
      <pc:sldChg chg="modSp add mod">
        <pc:chgData name="Tancredi Greco" userId="68f4d11238ebce53" providerId="LiveId" clId="{FE4BDAC3-6FB8-41B7-ACF9-2B09F89DDFD0}" dt="2026-10-09T18:53:00.378" v="1893" actId="20577"/>
        <pc:sldMkLst>
          <pc:docMk/>
          <pc:sldMk cId="352469009" sldId="261"/>
        </pc:sldMkLst>
        <pc:spChg chg="mod">
          <ac:chgData name="Tancredi Greco" userId="68f4d11238ebce53" providerId="LiveId" clId="{FE4BDAC3-6FB8-41B7-ACF9-2B09F89DDFD0}" dt="2026-10-09T18:44:54.154" v="1608" actId="20577"/>
          <ac:spMkLst>
            <pc:docMk/>
            <pc:sldMk cId="352469009" sldId="261"/>
            <ac:spMk id="2" creationId="{37150BD0-5394-8543-5419-E7C9E86FC757}"/>
          </ac:spMkLst>
        </pc:spChg>
        <pc:spChg chg="mod">
          <ac:chgData name="Tancredi Greco" userId="68f4d11238ebce53" providerId="LiveId" clId="{FE4BDAC3-6FB8-41B7-ACF9-2B09F89DDFD0}" dt="2026-10-09T18:53:00.378" v="1893" actId="20577"/>
          <ac:spMkLst>
            <pc:docMk/>
            <pc:sldMk cId="352469009" sldId="261"/>
            <ac:spMk id="3" creationId="{01D55D7E-2780-B8B5-B0BE-2DC46100FD98}"/>
          </ac:spMkLst>
        </pc:spChg>
      </pc:sldChg>
      <pc:sldChg chg="modSp add mod">
        <pc:chgData name="Tancredi Greco" userId="68f4d11238ebce53" providerId="LiveId" clId="{FE4BDAC3-6FB8-41B7-ACF9-2B09F89DDFD0}" dt="2026-10-09T18:18:52.259" v="1369" actId="5793"/>
        <pc:sldMkLst>
          <pc:docMk/>
          <pc:sldMk cId="4194050473" sldId="262"/>
        </pc:sldMkLst>
        <pc:spChg chg="mod">
          <ac:chgData name="Tancredi Greco" userId="68f4d11238ebce53" providerId="LiveId" clId="{FE4BDAC3-6FB8-41B7-ACF9-2B09F89DDFD0}" dt="2026-10-09T18:18:52.259" v="1369" actId="5793"/>
          <ac:spMkLst>
            <pc:docMk/>
            <pc:sldMk cId="4194050473" sldId="262"/>
            <ac:spMk id="3" creationId="{426B167C-77D0-CEF0-A885-8E037107591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B214D-70ED-1C23-1B89-DC391CC7D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A82674-FF44-28E1-403C-7F9DCA61B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840FAA-144F-BFEC-C3F8-930A403C5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6A70242-F645-A2A6-EFE7-F7AD30910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6246B5-FCDE-059E-98B0-ACA37E361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557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C9EF1F-7318-F5A3-AB52-A59F8C47B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E5E1EB-76DD-FB44-AFC1-5F2C30154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9CA9618-9FF3-6E4F-D44C-7E741B13D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332786-F8DB-707F-8572-2CB0459CB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38337A-DACF-8F49-D6A0-3F1EC922C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7840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335722-FB71-5BF3-26A5-F16135519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27BDC4-8E9F-BB42-815C-09B5AEEDB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A108ED-4610-99AE-DA3F-10E2070DB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847CF3-BF7E-3197-569E-9F64356B9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64CECF8-43FB-C51F-4614-2BD5ED05F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072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91F58C-8CCA-57D2-94D9-A7A77FBA8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C664D8-6C51-2857-FDA1-99089315E4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95227BD-DFC2-C293-58D3-E718B76656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DBF55F6-7AB7-D32B-B689-EA884F95E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8319D1C-F791-5E18-2970-14D2D860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4B91C10-5DDD-346E-E3CE-FCF4A6102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144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26909A-EFA8-ED60-1C8D-5238F394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97451BF-41EB-D464-D04F-F24E6FD6B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57FEA9C-3745-B0BC-0035-CF763F58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A960AFC-5A62-EBA7-40FF-409F962F4E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2DAC6D1-63EE-3E21-C424-A8A7B3FC0D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C4188A4-7B8D-F13B-2595-140BF1B9B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929F96D-8054-D9ED-E019-FA095E0CE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A1D5E9F-D782-1C86-890D-58A2D43D4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7866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72E4A7-187F-5BFD-DDF6-56336675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36F417D-947A-0661-B0BC-9CE43F41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9CBC26-D87D-E5CA-5B35-7F8DB6AC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0441BB-9654-DDA0-84C3-4BFAE8A5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825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F7946DC-C200-4E47-DE3D-6D439BCEA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3C5CB78-B4D0-5E31-578E-252DC3815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4023188-D0E0-3299-9F80-9718E87D0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752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D6BCB9-4F52-E07B-E395-5EFA33DA6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AED3CA-D0EE-8CE6-70B3-60B852687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7DDDD7F-9820-69C6-5737-2CF58994A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767CB3-9E98-8141-FB06-FE127A54B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23F0708-237C-45A9-8063-DDB7FD157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1862BEA-F501-5874-B02C-D9A0E7C0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1770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FBBE71-241B-0AE1-9F7E-6D7D071C0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A8215D4-7FC5-3F71-2C64-EFE76342564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B205B9-2E6A-E8E7-33AD-3B6B0A5BF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E663081-371B-E99B-F71A-C4E320E90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37728E-9B5C-5262-7ED7-2D1E116DF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1684CA0-27D3-AD8A-BFC1-8B33BDDA0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5617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79D0CE-3335-76F6-FBC0-4EFE690E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F2BE48A-FC8D-EDA3-D899-5834DFA18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C07CF9-00B4-29BA-1851-B26CD7F73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33ADA5-2EF1-5AD0-2423-B000858F2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D937FD-FD7D-14DC-FCAA-8225FA2F0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1844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EC34D11-9781-7A48-8113-4D1A772A6E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69F63B5-491B-D344-AD9D-A52101712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59ECCB-B2C8-6873-687F-E069E9E03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20F161-FB09-CA6F-D92B-2F893E91D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307833-4BB8-8BDE-4B83-F07DCD0F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6210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9F9963F-E35E-5B5C-1078-786FCACD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EE3957A-568B-4DF4-6E96-2AAC84359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0EF253-CB55-54E1-6997-6B548AEA4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035BE1-AAB8-4B4B-AE15-180470FA5EF1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047F804-89E6-2B35-CFFE-E53BF884A5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B37E9D-631B-4086-7F26-4698DAB6A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1BA312-E6DA-4160-B834-DF328ABC72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966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E8919C8-D1BD-A892-EAEA-1A07E33FC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it-IT" i="1">
                <a:solidFill>
                  <a:srgbClr val="FFFFFF"/>
                </a:solidFill>
              </a:rPr>
              <a:t>Commedie e tragedie contro la guerra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536C7A1-A3B7-9ED6-128E-1F5299B47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it-IT" i="1">
                <a:solidFill>
                  <a:srgbClr val="FFFFFF"/>
                </a:solidFill>
              </a:rPr>
              <a:t>La pace, Lisistrata, Elena, Troiane</a:t>
            </a:r>
          </a:p>
        </p:txBody>
      </p:sp>
    </p:spTree>
    <p:extLst>
      <p:ext uri="{BB962C8B-B14F-4D97-AF65-F5344CB8AC3E}">
        <p14:creationId xmlns:p14="http://schemas.microsoft.com/office/powerpoint/2010/main" val="3753285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8404BF6-B872-3731-8D54-4141F19A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it-IT">
                <a:solidFill>
                  <a:schemeClr val="bg1"/>
                </a:solidFill>
              </a:rPr>
              <a:t>I testi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C2D1C5-2916-F776-F4C8-16493C0FA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6"/>
            <a:ext cx="9406666" cy="408892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it-IT" i="1" dirty="0">
                <a:solidFill>
                  <a:schemeClr val="bg1"/>
                </a:solidFill>
              </a:rPr>
              <a:t>La pace</a:t>
            </a:r>
            <a:r>
              <a:rPr lang="it-IT" dirty="0">
                <a:solidFill>
                  <a:schemeClr val="bg1"/>
                </a:solidFill>
              </a:rPr>
              <a:t>: stanco della guerra interminabile tra Greci, il contadino </a:t>
            </a:r>
            <a:r>
              <a:rPr lang="it-IT" dirty="0" err="1">
                <a:solidFill>
                  <a:schemeClr val="bg1"/>
                </a:solidFill>
              </a:rPr>
              <a:t>Trigeo</a:t>
            </a:r>
            <a:r>
              <a:rPr lang="it-IT" dirty="0">
                <a:solidFill>
                  <a:schemeClr val="bg1"/>
                </a:solidFill>
              </a:rPr>
              <a:t> intraprende un viaggio straordinario per liberare la dea Pace.</a:t>
            </a:r>
          </a:p>
          <a:p>
            <a:pPr algn="just">
              <a:lnSpc>
                <a:spcPct val="150000"/>
              </a:lnSpc>
            </a:pPr>
            <a:r>
              <a:rPr lang="it-IT" i="1" dirty="0" err="1">
                <a:solidFill>
                  <a:schemeClr val="bg1"/>
                </a:solidFill>
              </a:rPr>
              <a:t>Lisistrata</a:t>
            </a:r>
            <a:r>
              <a:rPr lang="it-IT" dirty="0">
                <a:solidFill>
                  <a:schemeClr val="bg1"/>
                </a:solidFill>
              </a:rPr>
              <a:t>: per porre fine alla guerra tra Atene e Sparta, </a:t>
            </a:r>
            <a:r>
              <a:rPr lang="it-IT" dirty="0" err="1">
                <a:solidFill>
                  <a:schemeClr val="bg1"/>
                </a:solidFill>
              </a:rPr>
              <a:t>Lisistrata</a:t>
            </a:r>
            <a:r>
              <a:rPr lang="it-IT" dirty="0">
                <a:solidFill>
                  <a:schemeClr val="bg1"/>
                </a:solidFill>
              </a:rPr>
              <a:t> convince le donne greche a unirsi in uno sciopero che costringa gli uomini a deporre le armi.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05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094F0-7AEC-8E0A-FD96-BD0CD1668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36DA594-2251-94FB-7441-CAD997C58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E593FC2-65F4-787A-301F-86D521049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it-IT">
                <a:solidFill>
                  <a:schemeClr val="bg1"/>
                </a:solidFill>
              </a:rPr>
              <a:t>I testi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BEBF3-9C92-36D1-4E73-E49316F5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6F6453-ACB2-D118-A92A-46048DDF9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6"/>
            <a:ext cx="9406666" cy="408892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it-IT" i="1" dirty="0">
                <a:solidFill>
                  <a:schemeClr val="bg1"/>
                </a:solidFill>
              </a:rPr>
              <a:t>Elena</a:t>
            </a:r>
            <a:r>
              <a:rPr lang="it-IT" dirty="0">
                <a:solidFill>
                  <a:schemeClr val="bg1"/>
                </a:solidFill>
              </a:rPr>
              <a:t>: Elena, accusata ingiustamente di aver provocato la guerra di Troia, non ha mai lasciato l’Egitto, dove è appena giunto il marito Menelao.</a:t>
            </a:r>
          </a:p>
          <a:p>
            <a:pPr algn="just">
              <a:lnSpc>
                <a:spcPct val="150000"/>
              </a:lnSpc>
            </a:pPr>
            <a:r>
              <a:rPr lang="it-IT" i="1" dirty="0">
                <a:solidFill>
                  <a:schemeClr val="bg1"/>
                </a:solidFill>
              </a:rPr>
              <a:t>Troiane</a:t>
            </a:r>
            <a:r>
              <a:rPr lang="it-IT" dirty="0">
                <a:solidFill>
                  <a:schemeClr val="bg1"/>
                </a:solidFill>
              </a:rPr>
              <a:t>: Dopo la caduta di Troia, le donne superstiti attendono di conoscere il proprio destino, tra lutti, separazioni e schiavitù, in una tragedia intensa che denuncia la brutalità della guerra e la sofferenza delle sue vittime innocenti.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36299-EFDE-4D91-8DB9-65AC876DB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579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01137F-B36A-38B7-EFB2-928DEF778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FA1AEDA-C8C8-D8E0-267A-2DB76D65F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152FA46-F9E9-2DC1-1DD1-57BE8AF0D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1" y="669925"/>
            <a:ext cx="10831286" cy="1325563"/>
          </a:xfrm>
        </p:spPr>
        <p:txBody>
          <a:bodyPr anchor="b">
            <a:norm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La concezione della guerra nel mondo classico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764D30F-39B4-F1C1-D95B-BFB62C08C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3E8E00-7D82-4744-CDBB-C13ED7CB5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6"/>
            <a:ext cx="9406666" cy="4132471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solidFill>
                  <a:schemeClr val="bg1"/>
                </a:solidFill>
              </a:rPr>
              <a:t>Epica classica: la guerra come occasione di conquista del </a:t>
            </a:r>
            <a:r>
              <a:rPr lang="it-IT" i="1" dirty="0" err="1">
                <a:solidFill>
                  <a:schemeClr val="bg1"/>
                </a:solidFill>
              </a:rPr>
              <a:t>kléos</a:t>
            </a:r>
            <a:r>
              <a:rPr lang="it-IT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it-IT" dirty="0">
                <a:solidFill>
                  <a:schemeClr val="bg1"/>
                </a:solidFill>
              </a:rPr>
              <a:t>Eraclito: «</a:t>
            </a:r>
            <a:r>
              <a:rPr lang="it-IT" i="1" dirty="0" err="1">
                <a:solidFill>
                  <a:schemeClr val="bg1"/>
                </a:solidFill>
              </a:rPr>
              <a:t>Pólemos</a:t>
            </a:r>
            <a:r>
              <a:rPr lang="it-IT" dirty="0">
                <a:solidFill>
                  <a:schemeClr val="bg1"/>
                </a:solidFill>
              </a:rPr>
              <a:t> è padre di tutte le cose, di tutte re.» (fr. 80 Diels-Kranz)</a:t>
            </a:r>
          </a:p>
          <a:p>
            <a:pPr algn="just"/>
            <a:r>
              <a:rPr lang="it-IT" dirty="0">
                <a:solidFill>
                  <a:schemeClr val="bg1"/>
                </a:solidFill>
              </a:rPr>
              <a:t>Platone: la differenza fra sedizione e guerra. Anche nella città ideale della </a:t>
            </a:r>
            <a:r>
              <a:rPr lang="it-IT" i="1" dirty="0">
                <a:solidFill>
                  <a:schemeClr val="bg1"/>
                </a:solidFill>
              </a:rPr>
              <a:t>Repubblica </a:t>
            </a:r>
            <a:r>
              <a:rPr lang="it-IT" dirty="0">
                <a:solidFill>
                  <a:schemeClr val="bg1"/>
                </a:solidFill>
              </a:rPr>
              <a:t>c’è una classe di custodi educati alla guerra. </a:t>
            </a:r>
            <a:r>
              <a:rPr lang="it-IT" i="1" dirty="0">
                <a:solidFill>
                  <a:schemeClr val="bg1"/>
                </a:solidFill>
              </a:rPr>
              <a:t>Si vis </a:t>
            </a:r>
            <a:r>
              <a:rPr lang="it-IT" i="1" dirty="0" err="1">
                <a:solidFill>
                  <a:schemeClr val="bg1"/>
                </a:solidFill>
              </a:rPr>
              <a:t>pacem</a:t>
            </a:r>
            <a:r>
              <a:rPr lang="it-IT" i="1" dirty="0">
                <a:solidFill>
                  <a:schemeClr val="bg1"/>
                </a:solidFill>
              </a:rPr>
              <a:t>, para bellum</a:t>
            </a:r>
            <a:r>
              <a:rPr lang="it-IT" dirty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it-IT" dirty="0">
                <a:solidFill>
                  <a:schemeClr val="bg1"/>
                </a:solidFill>
              </a:rPr>
              <a:t>Nel mondo romano: </a:t>
            </a:r>
            <a:r>
              <a:rPr lang="it-IT" i="1" dirty="0" err="1">
                <a:solidFill>
                  <a:schemeClr val="bg1"/>
                </a:solidFill>
              </a:rPr>
              <a:t>dulce</a:t>
            </a:r>
            <a:r>
              <a:rPr lang="it-IT" i="1" dirty="0">
                <a:solidFill>
                  <a:schemeClr val="bg1"/>
                </a:solidFill>
              </a:rPr>
              <a:t> et </a:t>
            </a:r>
            <a:r>
              <a:rPr lang="it-IT" i="1" dirty="0" err="1">
                <a:solidFill>
                  <a:schemeClr val="bg1"/>
                </a:solidFill>
              </a:rPr>
              <a:t>decorum</a:t>
            </a:r>
            <a:r>
              <a:rPr lang="it-IT" i="1" dirty="0">
                <a:solidFill>
                  <a:schemeClr val="bg1"/>
                </a:solidFill>
              </a:rPr>
              <a:t> est pro patria mori</a:t>
            </a:r>
            <a:r>
              <a:rPr lang="it-IT" dirty="0">
                <a:solidFill>
                  <a:schemeClr val="bg1"/>
                </a:solidFill>
              </a:rPr>
              <a:t>; </a:t>
            </a:r>
            <a:r>
              <a:rPr lang="it-IT" i="1" dirty="0" err="1">
                <a:solidFill>
                  <a:schemeClr val="bg1"/>
                </a:solidFill>
              </a:rPr>
              <a:t>desertum</a:t>
            </a:r>
            <a:r>
              <a:rPr lang="it-IT" i="1" dirty="0">
                <a:solidFill>
                  <a:schemeClr val="bg1"/>
                </a:solidFill>
              </a:rPr>
              <a:t> </a:t>
            </a:r>
            <a:r>
              <a:rPr lang="it-IT" i="1" dirty="0" err="1">
                <a:solidFill>
                  <a:schemeClr val="bg1"/>
                </a:solidFill>
              </a:rPr>
              <a:t>fecerunt</a:t>
            </a:r>
            <a:r>
              <a:rPr lang="it-IT" i="1" dirty="0">
                <a:solidFill>
                  <a:schemeClr val="bg1"/>
                </a:solidFill>
              </a:rPr>
              <a:t> et </a:t>
            </a:r>
            <a:r>
              <a:rPr lang="it-IT" i="1" dirty="0" err="1">
                <a:solidFill>
                  <a:schemeClr val="bg1"/>
                </a:solidFill>
              </a:rPr>
              <a:t>pacem</a:t>
            </a:r>
            <a:r>
              <a:rPr lang="it-IT" i="1" dirty="0">
                <a:solidFill>
                  <a:schemeClr val="bg1"/>
                </a:solidFill>
              </a:rPr>
              <a:t> </a:t>
            </a:r>
            <a:r>
              <a:rPr lang="it-IT" i="1" dirty="0" err="1">
                <a:solidFill>
                  <a:schemeClr val="bg1"/>
                </a:solidFill>
              </a:rPr>
              <a:t>appellaverunt</a:t>
            </a:r>
            <a:r>
              <a:rPr lang="it-IT" i="1" dirty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buNone/>
            </a:pPr>
            <a:endParaRPr lang="it-IT" dirty="0">
              <a:solidFill>
                <a:schemeClr val="bg1"/>
              </a:solidFill>
            </a:endParaRPr>
          </a:p>
          <a:p>
            <a:pPr algn="just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1C3DB8-7475-6E39-A80C-C0B4D78E4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329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01584E-8729-23C8-A650-753329612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AF84911-CA7D-310A-DB80-D67A2167C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E150C3C-DCCA-B3C1-A3A2-6EEF1409E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1" y="669925"/>
            <a:ext cx="10831286" cy="1325563"/>
          </a:xfrm>
        </p:spPr>
        <p:txBody>
          <a:bodyPr anchor="b">
            <a:normAutofit/>
          </a:bodyPr>
          <a:lstStyle/>
          <a:p>
            <a:r>
              <a:rPr lang="it-IT" i="1" dirty="0">
                <a:solidFill>
                  <a:schemeClr val="bg1"/>
                </a:solidFill>
              </a:rPr>
              <a:t>Dulce et </a:t>
            </a:r>
            <a:r>
              <a:rPr lang="it-IT" i="1" dirty="0" err="1">
                <a:solidFill>
                  <a:schemeClr val="bg1"/>
                </a:solidFill>
              </a:rPr>
              <a:t>decorum</a:t>
            </a:r>
            <a:r>
              <a:rPr lang="it-IT" i="1" dirty="0">
                <a:solidFill>
                  <a:schemeClr val="bg1"/>
                </a:solidFill>
              </a:rPr>
              <a:t> est</a:t>
            </a:r>
            <a:r>
              <a:rPr lang="it-IT" dirty="0">
                <a:solidFill>
                  <a:schemeClr val="bg1"/>
                </a:solidFill>
              </a:rPr>
              <a:t>, Wilfred Owen</a:t>
            </a:r>
            <a:endParaRPr lang="it-IT" i="1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446368A-2C05-A6BC-2C0B-62D383212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6B167C-77D0-CEF0-A885-8E0371075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6"/>
            <a:ext cx="9406666" cy="413247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Piegati in due, come vecchi sotto dei sacchi,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Con le ginocchia che si toccano, tossendo come streghe, noi lanciavamo maledizioni nel fango,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Fino ai bagliori improvvisi [dove] ci voltavamo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e prendevamo a trascinarci verso il nostro accampamento.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Gli uomini marciavano addormentati. Molti avevano perso gli stivali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Ma tiravano avanti, ferrati di sangue. Tutti procedevano zoppi; tutti ciechi;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Ubriachi di fatica…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13E5B2-0152-709F-6051-9E0E8734A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050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2394B0-DFDF-A42B-88F6-9FD56FBC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59732F0-1665-DE16-9A66-3C044AB20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0A21B5D-172D-107A-1D59-844E438D7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1" y="669925"/>
            <a:ext cx="10831286" cy="1325563"/>
          </a:xfrm>
        </p:spPr>
        <p:txBody>
          <a:bodyPr anchor="b">
            <a:normAutofit/>
          </a:bodyPr>
          <a:lstStyle/>
          <a:p>
            <a:r>
              <a:rPr lang="it-IT" i="1" dirty="0">
                <a:solidFill>
                  <a:schemeClr val="bg1"/>
                </a:solidFill>
              </a:rPr>
              <a:t>Dulce et </a:t>
            </a:r>
            <a:r>
              <a:rPr lang="it-IT" i="1" dirty="0" err="1">
                <a:solidFill>
                  <a:schemeClr val="bg1"/>
                </a:solidFill>
              </a:rPr>
              <a:t>decorum</a:t>
            </a:r>
            <a:r>
              <a:rPr lang="it-IT" i="1" dirty="0">
                <a:solidFill>
                  <a:schemeClr val="bg1"/>
                </a:solidFill>
              </a:rPr>
              <a:t> est</a:t>
            </a:r>
            <a:r>
              <a:rPr lang="it-IT" dirty="0">
                <a:solidFill>
                  <a:schemeClr val="bg1"/>
                </a:solidFill>
              </a:rPr>
              <a:t>, Wilfred Owen</a:t>
            </a:r>
            <a:endParaRPr lang="it-IT" i="1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CED634-3DAB-A10D-C7F2-0F43D1661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74D260-5B4D-F24D-222E-776E9CB42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6"/>
            <a:ext cx="9406666" cy="413247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i="1" dirty="0">
                <a:solidFill>
                  <a:schemeClr val="bg1"/>
                </a:solidFill>
              </a:rPr>
              <a:t>… My friend, you would not tell with such high zest</a:t>
            </a:r>
          </a:p>
          <a:p>
            <a:pPr marL="0" indent="0" algn="just">
              <a:buNone/>
            </a:pPr>
            <a:r>
              <a:rPr lang="en-US" i="1" dirty="0">
                <a:solidFill>
                  <a:schemeClr val="bg1"/>
                </a:solidFill>
              </a:rPr>
              <a:t>To children ardent for some desperate glory,</a:t>
            </a:r>
          </a:p>
          <a:p>
            <a:pPr marL="0" indent="0" algn="just">
              <a:buNone/>
            </a:pPr>
            <a:r>
              <a:rPr lang="en-US" i="1" dirty="0">
                <a:solidFill>
                  <a:schemeClr val="bg1"/>
                </a:solidFill>
              </a:rPr>
              <a:t>The old Lie: Dulce et decorum est</a:t>
            </a:r>
          </a:p>
          <a:p>
            <a:pPr marL="0" indent="0" algn="just">
              <a:buNone/>
            </a:pPr>
            <a:r>
              <a:rPr lang="en-US" i="1" dirty="0">
                <a:solidFill>
                  <a:schemeClr val="bg1"/>
                </a:solidFill>
              </a:rPr>
              <a:t>Pro patria mori.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… Amico mio, tu non racconteresti con un simile entusiasmo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ai bambini ardenti per un po' di gloria disperata,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l'antica Menzogna: Dulce et </a:t>
            </a:r>
            <a:r>
              <a:rPr lang="it-IT" dirty="0" err="1">
                <a:solidFill>
                  <a:schemeClr val="bg1"/>
                </a:solidFill>
              </a:rPr>
              <a:t>decorum</a:t>
            </a:r>
            <a:r>
              <a:rPr lang="it-IT" dirty="0">
                <a:solidFill>
                  <a:schemeClr val="bg1"/>
                </a:solidFill>
              </a:rPr>
              <a:t> est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bg1"/>
                </a:solidFill>
              </a:rPr>
              <a:t>Pro patria mori.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F90B05-88CA-CBBD-67A3-3882E8C3F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690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779194-6189-C227-D3E5-FF6591AE8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5382AA6-A727-22D0-AE51-26267A676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150BD0-5394-8543-5419-E7C9E86FC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1" y="669925"/>
            <a:ext cx="10831286" cy="1325563"/>
          </a:xfrm>
        </p:spPr>
        <p:txBody>
          <a:bodyPr anchor="b">
            <a:normAutofit/>
          </a:bodyPr>
          <a:lstStyle/>
          <a:p>
            <a:r>
              <a:rPr lang="it-IT" i="1" dirty="0">
                <a:solidFill>
                  <a:schemeClr val="bg1"/>
                </a:solidFill>
              </a:rPr>
              <a:t>E</a:t>
            </a:r>
            <a:r>
              <a:rPr lang="el-GR" i="1" dirty="0">
                <a:solidFill>
                  <a:schemeClr val="bg1"/>
                </a:solidFill>
              </a:rPr>
              <a:t>ἰρήνη</a:t>
            </a:r>
            <a:r>
              <a:rPr lang="it-IT" dirty="0">
                <a:solidFill>
                  <a:schemeClr val="bg1"/>
                </a:solidFill>
              </a:rPr>
              <a:t>, la pace non è solo assenza di guerra</a:t>
            </a:r>
            <a:endParaRPr lang="it-IT" i="1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AD5D5BC-E969-0824-AA6B-DC7D86B1B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D55D7E-2780-B8B5-B0BE-2DC46100F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6"/>
            <a:ext cx="9406666" cy="4132471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solidFill>
                  <a:schemeClr val="bg1"/>
                </a:solidFill>
              </a:rPr>
              <a:t>Etimologia?</a:t>
            </a:r>
          </a:p>
          <a:p>
            <a:pPr algn="just"/>
            <a:r>
              <a:rPr lang="it-IT" dirty="0">
                <a:solidFill>
                  <a:schemeClr val="bg1"/>
                </a:solidFill>
              </a:rPr>
              <a:t>Omero: la pace è associata alla prosperità.</a:t>
            </a:r>
          </a:p>
          <a:p>
            <a:pPr algn="just"/>
            <a:r>
              <a:rPr lang="it-IT" dirty="0">
                <a:solidFill>
                  <a:schemeClr val="bg1"/>
                </a:solidFill>
              </a:rPr>
              <a:t>Esiodo: la Pace è una divinità. </a:t>
            </a:r>
          </a:p>
          <a:p>
            <a:pPr algn="just"/>
            <a:r>
              <a:rPr lang="it-IT" dirty="0">
                <a:solidFill>
                  <a:schemeClr val="bg1"/>
                </a:solidFill>
              </a:rPr>
              <a:t>Erodoto: «Nessuno è così stupido da preferire la guerra alla pace: nella pace i figli seppelliscono i padri, in guerra invece i padri seppelliscono i figli».</a:t>
            </a:r>
          </a:p>
          <a:p>
            <a:pPr algn="just"/>
            <a:r>
              <a:rPr lang="it-IT" dirty="0">
                <a:solidFill>
                  <a:schemeClr val="bg1"/>
                </a:solidFill>
              </a:rPr>
              <a:t>Euripide: la Pace è amica delle Muse e nemica delle Erinni.</a:t>
            </a:r>
          </a:p>
          <a:p>
            <a:pPr algn="just"/>
            <a:r>
              <a:rPr lang="it-IT" dirty="0">
                <a:solidFill>
                  <a:schemeClr val="bg1"/>
                </a:solidFill>
              </a:rPr>
              <a:t>Epicurei e stoici: serenità e imperturbabilità </a:t>
            </a:r>
            <a:r>
              <a:rPr lang="it-IT">
                <a:solidFill>
                  <a:schemeClr val="bg1"/>
                </a:solidFill>
              </a:rPr>
              <a:t>del saggio.</a:t>
            </a:r>
            <a:endParaRPr lang="it-IT" dirty="0">
              <a:solidFill>
                <a:schemeClr val="bg1"/>
              </a:solidFill>
            </a:endParaRPr>
          </a:p>
          <a:p>
            <a:pPr algn="just"/>
            <a:endParaRPr lang="it-IT" dirty="0">
              <a:solidFill>
                <a:schemeClr val="bg1"/>
              </a:solidFill>
            </a:endParaRPr>
          </a:p>
          <a:p>
            <a:pPr algn="just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3007D9-A708-FDC8-8AD9-1C9661B66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690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469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di Office</vt:lpstr>
      <vt:lpstr>Commedie e tragedie contro la guerra</vt:lpstr>
      <vt:lpstr>I testi</vt:lpstr>
      <vt:lpstr>I testi</vt:lpstr>
      <vt:lpstr>La concezione della guerra nel mondo classico</vt:lpstr>
      <vt:lpstr>Dulce et decorum est, Wilfred Owen</vt:lpstr>
      <vt:lpstr>Dulce et decorum est, Wilfred Owen</vt:lpstr>
      <vt:lpstr>Eἰρήνη, la pace non è solo assenza di guerra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Tancredi Greco</dc:creator>
  <cp:lastModifiedBy>Tancredi Greco</cp:lastModifiedBy>
  <cp:revision>1</cp:revision>
  <dcterms:created xsi:type="dcterms:W3CDTF">2026-10-09T12:45:54Z</dcterms:created>
  <dcterms:modified xsi:type="dcterms:W3CDTF">2026-10-09T18:53:06Z</dcterms:modified>
</cp:coreProperties>
</file>