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5" r:id="rId9"/>
    <p:sldId id="266" r:id="rId10"/>
    <p:sldId id="263" r:id="rId11"/>
    <p:sldId id="264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323BE1-F712-4676-AAA7-9332DAF48BBE}" v="4" dt="2026-10-16T16:25:35.6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ncredi Greco" userId="68f4d11238ebce53" providerId="LiveId" clId="{FE4BDAC3-6FB8-41B7-ACF9-2B09F89DDFD0}"/>
    <pc:docChg chg="custSel addSld modSld sldOrd">
      <pc:chgData name="Tancredi Greco" userId="68f4d11238ebce53" providerId="LiveId" clId="{FE4BDAC3-6FB8-41B7-ACF9-2B09F89DDFD0}" dt="2026-10-16T16:28:59.761" v="1188" actId="5793"/>
      <pc:docMkLst>
        <pc:docMk/>
      </pc:docMkLst>
      <pc:sldChg chg="modSp mod">
        <pc:chgData name="Tancredi Greco" userId="68f4d11238ebce53" providerId="LiveId" clId="{FE4BDAC3-6FB8-41B7-ACF9-2B09F89DDFD0}" dt="2026-10-13T15:24:39.005" v="85" actId="20577"/>
        <pc:sldMkLst>
          <pc:docMk/>
          <pc:sldMk cId="241374434" sldId="257"/>
        </pc:sldMkLst>
        <pc:spChg chg="mod">
          <ac:chgData name="Tancredi Greco" userId="68f4d11238ebce53" providerId="LiveId" clId="{FE4BDAC3-6FB8-41B7-ACF9-2B09F89DDFD0}" dt="2026-10-13T15:20:01.491" v="69" actId="313"/>
          <ac:spMkLst>
            <pc:docMk/>
            <pc:sldMk cId="241374434" sldId="257"/>
            <ac:spMk id="2" creationId="{6D395244-C760-A0A0-7526-EE6D95B21032}"/>
          </ac:spMkLst>
        </pc:spChg>
        <pc:spChg chg="mod">
          <ac:chgData name="Tancredi Greco" userId="68f4d11238ebce53" providerId="LiveId" clId="{FE4BDAC3-6FB8-41B7-ACF9-2B09F89DDFD0}" dt="2026-10-13T15:24:39.005" v="85" actId="20577"/>
          <ac:spMkLst>
            <pc:docMk/>
            <pc:sldMk cId="241374434" sldId="257"/>
            <ac:spMk id="3" creationId="{F9F42841-D9A3-993B-5494-4BA94AC23C8C}"/>
          </ac:spMkLst>
        </pc:spChg>
      </pc:sldChg>
      <pc:sldChg chg="modSp add mod">
        <pc:chgData name="Tancredi Greco" userId="68f4d11238ebce53" providerId="LiveId" clId="{FE4BDAC3-6FB8-41B7-ACF9-2B09F89DDFD0}" dt="2026-10-13T15:31:22.265" v="109" actId="13926"/>
        <pc:sldMkLst>
          <pc:docMk/>
          <pc:sldMk cId="243554946" sldId="258"/>
        </pc:sldMkLst>
        <pc:spChg chg="mod">
          <ac:chgData name="Tancredi Greco" userId="68f4d11238ebce53" providerId="LiveId" clId="{FE4BDAC3-6FB8-41B7-ACF9-2B09F89DDFD0}" dt="2026-10-13T15:31:22.265" v="109" actId="13926"/>
          <ac:spMkLst>
            <pc:docMk/>
            <pc:sldMk cId="243554946" sldId="258"/>
            <ac:spMk id="3" creationId="{5B575DA3-64E0-B7F0-E356-F620AA91F0CC}"/>
          </ac:spMkLst>
        </pc:spChg>
      </pc:sldChg>
      <pc:sldChg chg="modSp add mod">
        <pc:chgData name="Tancredi Greco" userId="68f4d11238ebce53" providerId="LiveId" clId="{FE4BDAC3-6FB8-41B7-ACF9-2B09F89DDFD0}" dt="2026-10-16T14:54:14.285" v="111" actId="13926"/>
        <pc:sldMkLst>
          <pc:docMk/>
          <pc:sldMk cId="771954034" sldId="259"/>
        </pc:sldMkLst>
        <pc:spChg chg="mod">
          <ac:chgData name="Tancredi Greco" userId="68f4d11238ebce53" providerId="LiveId" clId="{FE4BDAC3-6FB8-41B7-ACF9-2B09F89DDFD0}" dt="2026-10-16T14:54:14.285" v="111" actId="13926"/>
          <ac:spMkLst>
            <pc:docMk/>
            <pc:sldMk cId="771954034" sldId="259"/>
            <ac:spMk id="3" creationId="{E84DBA68-C4D0-F11D-C16C-EECD6D4DB7A7}"/>
          </ac:spMkLst>
        </pc:spChg>
      </pc:sldChg>
      <pc:sldChg chg="modSp add mod">
        <pc:chgData name="Tancredi Greco" userId="68f4d11238ebce53" providerId="LiveId" clId="{FE4BDAC3-6FB8-41B7-ACF9-2B09F89DDFD0}" dt="2026-10-13T15:31:49.453" v="110" actId="13926"/>
        <pc:sldMkLst>
          <pc:docMk/>
          <pc:sldMk cId="1676487822" sldId="260"/>
        </pc:sldMkLst>
        <pc:spChg chg="mod">
          <ac:chgData name="Tancredi Greco" userId="68f4d11238ebce53" providerId="LiveId" clId="{FE4BDAC3-6FB8-41B7-ACF9-2B09F89DDFD0}" dt="2026-10-13T15:31:49.453" v="110" actId="13926"/>
          <ac:spMkLst>
            <pc:docMk/>
            <pc:sldMk cId="1676487822" sldId="260"/>
            <ac:spMk id="3" creationId="{0107E3E3-DF33-16C6-FE07-02AB33A96275}"/>
          </ac:spMkLst>
        </pc:spChg>
      </pc:sldChg>
      <pc:sldChg chg="modSp new mod">
        <pc:chgData name="Tancredi Greco" userId="68f4d11238ebce53" providerId="LiveId" clId="{FE4BDAC3-6FB8-41B7-ACF9-2B09F89DDFD0}" dt="2026-10-16T16:01:15.530" v="814" actId="20577"/>
        <pc:sldMkLst>
          <pc:docMk/>
          <pc:sldMk cId="3774655968" sldId="261"/>
        </pc:sldMkLst>
        <pc:spChg chg="mod">
          <ac:chgData name="Tancredi Greco" userId="68f4d11238ebce53" providerId="LiveId" clId="{FE4BDAC3-6FB8-41B7-ACF9-2B09F89DDFD0}" dt="2026-10-16T14:55:24.625" v="153" actId="20577"/>
          <ac:spMkLst>
            <pc:docMk/>
            <pc:sldMk cId="3774655968" sldId="261"/>
            <ac:spMk id="2" creationId="{29B1DEC1-CDDA-35C3-3177-D4D5283553BD}"/>
          </ac:spMkLst>
        </pc:spChg>
        <pc:spChg chg="mod">
          <ac:chgData name="Tancredi Greco" userId="68f4d11238ebce53" providerId="LiveId" clId="{FE4BDAC3-6FB8-41B7-ACF9-2B09F89DDFD0}" dt="2026-10-16T16:01:15.530" v="814" actId="20577"/>
          <ac:spMkLst>
            <pc:docMk/>
            <pc:sldMk cId="3774655968" sldId="261"/>
            <ac:spMk id="3" creationId="{930A86AE-1820-A5A7-CC6B-E9261DB6A798}"/>
          </ac:spMkLst>
        </pc:spChg>
      </pc:sldChg>
      <pc:sldChg chg="modSp new mod ord">
        <pc:chgData name="Tancredi Greco" userId="68f4d11238ebce53" providerId="LiveId" clId="{FE4BDAC3-6FB8-41B7-ACF9-2B09F89DDFD0}" dt="2026-10-16T15:59:35.568" v="699" actId="20577"/>
        <pc:sldMkLst>
          <pc:docMk/>
          <pc:sldMk cId="1304006273" sldId="262"/>
        </pc:sldMkLst>
        <pc:spChg chg="mod">
          <ac:chgData name="Tancredi Greco" userId="68f4d11238ebce53" providerId="LiveId" clId="{FE4BDAC3-6FB8-41B7-ACF9-2B09F89DDFD0}" dt="2026-10-16T15:09:43.031" v="180" actId="20577"/>
          <ac:spMkLst>
            <pc:docMk/>
            <pc:sldMk cId="1304006273" sldId="262"/>
            <ac:spMk id="2" creationId="{D5E62626-ECD0-CB8E-8513-88B51E3AF43A}"/>
          </ac:spMkLst>
        </pc:spChg>
        <pc:spChg chg="mod">
          <ac:chgData name="Tancredi Greco" userId="68f4d11238ebce53" providerId="LiveId" clId="{FE4BDAC3-6FB8-41B7-ACF9-2B09F89DDFD0}" dt="2026-10-16T15:59:35.568" v="699" actId="20577"/>
          <ac:spMkLst>
            <pc:docMk/>
            <pc:sldMk cId="1304006273" sldId="262"/>
            <ac:spMk id="3" creationId="{9A6C9307-7333-CF00-8A5B-4C5C5F02AB28}"/>
          </ac:spMkLst>
        </pc:spChg>
      </pc:sldChg>
      <pc:sldChg chg="modSp new mod">
        <pc:chgData name="Tancredi Greco" userId="68f4d11238ebce53" providerId="LiveId" clId="{FE4BDAC3-6FB8-41B7-ACF9-2B09F89DDFD0}" dt="2026-10-16T16:03:57.540" v="987" actId="255"/>
        <pc:sldMkLst>
          <pc:docMk/>
          <pc:sldMk cId="4051958455" sldId="263"/>
        </pc:sldMkLst>
        <pc:spChg chg="mod">
          <ac:chgData name="Tancredi Greco" userId="68f4d11238ebce53" providerId="LiveId" clId="{FE4BDAC3-6FB8-41B7-ACF9-2B09F89DDFD0}" dt="2026-10-16T16:01:36.496" v="859" actId="20577"/>
          <ac:spMkLst>
            <pc:docMk/>
            <pc:sldMk cId="4051958455" sldId="263"/>
            <ac:spMk id="2" creationId="{DD38C812-1A78-F1F3-DA5A-7F2354D1B146}"/>
          </ac:spMkLst>
        </pc:spChg>
        <pc:spChg chg="mod">
          <ac:chgData name="Tancredi Greco" userId="68f4d11238ebce53" providerId="LiveId" clId="{FE4BDAC3-6FB8-41B7-ACF9-2B09F89DDFD0}" dt="2026-10-16T16:03:57.540" v="987" actId="255"/>
          <ac:spMkLst>
            <pc:docMk/>
            <pc:sldMk cId="4051958455" sldId="263"/>
            <ac:spMk id="3" creationId="{ED18580E-BD1F-6DC9-E495-82CEAAEBD45E}"/>
          </ac:spMkLst>
        </pc:spChg>
      </pc:sldChg>
      <pc:sldChg chg="modSp new mod">
        <pc:chgData name="Tancredi Greco" userId="68f4d11238ebce53" providerId="LiveId" clId="{FE4BDAC3-6FB8-41B7-ACF9-2B09F89DDFD0}" dt="2026-10-16T16:10:32.971" v="1078" actId="255"/>
        <pc:sldMkLst>
          <pc:docMk/>
          <pc:sldMk cId="2523894395" sldId="264"/>
        </pc:sldMkLst>
        <pc:spChg chg="mod">
          <ac:chgData name="Tancredi Greco" userId="68f4d11238ebce53" providerId="LiveId" clId="{FE4BDAC3-6FB8-41B7-ACF9-2B09F89DDFD0}" dt="2026-10-16T16:08:16.297" v="1026" actId="20577"/>
          <ac:spMkLst>
            <pc:docMk/>
            <pc:sldMk cId="2523894395" sldId="264"/>
            <ac:spMk id="2" creationId="{89EF8F16-F454-9AE6-94E2-07C1BABAA202}"/>
          </ac:spMkLst>
        </pc:spChg>
        <pc:spChg chg="mod">
          <ac:chgData name="Tancredi Greco" userId="68f4d11238ebce53" providerId="LiveId" clId="{FE4BDAC3-6FB8-41B7-ACF9-2B09F89DDFD0}" dt="2026-10-16T16:10:32.971" v="1078" actId="255"/>
          <ac:spMkLst>
            <pc:docMk/>
            <pc:sldMk cId="2523894395" sldId="264"/>
            <ac:spMk id="3" creationId="{D425A0C5-1AB0-90FA-3B72-C792872283BB}"/>
          </ac:spMkLst>
        </pc:spChg>
      </pc:sldChg>
      <pc:sldChg chg="modSp new mod">
        <pc:chgData name="Tancredi Greco" userId="68f4d11238ebce53" providerId="LiveId" clId="{FE4BDAC3-6FB8-41B7-ACF9-2B09F89DDFD0}" dt="2026-10-16T16:28:56.041" v="1184" actId="20577"/>
        <pc:sldMkLst>
          <pc:docMk/>
          <pc:sldMk cId="1781430300" sldId="265"/>
        </pc:sldMkLst>
        <pc:spChg chg="mod">
          <ac:chgData name="Tancredi Greco" userId="68f4d11238ebce53" providerId="LiveId" clId="{FE4BDAC3-6FB8-41B7-ACF9-2B09F89DDFD0}" dt="2026-10-16T16:24:47.781" v="1130" actId="20577"/>
          <ac:spMkLst>
            <pc:docMk/>
            <pc:sldMk cId="1781430300" sldId="265"/>
            <ac:spMk id="2" creationId="{97D5A356-60DA-370E-17D7-3FA3105D13F1}"/>
          </ac:spMkLst>
        </pc:spChg>
        <pc:spChg chg="mod">
          <ac:chgData name="Tancredi Greco" userId="68f4d11238ebce53" providerId="LiveId" clId="{FE4BDAC3-6FB8-41B7-ACF9-2B09F89DDFD0}" dt="2026-10-16T16:28:56.041" v="1184" actId="20577"/>
          <ac:spMkLst>
            <pc:docMk/>
            <pc:sldMk cId="1781430300" sldId="265"/>
            <ac:spMk id="3" creationId="{A465B852-6BA6-B6D1-4AA6-308A6A8832A8}"/>
          </ac:spMkLst>
        </pc:spChg>
      </pc:sldChg>
      <pc:sldChg chg="modSp add mod">
        <pc:chgData name="Tancredi Greco" userId="68f4d11238ebce53" providerId="LiveId" clId="{FE4BDAC3-6FB8-41B7-ACF9-2B09F89DDFD0}" dt="2026-10-16T16:28:59.761" v="1188" actId="5793"/>
        <pc:sldMkLst>
          <pc:docMk/>
          <pc:sldMk cId="3952226797" sldId="266"/>
        </pc:sldMkLst>
        <pc:spChg chg="mod">
          <ac:chgData name="Tancredi Greco" userId="68f4d11238ebce53" providerId="LiveId" clId="{FE4BDAC3-6FB8-41B7-ACF9-2B09F89DDFD0}" dt="2026-10-16T16:28:59.761" v="1188" actId="5793"/>
          <ac:spMkLst>
            <pc:docMk/>
            <pc:sldMk cId="3952226797" sldId="266"/>
            <ac:spMk id="3" creationId="{DD487D03-7736-A5EE-6CCD-ED325013316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911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460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51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188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41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58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063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728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52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376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426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1910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CC4F2A5-307B-FB57-834B-0088CCA7DF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04552" y="871758"/>
            <a:ext cx="5825448" cy="3871143"/>
          </a:xfrm>
        </p:spPr>
        <p:txBody>
          <a:bodyPr>
            <a:normAutofit/>
          </a:bodyPr>
          <a:lstStyle/>
          <a:p>
            <a:r>
              <a:rPr lang="it-IT"/>
              <a:t>La fortuna di Seneca</a:t>
            </a: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2C03239-B6E5-088A-F694-70606213F5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19964" y="4785543"/>
            <a:ext cx="5322013" cy="1005657"/>
          </a:xfrm>
        </p:spPr>
        <p:txBody>
          <a:bodyPr>
            <a:normAutofit/>
          </a:bodyPr>
          <a:lstStyle/>
          <a:p>
            <a:r>
              <a:rPr lang="it-IT" dirty="0"/>
              <a:t>Seneca… cristiano?</a:t>
            </a:r>
          </a:p>
        </p:txBody>
      </p:sp>
      <p:pic>
        <p:nvPicPr>
          <p:cNvPr id="16" name="Picture 3">
            <a:extLst>
              <a:ext uri="{FF2B5EF4-FFF2-40B4-BE49-F238E27FC236}">
                <a16:creationId xmlns:a16="http://schemas.microsoft.com/office/drawing/2014/main" id="{5D168AB9-428A-D71F-391C-BC1FFA1BC4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061" r="25295" b="2"/>
          <a:stretch>
            <a:fillRect/>
          </a:stretch>
        </p:blipFill>
        <p:spPr>
          <a:xfrm>
            <a:off x="1" y="10"/>
            <a:ext cx="4876799" cy="6857989"/>
          </a:xfrm>
          <a:prstGeom prst="rect">
            <a:avLst/>
          </a:prstGeom>
        </p:spPr>
      </p:pic>
      <p:cxnSp>
        <p:nvCxnSpPr>
          <p:cNvPr id="17" name="Straight Connector 10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723900"/>
            <a:ext cx="570622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2">
            <a:extLst>
              <a:ext uri="{FF2B5EF4-FFF2-40B4-BE49-F238E27FC236}">
                <a16:creationId xmlns:a16="http://schemas.microsoft.com/office/drawing/2014/main" id="{2CF06E40-3ECB-4820-95B5-8A70B07D4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6134100"/>
            <a:ext cx="56681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0312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395244-C760-A0A0-7526-EE6D95B21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Alfonso traina, </a:t>
            </a:r>
            <a:r>
              <a:rPr lang="it-IT" i="1" dirty="0"/>
              <a:t>Lo stile «drammatico» del filosofo </a:t>
            </a:r>
            <a:r>
              <a:rPr lang="it-IT" i="1" dirty="0" err="1"/>
              <a:t>seneca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9F42841-D9A3-993B-5494-4BA94AC23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2221992"/>
            <a:ext cx="10691265" cy="393932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300" dirty="0"/>
              <a:t>Cesare e Cicerone sono, per temperamento, interessi, ideali, agli antipodi. Ma la loro prosa letteraria, pur nella diversità degli atteggiamenti stilistici che differiscono anche da un'opera all'altra del medesimo autore, ha </a:t>
            </a:r>
            <a:r>
              <a:rPr lang="it-IT" sz="2300" dirty="0">
                <a:highlight>
                  <a:srgbClr val="FFFF00"/>
                </a:highlight>
              </a:rPr>
              <a:t>un carattere comune: è retta da pochi grandi centri sintattici e/o unificata da una ininterrotta trama di nessi logici</a:t>
            </a:r>
            <a:r>
              <a:rPr lang="it-IT" sz="2300" dirty="0"/>
              <a:t>. In questa struttura architettonica sembra tradursi </a:t>
            </a:r>
            <a:r>
              <a:rPr lang="it-IT" sz="2300" dirty="0">
                <a:highlight>
                  <a:srgbClr val="FFFF00"/>
                </a:highlight>
              </a:rPr>
              <a:t>il senso di una realtà bene organizzata, un equilibrio di valori morali politici religiosi</a:t>
            </a:r>
            <a:r>
              <a:rPr lang="it-IT" sz="2300" dirty="0"/>
              <a:t>. Tra i due punti estremi, l'individuo e il cosmo, c'è la mediazione della società. Per concretare questa organizzazione nella storia si può lottare e soccombere, come Cesare e Cicerone; ma alle opposte ideologie è sottesa una fede comune, un comune impegno per l'edificazione di un bene che non può essere di uno se non è di tutti.</a:t>
            </a:r>
          </a:p>
        </p:txBody>
      </p:sp>
    </p:spTree>
    <p:extLst>
      <p:ext uri="{BB962C8B-B14F-4D97-AF65-F5344CB8AC3E}">
        <p14:creationId xmlns:p14="http://schemas.microsoft.com/office/powerpoint/2010/main" val="241374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EF135-3985-2B91-7B8B-E0633A39D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C23E0B-94DE-E853-67A8-C2B4DF128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Alfonso traina, </a:t>
            </a:r>
            <a:r>
              <a:rPr lang="it-IT" i="1" dirty="0"/>
              <a:t>Lo stile «drammatico» del filosofo </a:t>
            </a:r>
            <a:r>
              <a:rPr lang="it-IT" i="1" dirty="0" err="1"/>
              <a:t>seneca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B575DA3-64E0-B7F0-E356-F620AA91F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2221992"/>
            <a:ext cx="10691265" cy="393932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300" dirty="0">
                <a:highlight>
                  <a:srgbClr val="FFFF00"/>
                </a:highlight>
              </a:rPr>
              <a:t>L'avvento dell'impero segna una frattura in quest'ordine. La realtà politica passa in secondo piano e individuo e cosmo si trovano di fronte. Il problema non è più l'inserimento del singolo nella società e nello stato, ma il suo significato nel cosmo</a:t>
            </a:r>
            <a:r>
              <a:rPr lang="it-IT" sz="2300" dirty="0"/>
              <a:t>. Riaffiora la solitudine esistenziale e l'urgenza di soluzioni individuali. Il contraccolpo stilistico di questo mutamento di valori è una prosa esasperata e irrelata che ha tanti centri e tante pause quante sono le frasi. La trama logica del discorso si smaglia in un fitto balenio di </a:t>
            </a:r>
            <a:r>
              <a:rPr lang="it-IT" sz="2300" dirty="0" err="1"/>
              <a:t>sententiae</a:t>
            </a:r>
            <a:r>
              <a:rPr lang="it-IT" sz="2300" dirty="0"/>
              <a:t>, ognuna fine a se stessa: </a:t>
            </a:r>
            <a:r>
              <a:rPr lang="it-IT" sz="2300" i="1" dirty="0" err="1"/>
              <a:t>nec</a:t>
            </a:r>
            <a:r>
              <a:rPr lang="it-IT" sz="2300" i="1" dirty="0"/>
              <a:t> </a:t>
            </a:r>
            <a:r>
              <a:rPr lang="it-IT" sz="2300" i="1" dirty="0" err="1"/>
              <a:t>multas</a:t>
            </a:r>
            <a:r>
              <a:rPr lang="it-IT" sz="2300" i="1" dirty="0"/>
              <a:t> </a:t>
            </a:r>
            <a:r>
              <a:rPr lang="it-IT" sz="2300" i="1" dirty="0" err="1"/>
              <a:t>plerique</a:t>
            </a:r>
            <a:r>
              <a:rPr lang="it-IT" sz="2300" i="1" dirty="0"/>
              <a:t> </a:t>
            </a:r>
            <a:r>
              <a:rPr lang="it-IT" sz="2300" i="1" dirty="0" err="1"/>
              <a:t>sententias</a:t>
            </a:r>
            <a:r>
              <a:rPr lang="it-IT" sz="2300" i="1" dirty="0"/>
              <a:t> </a:t>
            </a:r>
            <a:r>
              <a:rPr lang="it-IT" sz="2300" i="1" dirty="0" err="1"/>
              <a:t>dicunt</a:t>
            </a:r>
            <a:r>
              <a:rPr lang="it-IT" sz="2300" i="1" dirty="0"/>
              <a:t>, sed omnia </a:t>
            </a:r>
            <a:r>
              <a:rPr lang="it-IT" sz="2300" i="1" dirty="0" err="1"/>
              <a:t>tamquam</a:t>
            </a:r>
            <a:r>
              <a:rPr lang="it-IT" sz="2300" i="1" dirty="0"/>
              <a:t> </a:t>
            </a:r>
            <a:r>
              <a:rPr lang="it-IT" sz="2300" i="1" dirty="0" err="1"/>
              <a:t>sententias</a:t>
            </a:r>
            <a:r>
              <a:rPr lang="it-IT" sz="2300" dirty="0"/>
              <a:t>, rinfacciava ai 'moderni' Quintiliano, senza accorgersi di fare una </a:t>
            </a:r>
            <a:r>
              <a:rPr lang="it-IT" sz="2300" i="1" dirty="0" err="1"/>
              <a:t>sententia</a:t>
            </a:r>
            <a:r>
              <a:rPr lang="it-IT" sz="2300" dirty="0"/>
              <a:t> (8,5,31).</a:t>
            </a:r>
          </a:p>
        </p:txBody>
      </p:sp>
    </p:spTree>
    <p:extLst>
      <p:ext uri="{BB962C8B-B14F-4D97-AF65-F5344CB8AC3E}">
        <p14:creationId xmlns:p14="http://schemas.microsoft.com/office/powerpoint/2010/main" val="243554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1C494-919C-2AD9-42D4-524D6788A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B4CA0A-199D-306A-1762-975A223B4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Alfonso traina, </a:t>
            </a:r>
            <a:r>
              <a:rPr lang="it-IT" i="1" dirty="0"/>
              <a:t>Lo stile «drammatico» del filosofo </a:t>
            </a:r>
            <a:r>
              <a:rPr lang="it-IT" i="1" dirty="0" err="1"/>
              <a:t>seneca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4DBA68-C4D0-F11D-C16C-EECD6D4DB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2221991"/>
            <a:ext cx="10790730" cy="420057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it-IT" sz="2300" dirty="0"/>
              <a:t> Questo stile nasce nelle scuole dei declamatori, dalle ceneri dell'eloquenza politica, ed è tenuto a battesimo da due madrine greche: </a:t>
            </a:r>
            <a:r>
              <a:rPr lang="it-IT" sz="2300" dirty="0">
                <a:highlight>
                  <a:srgbClr val="FFFF00"/>
                </a:highlight>
              </a:rPr>
              <a:t>la retorica con gli schemi convulsi dell'asianesimo e la filosofia con l'aggressività della diatriba cinica. </a:t>
            </a:r>
            <a:r>
              <a:rPr lang="it-IT" sz="2300" dirty="0"/>
              <a:t>I suoi procedimenti, inventariati dal Norden, alimentano tutta la prosa dell'età imperiale: varia da scrittore a scrittore la dose e il senso del loro impasto. Quello della prosa senecana è caratterizzato con acuta brevità dallo storico dell'autobiografia, il Misch: &lt;&lt;le singole parti, ciascuna per sé, sono lavorate con la massima cura, perché in esse non resti il minimo spazio vuoto, ogni pensiero è concentrato e coniato nel modo più espressivo possibile, sinché il contenuto minaccia di far saltare la forma, e questa tensione si scarica quando i membri esteriormente collegati fra loro solo per mezzo della prosa ritmica, sono compendiati in una punta aguzza e sentenziosa».</a:t>
            </a:r>
          </a:p>
        </p:txBody>
      </p:sp>
    </p:spTree>
    <p:extLst>
      <p:ext uri="{BB962C8B-B14F-4D97-AF65-F5344CB8AC3E}">
        <p14:creationId xmlns:p14="http://schemas.microsoft.com/office/powerpoint/2010/main" val="771954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789CA-79F1-2B98-3AC1-1DF22CFF0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9C04A8-7FCA-E8DC-0A7D-A0B4FE5ED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Alfonso traina, </a:t>
            </a:r>
            <a:r>
              <a:rPr lang="it-IT" i="1" dirty="0"/>
              <a:t>Lo stile «drammatico» del filosofo </a:t>
            </a:r>
            <a:r>
              <a:rPr lang="it-IT" i="1" dirty="0" err="1"/>
              <a:t>seneca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107E3E3-DF33-16C6-FE07-02AB33A96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2221991"/>
            <a:ext cx="10790730" cy="420057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300" dirty="0"/>
              <a:t> </a:t>
            </a:r>
            <a:r>
              <a:rPr lang="it-IT" sz="2300" dirty="0">
                <a:highlight>
                  <a:srgbClr val="FFFF00"/>
                </a:highlight>
              </a:rPr>
              <a:t>In maniera lapidaria, lo aveva già detto Seneca dello stile di Lucilio: </a:t>
            </a:r>
            <a:r>
              <a:rPr lang="it-IT" sz="2300" i="1" dirty="0">
                <a:highlight>
                  <a:srgbClr val="FFFF00"/>
                </a:highlight>
              </a:rPr>
              <a:t>plus </a:t>
            </a:r>
            <a:r>
              <a:rPr lang="it-IT" sz="2300" i="1" dirty="0" err="1">
                <a:highlight>
                  <a:srgbClr val="FFFF00"/>
                </a:highlight>
              </a:rPr>
              <a:t>significas</a:t>
            </a:r>
            <a:r>
              <a:rPr lang="it-IT" sz="2300" i="1" dirty="0">
                <a:highlight>
                  <a:srgbClr val="FFFF00"/>
                </a:highlight>
              </a:rPr>
              <a:t> </a:t>
            </a:r>
            <a:r>
              <a:rPr lang="it-IT" sz="2300" i="1" dirty="0" err="1">
                <a:highlight>
                  <a:srgbClr val="FFFF00"/>
                </a:highlight>
              </a:rPr>
              <a:t>quam</a:t>
            </a:r>
            <a:r>
              <a:rPr lang="it-IT" sz="2300" i="1" dirty="0">
                <a:highlight>
                  <a:srgbClr val="FFFF00"/>
                </a:highlight>
              </a:rPr>
              <a:t> </a:t>
            </a:r>
            <a:r>
              <a:rPr lang="it-IT" sz="2300" i="1" dirty="0" err="1">
                <a:highlight>
                  <a:srgbClr val="FFFF00"/>
                </a:highlight>
              </a:rPr>
              <a:t>loqueris</a:t>
            </a:r>
            <a:r>
              <a:rPr lang="it-IT" sz="2300" dirty="0">
                <a:highlight>
                  <a:srgbClr val="FFFF00"/>
                </a:highlight>
              </a:rPr>
              <a:t> (</a:t>
            </a:r>
            <a:r>
              <a:rPr lang="it-IT" sz="2300" dirty="0" err="1">
                <a:highlight>
                  <a:srgbClr val="FFFF00"/>
                </a:highlight>
              </a:rPr>
              <a:t>Epistulae</a:t>
            </a:r>
            <a:r>
              <a:rPr lang="it-IT" sz="2300" dirty="0">
                <a:highlight>
                  <a:srgbClr val="FFFF00"/>
                </a:highlight>
              </a:rPr>
              <a:t> 59,5). Per conseguire questo scopo i rapporti sintattici si contraggono e si semplificano; le parole vuote, i puri utensili grammaticali tendono a scomparire; ogni sintagma è teso al limite della sua forza espressiva. </a:t>
            </a:r>
            <a:r>
              <a:rPr lang="it-IT" sz="2300" dirty="0"/>
              <a:t>Da questo punto di vista si comprende come la sintassi senecana si allontani dalla complessità ipotattica della prosa classica, ricca di costrutti congiunzionali, e si avvicini piuttosto all'agilità della lingua d'uso e della lingua poetica.</a:t>
            </a:r>
          </a:p>
        </p:txBody>
      </p:sp>
    </p:spTree>
    <p:extLst>
      <p:ext uri="{BB962C8B-B14F-4D97-AF65-F5344CB8AC3E}">
        <p14:creationId xmlns:p14="http://schemas.microsoft.com/office/powerpoint/2010/main" val="1676487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E62626-ECD0-CB8E-8513-88B51E3AF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Seneca nel medioevo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A6C9307-7333-CF00-8A5B-4C5C5F02A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400" dirty="0"/>
              <a:t>Seneca «morale» nel Limbo dantesco (</a:t>
            </a:r>
            <a:r>
              <a:rPr lang="it-IT" sz="2400" i="1" dirty="0"/>
              <a:t>Inferno </a:t>
            </a:r>
            <a:r>
              <a:rPr lang="it-IT" sz="2400" dirty="0"/>
              <a:t>IV, v. 141).</a:t>
            </a:r>
          </a:p>
          <a:p>
            <a:r>
              <a:rPr lang="it-IT" sz="2400" dirty="0"/>
              <a:t>Abelardo ed Eloisa citano Seneca nelle lettere che si scambiano (</a:t>
            </a:r>
            <a:r>
              <a:rPr lang="it-IT" sz="2400" i="1" dirty="0" err="1"/>
              <a:t>Epistulae</a:t>
            </a:r>
            <a:r>
              <a:rPr lang="it-IT" sz="2400" i="1" dirty="0"/>
              <a:t> </a:t>
            </a:r>
            <a:r>
              <a:rPr lang="it-IT" sz="2400" dirty="0"/>
              <a:t>8)</a:t>
            </a:r>
          </a:p>
          <a:p>
            <a:r>
              <a:rPr lang="it-IT" sz="2400" dirty="0"/>
              <a:t>Petrarca ne apprezza la ricerca interiore, ma lo critica per aver abbandonato durante le persecuzioni neroniane l’amico… San Paolo? (</a:t>
            </a:r>
            <a:r>
              <a:rPr lang="it-IT" sz="2400" i="1" dirty="0" err="1"/>
              <a:t>Familiares</a:t>
            </a:r>
            <a:r>
              <a:rPr lang="it-IT" sz="2400" i="1" dirty="0"/>
              <a:t> </a:t>
            </a:r>
            <a:r>
              <a:rPr lang="it-IT" sz="2400" dirty="0"/>
              <a:t>XXIV, 5)</a:t>
            </a:r>
          </a:p>
        </p:txBody>
      </p:sp>
    </p:spTree>
    <p:extLst>
      <p:ext uri="{BB962C8B-B14F-4D97-AF65-F5344CB8AC3E}">
        <p14:creationId xmlns:p14="http://schemas.microsoft.com/office/powerpoint/2010/main" val="1304006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B1DEC1-CDDA-35C3-3177-D4D528355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Lettere fra </a:t>
            </a:r>
            <a:r>
              <a:rPr lang="it-IT" dirty="0" err="1"/>
              <a:t>seneca</a:t>
            </a:r>
            <a:r>
              <a:rPr lang="it-IT" dirty="0"/>
              <a:t> e… San paolo?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30A86AE-1820-A5A7-CC6B-E9261DB6A7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600" dirty="0"/>
              <a:t>Un epistolario di quattordici lettere</a:t>
            </a:r>
          </a:p>
          <a:p>
            <a:r>
              <a:rPr lang="it-IT" sz="2600" dirty="0"/>
              <a:t>Sono apocrife? Per Marta Sordi, solo due su quattordici lo sono.</a:t>
            </a:r>
          </a:p>
          <a:p>
            <a:r>
              <a:rPr lang="it-IT" sz="2600" dirty="0"/>
              <a:t>Iscrizione a Ostia che testimonia la presenza di liberti cristiani nella famiglia degli </a:t>
            </a:r>
            <a:r>
              <a:rPr lang="it-IT" sz="2600" dirty="0" err="1"/>
              <a:t>Annei</a:t>
            </a:r>
            <a:r>
              <a:rPr lang="it-IT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74655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D5A356-60DA-370E-17D7-3FA3105D1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/>
              <a:t>Carteggio tra </a:t>
            </a:r>
            <a:r>
              <a:rPr lang="it-IT" i="1" dirty="0" err="1"/>
              <a:t>seneca</a:t>
            </a:r>
            <a:r>
              <a:rPr lang="it-IT" i="1" dirty="0"/>
              <a:t> e paolo</a:t>
            </a:r>
            <a:r>
              <a:rPr lang="it-IT" dirty="0"/>
              <a:t>, lettera XI</a:t>
            </a:r>
            <a:endParaRPr lang="it-IT" i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465B852-6BA6-B6D1-4AA6-308A6A883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2221991"/>
            <a:ext cx="10691265" cy="41788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200" i="1" dirty="0"/>
              <a:t>Seneca Paulo </a:t>
            </a:r>
            <a:r>
              <a:rPr lang="it-IT" sz="2200" i="1" dirty="0" err="1"/>
              <a:t>salutem</a:t>
            </a:r>
            <a:r>
              <a:rPr lang="it-IT" sz="2200" i="1" dirty="0"/>
              <a:t>.</a:t>
            </a:r>
          </a:p>
          <a:p>
            <a:pPr marL="0" indent="0">
              <a:buNone/>
            </a:pPr>
            <a:r>
              <a:rPr lang="it-IT" sz="2200" i="1" dirty="0"/>
              <a:t>Ave, mi Paule carissime. </a:t>
            </a:r>
            <a:r>
              <a:rPr lang="it-IT" sz="2200" i="1" dirty="0" err="1"/>
              <a:t>Putasne</a:t>
            </a:r>
            <a:r>
              <a:rPr lang="it-IT" sz="2200" i="1" dirty="0"/>
              <a:t> me aut </a:t>
            </a:r>
            <a:r>
              <a:rPr lang="it-IT" sz="2200" i="1" dirty="0" err="1"/>
              <a:t>contristari</a:t>
            </a:r>
            <a:r>
              <a:rPr lang="it-IT" sz="2200" i="1" dirty="0"/>
              <a:t> et non </a:t>
            </a:r>
            <a:r>
              <a:rPr lang="it-IT" sz="2200" i="1" dirty="0" err="1"/>
              <a:t>luctuosum</a:t>
            </a:r>
            <a:r>
              <a:rPr lang="it-IT" sz="2200" i="1" dirty="0"/>
              <a:t> esse </a:t>
            </a:r>
            <a:r>
              <a:rPr lang="it-IT" sz="2200" i="1" dirty="0" err="1"/>
              <a:t>quod</a:t>
            </a:r>
            <a:r>
              <a:rPr lang="it-IT" sz="2200" i="1" dirty="0"/>
              <a:t> de </a:t>
            </a:r>
            <a:r>
              <a:rPr lang="it-IT" sz="2200" i="1" dirty="0" err="1"/>
              <a:t>innocentia</a:t>
            </a:r>
            <a:r>
              <a:rPr lang="it-IT" sz="2200" i="1" dirty="0"/>
              <a:t> </a:t>
            </a:r>
            <a:r>
              <a:rPr lang="it-IT" sz="2200" i="1" dirty="0" err="1"/>
              <a:t>vestra</a:t>
            </a:r>
            <a:r>
              <a:rPr lang="it-IT" sz="2200" i="1" dirty="0"/>
              <a:t> </a:t>
            </a:r>
            <a:r>
              <a:rPr lang="it-IT" sz="2200" i="1" dirty="0" err="1"/>
              <a:t>subinde</a:t>
            </a:r>
            <a:r>
              <a:rPr lang="it-IT" sz="2200" i="1" dirty="0"/>
              <a:t> </a:t>
            </a:r>
            <a:r>
              <a:rPr lang="it-IT" sz="2200" i="1" dirty="0" err="1"/>
              <a:t>supplicium</a:t>
            </a:r>
            <a:r>
              <a:rPr lang="it-IT" sz="2200" i="1" dirty="0"/>
              <a:t> </a:t>
            </a:r>
            <a:r>
              <a:rPr lang="it-IT" sz="2200" i="1" dirty="0" err="1"/>
              <a:t>sumatur</a:t>
            </a:r>
            <a:r>
              <a:rPr lang="it-IT" sz="2200" i="1" dirty="0"/>
              <a:t>? </a:t>
            </a:r>
            <a:r>
              <a:rPr lang="it-IT" sz="2200" i="1" dirty="0" err="1"/>
              <a:t>Dehinc</a:t>
            </a:r>
            <a:r>
              <a:rPr lang="it-IT" sz="2200" i="1" dirty="0"/>
              <a:t> </a:t>
            </a:r>
            <a:r>
              <a:rPr lang="it-IT" sz="2200" i="1" dirty="0" err="1"/>
              <a:t>quod</a:t>
            </a:r>
            <a:r>
              <a:rPr lang="it-IT" sz="2200" i="1" dirty="0"/>
              <a:t> </a:t>
            </a:r>
            <a:r>
              <a:rPr lang="it-IT" sz="2200" i="1" dirty="0" err="1"/>
              <a:t>tam</a:t>
            </a:r>
            <a:r>
              <a:rPr lang="it-IT" sz="2200" i="1" dirty="0"/>
              <a:t> </a:t>
            </a:r>
            <a:r>
              <a:rPr lang="it-IT" sz="2200" i="1" dirty="0" err="1"/>
              <a:t>duros</a:t>
            </a:r>
            <a:r>
              <a:rPr lang="it-IT" sz="2200" i="1" dirty="0"/>
              <a:t> </a:t>
            </a:r>
            <a:r>
              <a:rPr lang="it-IT" sz="2200" i="1" dirty="0" err="1"/>
              <a:t>tamque</a:t>
            </a:r>
            <a:r>
              <a:rPr lang="it-IT" sz="2200" i="1" dirty="0"/>
              <a:t> </a:t>
            </a:r>
            <a:r>
              <a:rPr lang="it-IT" sz="2200" i="1" dirty="0" err="1"/>
              <a:t>obnoxios</a:t>
            </a:r>
            <a:r>
              <a:rPr lang="it-IT" sz="2200" i="1" dirty="0"/>
              <a:t> </a:t>
            </a:r>
            <a:r>
              <a:rPr lang="it-IT" sz="2200" i="1" dirty="0" err="1"/>
              <a:t>vos</a:t>
            </a:r>
            <a:r>
              <a:rPr lang="it-IT" sz="2200" i="1" dirty="0"/>
              <a:t> </a:t>
            </a:r>
            <a:r>
              <a:rPr lang="it-IT" sz="2200" i="1" dirty="0" err="1"/>
              <a:t>reatui</a:t>
            </a:r>
            <a:r>
              <a:rPr lang="it-IT" sz="2200" i="1" dirty="0"/>
              <a:t> omnis populus </a:t>
            </a:r>
            <a:r>
              <a:rPr lang="it-IT" sz="2200" i="1" dirty="0" err="1"/>
              <a:t>iudicet</a:t>
            </a:r>
            <a:r>
              <a:rPr lang="it-IT" sz="2200" i="1" dirty="0"/>
              <a:t>, </a:t>
            </a:r>
            <a:r>
              <a:rPr lang="it-IT" sz="2200" i="1" dirty="0" err="1"/>
              <a:t>putans</a:t>
            </a:r>
            <a:r>
              <a:rPr lang="it-IT" sz="2200" i="1" dirty="0"/>
              <a:t> a </a:t>
            </a:r>
            <a:r>
              <a:rPr lang="it-IT" sz="2200" i="1" dirty="0" err="1"/>
              <a:t>vobis</a:t>
            </a:r>
            <a:r>
              <a:rPr lang="it-IT" sz="2200" i="1" dirty="0"/>
              <a:t> </a:t>
            </a:r>
            <a:r>
              <a:rPr lang="it-IT" sz="2200" i="1" dirty="0" err="1"/>
              <a:t>effici</a:t>
            </a:r>
            <a:r>
              <a:rPr lang="it-IT" sz="2200" i="1" dirty="0"/>
              <a:t> </a:t>
            </a:r>
            <a:r>
              <a:rPr lang="it-IT" sz="2200" i="1" dirty="0" err="1"/>
              <a:t>quicquid</a:t>
            </a:r>
            <a:r>
              <a:rPr lang="it-IT" sz="2200" i="1" dirty="0"/>
              <a:t> in urbe </a:t>
            </a:r>
            <a:r>
              <a:rPr lang="it-IT" sz="2200" i="1" dirty="0" err="1"/>
              <a:t>contrarium</a:t>
            </a:r>
            <a:r>
              <a:rPr lang="it-IT" sz="2200" i="1" dirty="0"/>
              <a:t> </a:t>
            </a:r>
            <a:r>
              <a:rPr lang="it-IT" sz="2200" i="1" dirty="0" err="1"/>
              <a:t>fit</a:t>
            </a:r>
            <a:r>
              <a:rPr lang="it-IT" sz="2200" i="1" dirty="0"/>
              <a:t>? Sed </a:t>
            </a:r>
            <a:r>
              <a:rPr lang="it-IT" sz="2200" i="1" dirty="0" err="1"/>
              <a:t>feramus</a:t>
            </a:r>
            <a:r>
              <a:rPr lang="it-IT" sz="2200" i="1" dirty="0"/>
              <a:t> aequo animo et </a:t>
            </a:r>
            <a:r>
              <a:rPr lang="it-IT" sz="2200" i="1" dirty="0" err="1"/>
              <a:t>utamur</a:t>
            </a:r>
            <a:r>
              <a:rPr lang="it-IT" sz="2200" i="1" dirty="0"/>
              <a:t> foro </a:t>
            </a:r>
            <a:r>
              <a:rPr lang="it-IT" sz="2200" i="1" dirty="0" err="1"/>
              <a:t>quod</a:t>
            </a:r>
            <a:r>
              <a:rPr lang="it-IT" sz="2200" i="1" dirty="0"/>
              <a:t> </a:t>
            </a:r>
            <a:r>
              <a:rPr lang="it-IT" sz="2200" i="1" dirty="0" err="1"/>
              <a:t>sors</a:t>
            </a:r>
            <a:r>
              <a:rPr lang="it-IT" sz="2200" i="1" dirty="0"/>
              <a:t> </a:t>
            </a:r>
            <a:r>
              <a:rPr lang="it-IT" sz="2200" i="1" dirty="0" err="1"/>
              <a:t>concessit</a:t>
            </a:r>
            <a:r>
              <a:rPr lang="it-IT" sz="2200" i="1" dirty="0"/>
              <a:t>, </a:t>
            </a:r>
            <a:r>
              <a:rPr lang="it-IT" sz="2200" i="1" dirty="0" err="1"/>
              <a:t>donec</a:t>
            </a:r>
            <a:r>
              <a:rPr lang="it-IT" sz="2200" i="1" dirty="0"/>
              <a:t> </a:t>
            </a:r>
            <a:r>
              <a:rPr lang="it-IT" sz="2200" i="1" dirty="0" err="1"/>
              <a:t>invicta</a:t>
            </a:r>
            <a:r>
              <a:rPr lang="it-IT" sz="2200" i="1" dirty="0"/>
              <a:t> </a:t>
            </a:r>
            <a:r>
              <a:rPr lang="it-IT" sz="2200" i="1" dirty="0" err="1"/>
              <a:t>felicitas</a:t>
            </a:r>
            <a:r>
              <a:rPr lang="it-IT" sz="2200" i="1" dirty="0"/>
              <a:t>  </a:t>
            </a:r>
            <a:r>
              <a:rPr lang="it-IT" sz="2200" i="1" dirty="0" err="1"/>
              <a:t>finem</a:t>
            </a:r>
            <a:r>
              <a:rPr lang="it-IT" sz="2200" i="1" dirty="0"/>
              <a:t> </a:t>
            </a:r>
            <a:r>
              <a:rPr lang="it-IT" sz="2200" i="1" dirty="0" err="1"/>
              <a:t>malis</a:t>
            </a:r>
            <a:r>
              <a:rPr lang="it-IT" sz="2200" i="1" dirty="0"/>
              <a:t> </a:t>
            </a:r>
            <a:r>
              <a:rPr lang="it-IT" sz="2200" i="1" dirty="0" err="1"/>
              <a:t>imponat</a:t>
            </a:r>
            <a:r>
              <a:rPr lang="it-IT" sz="2200" i="1" dirty="0"/>
              <a:t>. </a:t>
            </a:r>
            <a:r>
              <a:rPr lang="it-IT" sz="2200" i="1" dirty="0" err="1"/>
              <a:t>Tulit</a:t>
            </a:r>
            <a:r>
              <a:rPr lang="it-IT" sz="2200" i="1" dirty="0"/>
              <a:t> et </a:t>
            </a:r>
            <a:r>
              <a:rPr lang="it-IT" sz="2200" i="1" dirty="0" err="1"/>
              <a:t>priscorum</a:t>
            </a:r>
            <a:r>
              <a:rPr lang="it-IT" sz="2200" i="1" dirty="0"/>
              <a:t> </a:t>
            </a:r>
            <a:r>
              <a:rPr lang="it-IT" sz="2200" i="1" dirty="0" err="1"/>
              <a:t>aetas</a:t>
            </a:r>
            <a:r>
              <a:rPr lang="it-IT" sz="2200" i="1" dirty="0"/>
              <a:t> </a:t>
            </a:r>
            <a:r>
              <a:rPr lang="it-IT" sz="2200" i="1" dirty="0" err="1"/>
              <a:t>Macedonem</a:t>
            </a:r>
            <a:r>
              <a:rPr lang="it-IT" sz="2200" i="1" dirty="0"/>
              <a:t>, Philippi </a:t>
            </a:r>
            <a:r>
              <a:rPr lang="it-IT" sz="2200" i="1" dirty="0" err="1"/>
              <a:t>filium</a:t>
            </a:r>
            <a:r>
              <a:rPr lang="it-IT" sz="2200" i="1" dirty="0"/>
              <a:t>, Cyros </a:t>
            </a:r>
            <a:r>
              <a:rPr lang="it-IT" sz="2200" i="1" dirty="0" err="1"/>
              <a:t>Darium</a:t>
            </a:r>
            <a:r>
              <a:rPr lang="it-IT" sz="2200" i="1" dirty="0"/>
              <a:t> </a:t>
            </a:r>
            <a:r>
              <a:rPr lang="it-IT" sz="2200" i="1" dirty="0" err="1"/>
              <a:t>Dionysium</a:t>
            </a:r>
            <a:r>
              <a:rPr lang="it-IT" sz="2200" i="1" dirty="0"/>
              <a:t>, nostra </a:t>
            </a:r>
            <a:r>
              <a:rPr lang="it-IT" sz="2200" i="1" dirty="0" err="1"/>
              <a:t>quoque</a:t>
            </a:r>
            <a:r>
              <a:rPr lang="it-IT" sz="2200" i="1" dirty="0"/>
              <a:t> Gaium </a:t>
            </a:r>
            <a:r>
              <a:rPr lang="it-IT" sz="2200" i="1" dirty="0" err="1"/>
              <a:t>Caesarem</a:t>
            </a:r>
            <a:r>
              <a:rPr lang="it-IT" sz="2200" i="1" dirty="0"/>
              <a:t>, </a:t>
            </a:r>
            <a:r>
              <a:rPr lang="it-IT" sz="2200" i="1" dirty="0" err="1"/>
              <a:t>quibus</a:t>
            </a:r>
            <a:r>
              <a:rPr lang="it-IT" sz="2200" i="1" dirty="0"/>
              <a:t> </a:t>
            </a:r>
            <a:r>
              <a:rPr lang="it-IT" sz="2200" i="1" dirty="0" err="1"/>
              <a:t>quicquid</a:t>
            </a:r>
            <a:r>
              <a:rPr lang="it-IT" sz="2200" i="1" dirty="0"/>
              <a:t> </a:t>
            </a:r>
            <a:r>
              <a:rPr lang="it-IT" sz="2200" i="1" dirty="0" err="1"/>
              <a:t>libuit</a:t>
            </a:r>
            <a:r>
              <a:rPr lang="it-IT" sz="2200" i="1" dirty="0"/>
              <a:t> </a:t>
            </a:r>
            <a:r>
              <a:rPr lang="it-IT" sz="2200" i="1" dirty="0" err="1"/>
              <a:t>licuit</a:t>
            </a:r>
            <a:r>
              <a:rPr lang="it-IT" sz="2200" i="1" dirty="0"/>
              <a:t>. </a:t>
            </a:r>
            <a:r>
              <a:rPr lang="it-IT" sz="2200" i="1" dirty="0" err="1"/>
              <a:t>Incendium</a:t>
            </a:r>
            <a:r>
              <a:rPr lang="it-IT" sz="2200" i="1" dirty="0"/>
              <a:t> </a:t>
            </a:r>
            <a:r>
              <a:rPr lang="it-IT" sz="2200" i="1" dirty="0" err="1"/>
              <a:t>urbs</a:t>
            </a:r>
            <a:r>
              <a:rPr lang="it-IT" sz="2200" i="1" dirty="0"/>
              <a:t> Romana manifeste </a:t>
            </a:r>
            <a:r>
              <a:rPr lang="it-IT" sz="2200" i="1" dirty="0" err="1"/>
              <a:t>saepe</a:t>
            </a:r>
            <a:r>
              <a:rPr lang="it-IT" sz="2200" i="1" dirty="0"/>
              <a:t> </a:t>
            </a:r>
            <a:r>
              <a:rPr lang="it-IT" sz="2200" i="1" dirty="0" err="1"/>
              <a:t>unde</a:t>
            </a:r>
            <a:r>
              <a:rPr lang="it-IT" sz="2200" i="1" dirty="0"/>
              <a:t> </a:t>
            </a:r>
            <a:r>
              <a:rPr lang="it-IT" sz="2200" i="1" dirty="0" err="1"/>
              <a:t>patiatur</a:t>
            </a:r>
            <a:r>
              <a:rPr lang="it-IT" sz="2200" i="1" dirty="0"/>
              <a:t> </a:t>
            </a:r>
            <a:r>
              <a:rPr lang="it-IT" sz="2200" i="1" dirty="0" err="1"/>
              <a:t>constat</a:t>
            </a:r>
            <a:r>
              <a:rPr lang="it-IT" sz="2200" i="1" dirty="0"/>
              <a:t>. Sed si </a:t>
            </a:r>
            <a:r>
              <a:rPr lang="it-IT" sz="2200" i="1" dirty="0" err="1"/>
              <a:t>effari</a:t>
            </a:r>
            <a:r>
              <a:rPr lang="it-IT" sz="2200" i="1" dirty="0"/>
              <a:t> </a:t>
            </a:r>
            <a:r>
              <a:rPr lang="it-IT" sz="2200" i="1" dirty="0" err="1"/>
              <a:t>humilitas</a:t>
            </a:r>
            <a:r>
              <a:rPr lang="it-IT" sz="2200" i="1" dirty="0"/>
              <a:t> </a:t>
            </a:r>
            <a:r>
              <a:rPr lang="it-IT" sz="2200" i="1" dirty="0" err="1"/>
              <a:t>humana</a:t>
            </a:r>
            <a:r>
              <a:rPr lang="it-IT" sz="2200" i="1" dirty="0"/>
              <a:t> </a:t>
            </a:r>
            <a:r>
              <a:rPr lang="it-IT" sz="2200" i="1" dirty="0" err="1"/>
              <a:t>potuisset</a:t>
            </a:r>
            <a:r>
              <a:rPr lang="it-IT" sz="2200" i="1" dirty="0"/>
              <a:t> quid </a:t>
            </a:r>
            <a:r>
              <a:rPr lang="it-IT" sz="2200" i="1" dirty="0" err="1"/>
              <a:t>causae</a:t>
            </a:r>
            <a:r>
              <a:rPr lang="it-IT" sz="2200" i="1" dirty="0"/>
              <a:t> </a:t>
            </a:r>
            <a:r>
              <a:rPr lang="it-IT" sz="2200" i="1" dirty="0" err="1"/>
              <a:t>sit</a:t>
            </a:r>
            <a:r>
              <a:rPr lang="it-IT" sz="2200" i="1" dirty="0"/>
              <a:t> et impune in </a:t>
            </a:r>
            <a:r>
              <a:rPr lang="it-IT" sz="2200" i="1" dirty="0" err="1"/>
              <a:t>his</a:t>
            </a:r>
            <a:r>
              <a:rPr lang="it-IT" sz="2200" i="1" dirty="0"/>
              <a:t> </a:t>
            </a:r>
            <a:r>
              <a:rPr lang="it-IT" sz="2200" i="1" dirty="0" err="1"/>
              <a:t>tenebris</a:t>
            </a:r>
            <a:r>
              <a:rPr lang="it-IT" sz="2200" i="1" dirty="0"/>
              <a:t> </a:t>
            </a:r>
            <a:r>
              <a:rPr lang="it-IT" sz="2200" i="1" dirty="0" err="1"/>
              <a:t>loqui</a:t>
            </a:r>
            <a:r>
              <a:rPr lang="it-IT" sz="2200" i="1" dirty="0"/>
              <a:t> </a:t>
            </a:r>
            <a:r>
              <a:rPr lang="it-IT" sz="2200" i="1" dirty="0" err="1"/>
              <a:t>liceret</a:t>
            </a:r>
            <a:r>
              <a:rPr lang="it-IT" sz="2200" i="1" dirty="0"/>
              <a:t>, </a:t>
            </a:r>
            <a:r>
              <a:rPr lang="it-IT" sz="2200" i="1" dirty="0" err="1"/>
              <a:t>iam</a:t>
            </a:r>
            <a:r>
              <a:rPr lang="it-IT" sz="2200" i="1" dirty="0"/>
              <a:t> omnes omnia </a:t>
            </a:r>
            <a:r>
              <a:rPr lang="it-IT" sz="2200" i="1" dirty="0" err="1"/>
              <a:t>viderent</a:t>
            </a:r>
            <a:r>
              <a:rPr lang="it-IT" sz="2200" i="1" dirty="0"/>
              <a:t>. Christiani et </a:t>
            </a:r>
            <a:r>
              <a:rPr lang="it-IT" sz="2200" i="1" dirty="0" err="1"/>
              <a:t>Iudei</a:t>
            </a:r>
            <a:r>
              <a:rPr lang="it-IT" sz="2200" i="1" dirty="0"/>
              <a:t> quasi </a:t>
            </a:r>
            <a:r>
              <a:rPr lang="it-IT" sz="2200" i="1" dirty="0" err="1"/>
              <a:t>machinatores</a:t>
            </a:r>
            <a:r>
              <a:rPr lang="it-IT" sz="2200" i="1" dirty="0"/>
              <a:t> </a:t>
            </a:r>
            <a:r>
              <a:rPr lang="it-IT" sz="2200" i="1" dirty="0" err="1"/>
              <a:t>incendii</a:t>
            </a:r>
            <a:r>
              <a:rPr lang="it-IT" sz="2200" i="1" dirty="0"/>
              <a:t> - pro! - supplicio </a:t>
            </a:r>
            <a:r>
              <a:rPr lang="it-IT" sz="2200" i="1" dirty="0" err="1"/>
              <a:t>adfecti</a:t>
            </a:r>
            <a:r>
              <a:rPr lang="it-IT" sz="2200" i="1" dirty="0"/>
              <a:t> fieri </a:t>
            </a:r>
            <a:r>
              <a:rPr lang="it-IT" sz="2200" i="1" dirty="0" err="1"/>
              <a:t>solent</a:t>
            </a:r>
            <a:r>
              <a:rPr lang="it-IT" sz="2200" i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81430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476DD-C41D-D201-79E2-E0C642321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CF5409-80C6-E6A9-F7A7-A70298639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/>
              <a:t>Carteggio tra </a:t>
            </a:r>
            <a:r>
              <a:rPr lang="it-IT" i="1" dirty="0" err="1"/>
              <a:t>seneca</a:t>
            </a:r>
            <a:r>
              <a:rPr lang="it-IT" i="1" dirty="0"/>
              <a:t> e paolo</a:t>
            </a:r>
            <a:r>
              <a:rPr lang="it-IT" dirty="0"/>
              <a:t>, lettera XI</a:t>
            </a:r>
            <a:endParaRPr lang="it-IT" i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D487D03-7736-A5EE-6CCD-ED3250133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2221991"/>
            <a:ext cx="10691265" cy="39175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200" i="1" dirty="0"/>
              <a:t>Seneca a Paolo, salute!</a:t>
            </a:r>
          </a:p>
          <a:p>
            <a:pPr marL="0" indent="0">
              <a:buNone/>
            </a:pPr>
            <a:r>
              <a:rPr lang="it-IT" sz="2200" i="1" dirty="0"/>
              <a:t>Salve, mio carissimo Paolo. Pensi che non mi rattristi e che non sia funesto il fatto che voi innocenti siate ripetutamente puniti? E ancora, che tutti vi giudichino così incalliti e portati al delitto da considerarvi responsabili di quel che di male accade in città? Ma sopportiamo serenamente e avvaliamoci delle opportunità offerte dalla sorte, finché la beatitudine eterna non ponga fine ai nostri mali. Anche il passato ha dovuto subire il Macedone, figlio di Filippo, Ciro, Dario e Dionisio, e la nostra età Caligola, ai quali fu lecito qualunque cosa loro piacque. È chiaro da dove Roma subisca spesso un incendio. Ma se la gente comune potesse dire quale sia la causa e fosse permesso parlare senza rischi in questi tempi oscuri, allora tutti vedrebbero tutto. Cristiani ed Ebrei, purtroppo, sono continuamente mandati al supplizio come </a:t>
            </a:r>
            <a:r>
              <a:rPr lang="it-IT" sz="2200" i="1"/>
              <a:t>organizzatori dell'incendio…</a:t>
            </a:r>
            <a:endParaRPr lang="it-IT" sz="2200" i="1" dirty="0"/>
          </a:p>
        </p:txBody>
      </p:sp>
    </p:spTree>
    <p:extLst>
      <p:ext uri="{BB962C8B-B14F-4D97-AF65-F5344CB8AC3E}">
        <p14:creationId xmlns:p14="http://schemas.microsoft.com/office/powerpoint/2010/main" val="3952226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38C812-1A78-F1F3-DA5A-7F2354D1B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Seneca e il cristianesimo: punti in comune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D18580E-BD1F-6DC9-E495-82CEAAEBD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t-IT" sz="2400" dirty="0"/>
              <a:t>Vita interiore: la felicità non dipende dai beni materiali.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t-IT" sz="2400" dirty="0"/>
              <a:t>Uguaglianza degli uomini: tutti gli esseri umani condividono la stessa dignità, indipendentemente dalla condizione sociale.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t-IT" sz="2400" dirty="0"/>
              <a:t>Solidarietà: bisogna aiutare gli altri e comportarsi con benevolenza.</a:t>
            </a:r>
          </a:p>
        </p:txBody>
      </p:sp>
    </p:spTree>
    <p:extLst>
      <p:ext uri="{BB962C8B-B14F-4D97-AF65-F5344CB8AC3E}">
        <p14:creationId xmlns:p14="http://schemas.microsoft.com/office/powerpoint/2010/main" val="4051958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EF8F16-F454-9AE6-94E2-07C1BABAA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successo delle tragedie di </a:t>
            </a:r>
            <a:r>
              <a:rPr lang="it-IT" dirty="0" err="1"/>
              <a:t>seneca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425A0C5-1AB0-90FA-3B72-C79287228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400" dirty="0"/>
              <a:t>Shakespeare</a:t>
            </a:r>
          </a:p>
          <a:p>
            <a:r>
              <a:rPr lang="it-IT" sz="2400" dirty="0" err="1"/>
              <a:t>Calderòn</a:t>
            </a:r>
            <a:r>
              <a:rPr lang="it-IT" sz="2400" dirty="0"/>
              <a:t> de la Barca</a:t>
            </a:r>
          </a:p>
          <a:p>
            <a:r>
              <a:rPr lang="it-IT" sz="2400" dirty="0"/>
              <a:t>Vittorio Alfieri</a:t>
            </a:r>
          </a:p>
        </p:txBody>
      </p:sp>
    </p:spTree>
    <p:extLst>
      <p:ext uri="{BB962C8B-B14F-4D97-AF65-F5344CB8AC3E}">
        <p14:creationId xmlns:p14="http://schemas.microsoft.com/office/powerpoint/2010/main" val="2523894395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1062</Words>
  <Application>Microsoft Office PowerPoint</Application>
  <PresentationFormat>Widescreen</PresentationFormat>
  <Paragraphs>32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Arial</vt:lpstr>
      <vt:lpstr>Calisto MT</vt:lpstr>
      <vt:lpstr>Univers Condensed</vt:lpstr>
      <vt:lpstr>ChronicleVTI</vt:lpstr>
      <vt:lpstr>La fortuna di Seneca</vt:lpstr>
      <vt:lpstr>Alfonso traina, Lo stile «drammatico» del filosofo seneca</vt:lpstr>
      <vt:lpstr>Alfonso traina, Lo stile «drammatico» del filosofo seneca</vt:lpstr>
      <vt:lpstr>Alfonso traina, Lo stile «drammatico» del filosofo seneca</vt:lpstr>
      <vt:lpstr>Alfonso traina, Lo stile «drammatico» del filosofo seneca</vt:lpstr>
      <vt:lpstr>Seneca nel medioevo</vt:lpstr>
      <vt:lpstr>Lettere fra seneca e… San paolo?</vt:lpstr>
      <vt:lpstr>Carteggio tra seneca e paolo, lettera XI</vt:lpstr>
      <vt:lpstr>Carteggio tra seneca e paolo, lettera XI</vt:lpstr>
      <vt:lpstr>Seneca e il cristianesimo: punti in comune</vt:lpstr>
      <vt:lpstr>Il successo delle tragedie di seneca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Tancredi Greco</dc:creator>
  <cp:lastModifiedBy>Tancredi Greco</cp:lastModifiedBy>
  <cp:revision>1</cp:revision>
  <dcterms:created xsi:type="dcterms:W3CDTF">2026-10-12T16:57:16Z</dcterms:created>
  <dcterms:modified xsi:type="dcterms:W3CDTF">2026-10-16T16:29:05Z</dcterms:modified>
</cp:coreProperties>
</file>