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726"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credi Greco" userId="68f4d11238ebce53" providerId="LiveId" clId="{FE4BDAC3-6FB8-41B7-ACF9-2B09F89DDFD0}"/>
    <pc:docChg chg="custSel addSld modSld">
      <pc:chgData name="Tancredi Greco" userId="68f4d11238ebce53" providerId="LiveId" clId="{FE4BDAC3-6FB8-41B7-ACF9-2B09F89DDFD0}" dt="2026-10-24T18:46:17.381" v="455" actId="255"/>
      <pc:docMkLst>
        <pc:docMk/>
      </pc:docMkLst>
      <pc:sldChg chg="modSp new mod">
        <pc:chgData name="Tancredi Greco" userId="68f4d11238ebce53" providerId="LiveId" clId="{FE4BDAC3-6FB8-41B7-ACF9-2B09F89DDFD0}" dt="2026-10-24T18:46:17.381" v="455" actId="255"/>
        <pc:sldMkLst>
          <pc:docMk/>
          <pc:sldMk cId="1083325529" sldId="266"/>
        </pc:sldMkLst>
        <pc:spChg chg="mod">
          <ac:chgData name="Tancredi Greco" userId="68f4d11238ebce53" providerId="LiveId" clId="{FE4BDAC3-6FB8-41B7-ACF9-2B09F89DDFD0}" dt="2026-10-24T18:40:53.970" v="12" actId="20577"/>
          <ac:spMkLst>
            <pc:docMk/>
            <pc:sldMk cId="1083325529" sldId="266"/>
            <ac:spMk id="2" creationId="{4D148D14-6E1D-1BC2-09FC-A3F379D1E466}"/>
          </ac:spMkLst>
        </pc:spChg>
        <pc:spChg chg="mod">
          <ac:chgData name="Tancredi Greco" userId="68f4d11238ebce53" providerId="LiveId" clId="{FE4BDAC3-6FB8-41B7-ACF9-2B09F89DDFD0}" dt="2026-10-24T18:46:17.381" v="455" actId="255"/>
          <ac:spMkLst>
            <pc:docMk/>
            <pc:sldMk cId="1083325529" sldId="266"/>
            <ac:spMk id="3" creationId="{0B98536C-B670-C4E1-3D78-F6B3740031E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8E5E-745C-407D-B425-C78EBF08DF96}"/>
              </a:ext>
            </a:extLst>
          </p:cNvPr>
          <p:cNvSpPr>
            <a:spLocks noGrp="1"/>
          </p:cNvSpPr>
          <p:nvPr>
            <p:ph type="ctrTitle"/>
          </p:nvPr>
        </p:nvSpPr>
        <p:spPr>
          <a:xfrm>
            <a:off x="571501" y="822960"/>
            <a:ext cx="6057899" cy="5015169"/>
          </a:xfrm>
        </p:spPr>
        <p:txBody>
          <a:bodyPr anchor="t">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D07A4D5-56F4-4287-B174-56C55B18FD68}"/>
              </a:ext>
            </a:extLst>
          </p:cNvPr>
          <p:cNvSpPr>
            <a:spLocks noGrp="1"/>
          </p:cNvSpPr>
          <p:nvPr>
            <p:ph type="subTitle" idx="1"/>
          </p:nvPr>
        </p:nvSpPr>
        <p:spPr>
          <a:xfrm>
            <a:off x="8109113" y="3003642"/>
            <a:ext cx="3522199" cy="2900274"/>
          </a:xfrm>
        </p:spPr>
        <p:txBody>
          <a:bodyPr anchor="b">
            <a:normAutofit/>
          </a:bodyPr>
          <a:lstStyle>
            <a:lvl1pPr marL="0" indent="0" algn="l">
              <a:lnSpc>
                <a:spcPct val="130000"/>
              </a:lnSpc>
              <a:buNone/>
              <a:defRPr sz="1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AEB9C19-FEE0-4852-B181-14A0DD77F40D}"/>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5" name="Footer Placeholder 4">
            <a:extLst>
              <a:ext uri="{FF2B5EF4-FFF2-40B4-BE49-F238E27FC236}">
                <a16:creationId xmlns:a16="http://schemas.microsoft.com/office/drawing/2014/main" id="{11127DDF-01B7-463C-82BC-BBF429618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2056A-C3EE-4809-B1F3-1CEEEA266F7B}"/>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9" name="Straight Connector 8">
            <a:extLst>
              <a:ext uri="{FF2B5EF4-FFF2-40B4-BE49-F238E27FC236}">
                <a16:creationId xmlns:a16="http://schemas.microsoft.com/office/drawing/2014/main" id="{A240FCEE-B6E2-46D0-9BB0-F45F79545E9D}"/>
              </a:ext>
            </a:extLst>
          </p:cNvPr>
          <p:cNvCxnSpPr>
            <a:cxnSpLocks/>
          </p:cNvCxnSpPr>
          <p:nvPr/>
        </p:nvCxnSpPr>
        <p:spPr>
          <a:xfrm flipH="1">
            <a:off x="571501"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D2FB83-3783-4477-80B5-DA5BF10BAF57}"/>
              </a:ext>
            </a:extLst>
          </p:cNvPr>
          <p:cNvCxnSpPr>
            <a:cxnSpLocks/>
          </p:cNvCxnSpPr>
          <p:nvPr/>
        </p:nvCxnSpPr>
        <p:spPr>
          <a:xfrm>
            <a:off x="7742482"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3EA203-71D5-49C0-9626-FFA8E46787B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583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B2ED8-7F53-4C03-A740-493E5079849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11087-99A9-4100-B5F7-520880DE322E}"/>
              </a:ext>
            </a:extLst>
          </p:cNvPr>
          <p:cNvSpPr>
            <a:spLocks noGrp="1"/>
          </p:cNvSpPr>
          <p:nvPr>
            <p:ph idx="1"/>
          </p:nvPr>
        </p:nvSpPr>
        <p:spPr>
          <a:xfrm>
            <a:off x="571499" y="2075688"/>
            <a:ext cx="11059811" cy="3910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7B4B20-1A65-4A26-B11E-6095083A1645}"/>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5" name="Footer Placeholder 4">
            <a:extLst>
              <a:ext uri="{FF2B5EF4-FFF2-40B4-BE49-F238E27FC236}">
                <a16:creationId xmlns:a16="http://schemas.microsoft.com/office/drawing/2014/main" id="{FB0D52D3-E985-4FEB-89B9-57C754711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EA751A-C72D-47C1-A7A6-E8510A40CE9A}"/>
              </a:ext>
            </a:extLst>
          </p:cNvPr>
          <p:cNvSpPr>
            <a:spLocks noGrp="1"/>
          </p:cNvSpPr>
          <p:nvPr>
            <p:ph type="sldNum" sz="quarter" idx="12"/>
          </p:nvPr>
        </p:nvSpPr>
        <p:spPr/>
        <p:txBody>
          <a:bodyPr/>
          <a:lstStyle/>
          <a:p>
            <a:fld id="{5EEB83C2-341F-4C28-A243-1C56DDDA54D3}" type="slidenum">
              <a:rPr lang="en-US" smtClean="0"/>
              <a:t>‹N›</a:t>
            </a:fld>
            <a:endParaRPr lang="en-US"/>
          </a:p>
        </p:txBody>
      </p:sp>
    </p:spTree>
    <p:extLst>
      <p:ext uri="{BB962C8B-B14F-4D97-AF65-F5344CB8AC3E}">
        <p14:creationId xmlns:p14="http://schemas.microsoft.com/office/powerpoint/2010/main" val="2448356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1F78-07BF-45A9-92D4-E4E0A1E88D7A}"/>
              </a:ext>
            </a:extLst>
          </p:cNvPr>
          <p:cNvSpPr>
            <a:spLocks noGrp="1"/>
          </p:cNvSpPr>
          <p:nvPr>
            <p:ph type="title"/>
          </p:nvPr>
        </p:nvSpPr>
        <p:spPr>
          <a:xfrm>
            <a:off x="571500" y="914255"/>
            <a:ext cx="6867115" cy="5009471"/>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CC2A83-A380-4828-BC68-C065C8BC5AD5}"/>
              </a:ext>
            </a:extLst>
          </p:cNvPr>
          <p:cNvSpPr>
            <a:spLocks noGrp="1"/>
          </p:cNvSpPr>
          <p:nvPr>
            <p:ph type="body" idx="1"/>
          </p:nvPr>
        </p:nvSpPr>
        <p:spPr>
          <a:xfrm>
            <a:off x="9239817" y="914399"/>
            <a:ext cx="2370268" cy="2670273"/>
          </a:xfrm>
        </p:spPr>
        <p:txBody>
          <a:bodyPr anchor="t">
            <a:normAutofit/>
          </a:bodyPr>
          <a:lstStyle>
            <a:lvl1pPr marL="0" indent="0">
              <a:lnSpc>
                <a:spcPct val="130000"/>
              </a:lnSpc>
              <a:buNone/>
              <a:defRPr sz="14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92B2F-8804-4195-A779-F5C67C25CBBE}"/>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5" name="Footer Placeholder 4">
            <a:extLst>
              <a:ext uri="{FF2B5EF4-FFF2-40B4-BE49-F238E27FC236}">
                <a16:creationId xmlns:a16="http://schemas.microsoft.com/office/drawing/2014/main" id="{25099C26-4411-4833-A917-A45E62D56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8C7C7-F862-434D-A87A-DECE9FD2E1E9}"/>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7" name="Straight Connector 6">
            <a:extLst>
              <a:ext uri="{FF2B5EF4-FFF2-40B4-BE49-F238E27FC236}">
                <a16:creationId xmlns:a16="http://schemas.microsoft.com/office/drawing/2014/main" id="{A40BAA4B-C4C0-40C1-8DC8-B4E2F8A68E12}"/>
              </a:ext>
            </a:extLst>
          </p:cNvPr>
          <p:cNvCxnSpPr>
            <a:cxnSpLocks/>
          </p:cNvCxnSpPr>
          <p:nvPr/>
        </p:nvCxnSpPr>
        <p:spPr>
          <a:xfrm>
            <a:off x="8872625"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0A2259-2540-4B32-A999-2B46A6790E3D}"/>
              </a:ext>
            </a:extLst>
          </p:cNvPr>
          <p:cNvCxnSpPr>
            <a:cxnSpLocks/>
          </p:cNvCxnSpPr>
          <p:nvPr/>
        </p:nvCxnSpPr>
        <p:spPr>
          <a:xfrm flipH="1">
            <a:off x="566094"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EFB0ED-3F76-4403-AD0B-E738DD9D8CB6}"/>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198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BD5F-CF53-4DD5-B8C5-27BBA2BB8860}"/>
              </a:ext>
            </a:extLst>
          </p:cNvPr>
          <p:cNvSpPr>
            <a:spLocks noGrp="1"/>
          </p:cNvSpPr>
          <p:nvPr>
            <p:ph type="title"/>
          </p:nvPr>
        </p:nvSpPr>
        <p:spPr>
          <a:xfrm>
            <a:off x="571500" y="709684"/>
            <a:ext cx="11049000" cy="1057160"/>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76C2E1-5D5E-409F-BEE8-F48CE86F55C9}"/>
              </a:ext>
            </a:extLst>
          </p:cNvPr>
          <p:cNvSpPr>
            <a:spLocks noGrp="1"/>
          </p:cNvSpPr>
          <p:nvPr>
            <p:ph sz="half" idx="1"/>
          </p:nvPr>
        </p:nvSpPr>
        <p:spPr>
          <a:xfrm>
            <a:off x="579447"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FBBF823-1BFB-4CF0-BAF4-D660C8F1AFC0}"/>
              </a:ext>
            </a:extLst>
          </p:cNvPr>
          <p:cNvSpPr>
            <a:spLocks noGrp="1"/>
          </p:cNvSpPr>
          <p:nvPr>
            <p:ph sz="half" idx="2"/>
          </p:nvPr>
        </p:nvSpPr>
        <p:spPr>
          <a:xfrm>
            <a:off x="6447082"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6FF816E-EE02-44A4-8B81-B324ECFD74DF}"/>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6" name="Footer Placeholder 5">
            <a:extLst>
              <a:ext uri="{FF2B5EF4-FFF2-40B4-BE49-F238E27FC236}">
                <a16:creationId xmlns:a16="http://schemas.microsoft.com/office/drawing/2014/main" id="{F134D9E4-A693-44D2-A3E8-E3AABC90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F669F-4B8E-415D-A9BF-AD451F452C6B}"/>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11" name="Straight Connector 10">
            <a:extLst>
              <a:ext uri="{FF2B5EF4-FFF2-40B4-BE49-F238E27FC236}">
                <a16:creationId xmlns:a16="http://schemas.microsoft.com/office/drawing/2014/main" id="{720AF959-FCDC-4B92-9324-06A06C0D56F2}"/>
              </a:ext>
            </a:extLst>
          </p:cNvPr>
          <p:cNvCxnSpPr>
            <a:cxnSpLocks/>
          </p:cNvCxnSpPr>
          <p:nvPr/>
        </p:nvCxnSpPr>
        <p:spPr>
          <a:xfrm flipV="1">
            <a:off x="6101405" y="1883336"/>
            <a:ext cx="0" cy="4399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739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85E5-82C4-4BAE-B2B0-A078ABD6C69C}"/>
              </a:ext>
            </a:extLst>
          </p:cNvPr>
          <p:cNvSpPr>
            <a:spLocks noGrp="1"/>
          </p:cNvSpPr>
          <p:nvPr>
            <p:ph type="title"/>
          </p:nvPr>
        </p:nvSpPr>
        <p:spPr>
          <a:xfrm>
            <a:off x="583469" y="699118"/>
            <a:ext cx="11025062" cy="106360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12D15C7-F445-40F7-88F6-FD6526269CD7}"/>
              </a:ext>
            </a:extLst>
          </p:cNvPr>
          <p:cNvSpPr>
            <a:spLocks noGrp="1"/>
          </p:cNvSpPr>
          <p:nvPr>
            <p:ph type="body" idx="1"/>
          </p:nvPr>
        </p:nvSpPr>
        <p:spPr>
          <a:xfrm>
            <a:off x="583468" y="2022883"/>
            <a:ext cx="5230469" cy="564079"/>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652C35-AA8E-4154-8A78-7DE9590E1F38}"/>
              </a:ext>
            </a:extLst>
          </p:cNvPr>
          <p:cNvSpPr>
            <a:spLocks noGrp="1"/>
          </p:cNvSpPr>
          <p:nvPr>
            <p:ph sz="half" idx="2"/>
          </p:nvPr>
        </p:nvSpPr>
        <p:spPr>
          <a:xfrm>
            <a:off x="583469" y="2866031"/>
            <a:ext cx="5157787"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557EAC6-567C-4A4A-BB10-57EC14B97DDF}"/>
              </a:ext>
            </a:extLst>
          </p:cNvPr>
          <p:cNvSpPr>
            <a:spLocks noGrp="1"/>
          </p:cNvSpPr>
          <p:nvPr>
            <p:ph type="body" sz="quarter" idx="3"/>
          </p:nvPr>
        </p:nvSpPr>
        <p:spPr>
          <a:xfrm>
            <a:off x="6441470" y="2022883"/>
            <a:ext cx="5183188" cy="564080"/>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9A083F-AD60-4437-B32A-44035D78AF63}"/>
              </a:ext>
            </a:extLst>
          </p:cNvPr>
          <p:cNvSpPr>
            <a:spLocks noGrp="1"/>
          </p:cNvSpPr>
          <p:nvPr>
            <p:ph sz="quarter" idx="4"/>
          </p:nvPr>
        </p:nvSpPr>
        <p:spPr>
          <a:xfrm>
            <a:off x="6441470" y="2866031"/>
            <a:ext cx="5183188"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BF86F-3266-4551-B680-06F401FFE665}"/>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8" name="Footer Placeholder 7">
            <a:extLst>
              <a:ext uri="{FF2B5EF4-FFF2-40B4-BE49-F238E27FC236}">
                <a16:creationId xmlns:a16="http://schemas.microsoft.com/office/drawing/2014/main" id="{755B38FE-80F9-4582-B2E1-B067C288DE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BEF32-F637-47A1-9ED3-AFC4F79F3739}"/>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11" name="Straight Connector 10">
            <a:extLst>
              <a:ext uri="{FF2B5EF4-FFF2-40B4-BE49-F238E27FC236}">
                <a16:creationId xmlns:a16="http://schemas.microsoft.com/office/drawing/2014/main" id="{E0C508D4-7C99-4B8D-BCDE-F0001BD345D9}"/>
              </a:ext>
            </a:extLst>
          </p:cNvPr>
          <p:cNvCxnSpPr>
            <a:cxnSpLocks/>
          </p:cNvCxnSpPr>
          <p:nvPr/>
        </p:nvCxnSpPr>
        <p:spPr>
          <a:xfrm flipV="1">
            <a:off x="6101405" y="1883336"/>
            <a:ext cx="0" cy="4399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9BF61B-7951-48F4-982B-9401A483FFBF}"/>
              </a:ext>
            </a:extLst>
          </p:cNvPr>
          <p:cNvCxnSpPr>
            <a:cxnSpLocks/>
          </p:cNvCxnSpPr>
          <p:nvPr/>
        </p:nvCxnSpPr>
        <p:spPr>
          <a:xfrm flipH="1">
            <a:off x="577485" y="273859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188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94CB-6BE5-4B9E-B0A6-54F83B201A64}"/>
              </a:ext>
            </a:extLst>
          </p:cNvPr>
          <p:cNvSpPr>
            <a:spLocks noGrp="1"/>
          </p:cNvSpPr>
          <p:nvPr>
            <p:ph type="title"/>
          </p:nvPr>
        </p:nvSpPr>
        <p:spPr>
          <a:xfrm>
            <a:off x="571500" y="717452"/>
            <a:ext cx="11049000" cy="116183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5E8643C-1A5D-4F23-B0D7-5B46F5E456B4}"/>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4" name="Footer Placeholder 3">
            <a:extLst>
              <a:ext uri="{FF2B5EF4-FFF2-40B4-BE49-F238E27FC236}">
                <a16:creationId xmlns:a16="http://schemas.microsoft.com/office/drawing/2014/main" id="{0C1A3394-78CC-43B0-9762-5E826F8BB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347F0A-1980-4E13-AB22-AE3B8AA44058}"/>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7" name="Straight Connector 6">
            <a:extLst>
              <a:ext uri="{FF2B5EF4-FFF2-40B4-BE49-F238E27FC236}">
                <a16:creationId xmlns:a16="http://schemas.microsoft.com/office/drawing/2014/main" id="{4E9D858B-8A9C-4235-B151-81C99A3D20D2}"/>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6C7798B-3ECB-4076-8955-A82116BB0D2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95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61D85-3E72-406F-AB26-B4ED94918442}"/>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3" name="Footer Placeholder 2">
            <a:extLst>
              <a:ext uri="{FF2B5EF4-FFF2-40B4-BE49-F238E27FC236}">
                <a16:creationId xmlns:a16="http://schemas.microsoft.com/office/drawing/2014/main" id="{499C831E-4321-467E-9090-C89C48CF2F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A9556-B3D8-4403-835F-11AE2D4098E9}"/>
              </a:ext>
            </a:extLst>
          </p:cNvPr>
          <p:cNvSpPr>
            <a:spLocks noGrp="1"/>
          </p:cNvSpPr>
          <p:nvPr>
            <p:ph type="sldNum" sz="quarter" idx="12"/>
          </p:nvPr>
        </p:nvSpPr>
        <p:spPr/>
        <p:txBody>
          <a:bodyPr/>
          <a:lstStyle/>
          <a:p>
            <a:fld id="{5EEB83C2-341F-4C28-A243-1C56DDDA54D3}" type="slidenum">
              <a:rPr lang="en-US" smtClean="0"/>
              <a:t>‹N›</a:t>
            </a:fld>
            <a:endParaRPr lang="en-US"/>
          </a:p>
        </p:txBody>
      </p:sp>
    </p:spTree>
    <p:extLst>
      <p:ext uri="{BB962C8B-B14F-4D97-AF65-F5344CB8AC3E}">
        <p14:creationId xmlns:p14="http://schemas.microsoft.com/office/powerpoint/2010/main" val="3303795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AA48-D521-423D-B185-6490EF57B935}"/>
              </a:ext>
            </a:extLst>
          </p:cNvPr>
          <p:cNvSpPr>
            <a:spLocks noGrp="1"/>
          </p:cNvSpPr>
          <p:nvPr>
            <p:ph type="title"/>
          </p:nvPr>
        </p:nvSpPr>
        <p:spPr>
          <a:xfrm>
            <a:off x="572201" y="810344"/>
            <a:ext cx="3478084" cy="1408062"/>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B64E6DD-DDD2-4ED6-B8A9-A8B6D7656549}"/>
              </a:ext>
            </a:extLst>
          </p:cNvPr>
          <p:cNvSpPr>
            <a:spLocks noGrp="1"/>
          </p:cNvSpPr>
          <p:nvPr>
            <p:ph idx="1"/>
          </p:nvPr>
        </p:nvSpPr>
        <p:spPr>
          <a:xfrm>
            <a:off x="4919809" y="931232"/>
            <a:ext cx="6700679" cy="50793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3F08F5E-AD33-4ACF-84C9-78B0FF6BE3AC}"/>
              </a:ext>
            </a:extLst>
          </p:cNvPr>
          <p:cNvSpPr>
            <a:spLocks noGrp="1"/>
          </p:cNvSpPr>
          <p:nvPr>
            <p:ph type="body" sz="half" idx="2"/>
          </p:nvPr>
        </p:nvSpPr>
        <p:spPr>
          <a:xfrm>
            <a:off x="571500" y="2578608"/>
            <a:ext cx="3478783" cy="34172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D7604E-7DD4-4497-B325-74F899E8ACC6}"/>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6" name="Footer Placeholder 5">
            <a:extLst>
              <a:ext uri="{FF2B5EF4-FFF2-40B4-BE49-F238E27FC236}">
                <a16:creationId xmlns:a16="http://schemas.microsoft.com/office/drawing/2014/main" id="{3F02BEED-A8F6-4256-9539-4434694AA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EA1AA6-EE0B-48FD-A7DE-6CEE6A8C7DEB}"/>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8" name="Straight Connector 7">
            <a:extLst>
              <a:ext uri="{FF2B5EF4-FFF2-40B4-BE49-F238E27FC236}">
                <a16:creationId xmlns:a16="http://schemas.microsoft.com/office/drawing/2014/main" id="{B3F35B32-9A23-4805-94A6-96826D202139}"/>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2BA7DA-3944-40D4-91CD-40CA24DBB79B}"/>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EA0B78-39E7-4039-B8BE-4F425688C6DF}"/>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68B99C-0744-42EE-9713-AB0CEC3F5D8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972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2732-5D39-4B30-A499-D51BABC882EF}"/>
              </a:ext>
            </a:extLst>
          </p:cNvPr>
          <p:cNvSpPr>
            <a:spLocks noGrp="1"/>
          </p:cNvSpPr>
          <p:nvPr>
            <p:ph type="title"/>
          </p:nvPr>
        </p:nvSpPr>
        <p:spPr>
          <a:xfrm>
            <a:off x="571499" y="802204"/>
            <a:ext cx="3478787" cy="1408062"/>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23AF5AEC-77BC-4A52-8A56-C6479CA6A29D}"/>
              </a:ext>
            </a:extLst>
          </p:cNvPr>
          <p:cNvSpPr>
            <a:spLocks noGrp="1"/>
          </p:cNvSpPr>
          <p:nvPr>
            <p:ph type="pic" idx="1"/>
          </p:nvPr>
        </p:nvSpPr>
        <p:spPr>
          <a:xfrm>
            <a:off x="4723467" y="847384"/>
            <a:ext cx="6907844" cy="52168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60A9240-8762-4C7D-AF22-A844CB2EC871}"/>
              </a:ext>
            </a:extLst>
          </p:cNvPr>
          <p:cNvSpPr>
            <a:spLocks noGrp="1"/>
          </p:cNvSpPr>
          <p:nvPr>
            <p:ph type="body" sz="half" idx="2"/>
          </p:nvPr>
        </p:nvSpPr>
        <p:spPr>
          <a:xfrm>
            <a:off x="571498" y="2574906"/>
            <a:ext cx="3478787" cy="34357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95685-E45D-4E74-8B78-D3B8E85C434D}"/>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6" name="Footer Placeholder 5">
            <a:extLst>
              <a:ext uri="{FF2B5EF4-FFF2-40B4-BE49-F238E27FC236}">
                <a16:creationId xmlns:a16="http://schemas.microsoft.com/office/drawing/2014/main" id="{321FCBA3-0FF5-47C2-901A-645F6185D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30381-5320-46AD-A0B9-7C04B3E5A202}"/>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8" name="Straight Connector 7">
            <a:extLst>
              <a:ext uri="{FF2B5EF4-FFF2-40B4-BE49-F238E27FC236}">
                <a16:creationId xmlns:a16="http://schemas.microsoft.com/office/drawing/2014/main" id="{5357A432-D933-402A-8657-216EE20450EE}"/>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B1E0F3-D71B-436F-A10B-B6EA7125F684}"/>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EE64F5-2B48-4A2E-BA5E-1D37F1A7C9A3}"/>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9BF9AA-A2C8-4233-B597-EB11C6D6A0E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980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9A0A-70FC-426A-8B3B-60FAF9806EB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EF47EC6-9753-4ABC-BB66-64CCC8BA0808}"/>
              </a:ext>
            </a:extLst>
          </p:cNvPr>
          <p:cNvSpPr>
            <a:spLocks noGrp="1"/>
          </p:cNvSpPr>
          <p:nvPr>
            <p:ph type="body" orient="vert" idx="1"/>
          </p:nvPr>
        </p:nvSpPr>
        <p:spPr>
          <a:xfrm>
            <a:off x="571499" y="2036363"/>
            <a:ext cx="11059811" cy="38707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8884D9F-DC99-4B4C-98CF-178BBBB76646}"/>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5" name="Footer Placeholder 4">
            <a:extLst>
              <a:ext uri="{FF2B5EF4-FFF2-40B4-BE49-F238E27FC236}">
                <a16:creationId xmlns:a16="http://schemas.microsoft.com/office/drawing/2014/main" id="{1A7A6840-AC0B-4260-8368-08E0A22D2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5DAB8-EC07-4CCF-96EA-5D8ACDAE6E48}"/>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7" name="Straight Connector 6">
            <a:extLst>
              <a:ext uri="{FF2B5EF4-FFF2-40B4-BE49-F238E27FC236}">
                <a16:creationId xmlns:a16="http://schemas.microsoft.com/office/drawing/2014/main" id="{0438F1AC-9961-4786-A189-20863DD97F68}"/>
              </a:ext>
            </a:extLst>
          </p:cNvPr>
          <p:cNvCxnSpPr>
            <a:cxnSpLocks/>
          </p:cNvCxnSpPr>
          <p:nvPr/>
        </p:nvCxnSpPr>
        <p:spPr>
          <a:xfrm flipH="1">
            <a:off x="571500" y="1780979"/>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345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5F678-EC03-4845-A51B-C90FA6A15491}"/>
              </a:ext>
            </a:extLst>
          </p:cNvPr>
          <p:cNvSpPr>
            <a:spLocks noGrp="1"/>
          </p:cNvSpPr>
          <p:nvPr>
            <p:ph type="title" orient="vert"/>
          </p:nvPr>
        </p:nvSpPr>
        <p:spPr>
          <a:xfrm>
            <a:off x="9177953" y="797251"/>
            <a:ext cx="2483929" cy="528378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4A8B4D-A39F-4528-975A-9C84BEE778DF}"/>
              </a:ext>
            </a:extLst>
          </p:cNvPr>
          <p:cNvSpPr>
            <a:spLocks noGrp="1"/>
          </p:cNvSpPr>
          <p:nvPr>
            <p:ph type="body" orient="vert" idx="1"/>
          </p:nvPr>
        </p:nvSpPr>
        <p:spPr>
          <a:xfrm>
            <a:off x="566094" y="797251"/>
            <a:ext cx="8101072" cy="52837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5E4A23-6984-4AD1-A51D-600EDC263543}"/>
              </a:ext>
            </a:extLst>
          </p:cNvPr>
          <p:cNvSpPr>
            <a:spLocks noGrp="1"/>
          </p:cNvSpPr>
          <p:nvPr>
            <p:ph type="dt" sz="half" idx="10"/>
          </p:nvPr>
        </p:nvSpPr>
        <p:spPr/>
        <p:txBody>
          <a:bodyPr/>
          <a:lstStyle/>
          <a:p>
            <a:fld id="{1C8322F6-1C60-46CF-968C-BC20E470F443}" type="datetimeFigureOut">
              <a:rPr lang="en-US" smtClean="0"/>
              <a:t>10/24/2026</a:t>
            </a:fld>
            <a:endParaRPr lang="en-US"/>
          </a:p>
        </p:txBody>
      </p:sp>
      <p:sp>
        <p:nvSpPr>
          <p:cNvPr id="5" name="Footer Placeholder 4">
            <a:extLst>
              <a:ext uri="{FF2B5EF4-FFF2-40B4-BE49-F238E27FC236}">
                <a16:creationId xmlns:a16="http://schemas.microsoft.com/office/drawing/2014/main" id="{A9273E28-C341-49CC-BAAB-0C0D198212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6D54A-8E86-4026-8DD0-5B0979BB8C78}"/>
              </a:ext>
            </a:extLst>
          </p:cNvPr>
          <p:cNvSpPr>
            <a:spLocks noGrp="1"/>
          </p:cNvSpPr>
          <p:nvPr>
            <p:ph type="sldNum" sz="quarter" idx="12"/>
          </p:nvPr>
        </p:nvSpPr>
        <p:spPr/>
        <p:txBody>
          <a:bodyPr/>
          <a:lstStyle/>
          <a:p>
            <a:fld id="{5EEB83C2-341F-4C28-A243-1C56DDDA54D3}" type="slidenum">
              <a:rPr lang="en-US" smtClean="0"/>
              <a:t>‹N›</a:t>
            </a:fld>
            <a:endParaRPr lang="en-US"/>
          </a:p>
        </p:txBody>
      </p:sp>
      <p:cxnSp>
        <p:nvCxnSpPr>
          <p:cNvPr id="7" name="Straight Connector 6">
            <a:extLst>
              <a:ext uri="{FF2B5EF4-FFF2-40B4-BE49-F238E27FC236}">
                <a16:creationId xmlns:a16="http://schemas.microsoft.com/office/drawing/2014/main" id="{1CB05DA4-DF32-4D7A-9E4D-36309C90C5BB}"/>
              </a:ext>
            </a:extLst>
          </p:cNvPr>
          <p:cNvCxnSpPr>
            <a:cxnSpLocks/>
          </p:cNvCxnSpPr>
          <p:nvPr/>
        </p:nvCxnSpPr>
        <p:spPr>
          <a:xfrm flipH="1">
            <a:off x="566094" y="57711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7CC7262-4997-41E4-976D-BA82E148280F}"/>
              </a:ext>
            </a:extLst>
          </p:cNvPr>
          <p:cNvCxnSpPr>
            <a:cxnSpLocks/>
          </p:cNvCxnSpPr>
          <p:nvPr/>
        </p:nvCxnSpPr>
        <p:spPr>
          <a:xfrm flipV="1">
            <a:off x="8875226" y="571500"/>
            <a:ext cx="0" cy="5711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5063B5-E478-4C41-AD40-49A39AE07429}"/>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8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8585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1467D-9ED1-4211-A71E-41C91C755C9D}"/>
              </a:ext>
            </a:extLst>
          </p:cNvPr>
          <p:cNvSpPr>
            <a:spLocks noGrp="1"/>
          </p:cNvSpPr>
          <p:nvPr>
            <p:ph type="title"/>
          </p:nvPr>
        </p:nvSpPr>
        <p:spPr>
          <a:xfrm>
            <a:off x="571500" y="689289"/>
            <a:ext cx="11049000" cy="10841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F8A6A1-C9C7-4FDF-B4DA-1E86B6A355F8}"/>
              </a:ext>
            </a:extLst>
          </p:cNvPr>
          <p:cNvSpPr>
            <a:spLocks noGrp="1"/>
          </p:cNvSpPr>
          <p:nvPr>
            <p:ph type="body" idx="1"/>
          </p:nvPr>
        </p:nvSpPr>
        <p:spPr>
          <a:xfrm>
            <a:off x="571499" y="2075688"/>
            <a:ext cx="11059811" cy="38180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AACC44A-C635-4CD0-90E9-D9503AF4CCF2}"/>
              </a:ext>
            </a:extLst>
          </p:cNvPr>
          <p:cNvSpPr>
            <a:spLocks noGrp="1"/>
          </p:cNvSpPr>
          <p:nvPr>
            <p:ph type="dt" sz="half" idx="2"/>
          </p:nvPr>
        </p:nvSpPr>
        <p:spPr>
          <a:xfrm>
            <a:off x="8036732" y="6397103"/>
            <a:ext cx="3091928" cy="365125"/>
          </a:xfrm>
          <a:prstGeom prst="rect">
            <a:avLst/>
          </a:prstGeom>
        </p:spPr>
        <p:txBody>
          <a:bodyPr vert="horz" lIns="91440" tIns="45720" rIns="91440" bIns="45720" rtlCol="0" anchor="ctr"/>
          <a:lstStyle>
            <a:lvl1pPr algn="r">
              <a:defRPr sz="800" cap="all" spc="200" baseline="0">
                <a:solidFill>
                  <a:schemeClr val="tx1"/>
                </a:solidFill>
              </a:defRPr>
            </a:lvl1pPr>
          </a:lstStyle>
          <a:p>
            <a:fld id="{1C8322F6-1C60-46CF-968C-BC20E470F443}" type="datetimeFigureOut">
              <a:rPr lang="en-US" smtClean="0"/>
              <a:t>10/24/2026</a:t>
            </a:fld>
            <a:endParaRPr lang="en-US"/>
          </a:p>
        </p:txBody>
      </p:sp>
      <p:sp>
        <p:nvSpPr>
          <p:cNvPr id="5" name="Footer Placeholder 4">
            <a:extLst>
              <a:ext uri="{FF2B5EF4-FFF2-40B4-BE49-F238E27FC236}">
                <a16:creationId xmlns:a16="http://schemas.microsoft.com/office/drawing/2014/main" id="{58ABF682-1A47-492C-81E3-9DB0A50ECB1F}"/>
              </a:ext>
            </a:extLst>
          </p:cNvPr>
          <p:cNvSpPr>
            <a:spLocks noGrp="1"/>
          </p:cNvSpPr>
          <p:nvPr>
            <p:ph type="ftr" sz="quarter" idx="3"/>
          </p:nvPr>
        </p:nvSpPr>
        <p:spPr>
          <a:xfrm>
            <a:off x="475782" y="6397103"/>
            <a:ext cx="4114800" cy="365125"/>
          </a:xfrm>
          <a:prstGeom prst="rect">
            <a:avLst/>
          </a:prstGeom>
        </p:spPr>
        <p:txBody>
          <a:bodyPr vert="horz" lIns="91440" tIns="45720" rIns="91440" bIns="45720" rtlCol="0" anchor="ctr"/>
          <a:lstStyle>
            <a:lvl1pPr algn="l">
              <a:defRPr sz="800" cap="all" spc="2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CCC814B-9105-44ED-98A9-D326B2E2605C}"/>
              </a:ext>
            </a:extLst>
          </p:cNvPr>
          <p:cNvSpPr>
            <a:spLocks noGrp="1"/>
          </p:cNvSpPr>
          <p:nvPr>
            <p:ph type="sldNum" sz="quarter" idx="4"/>
          </p:nvPr>
        </p:nvSpPr>
        <p:spPr>
          <a:xfrm>
            <a:off x="11024553" y="6397103"/>
            <a:ext cx="700775" cy="365125"/>
          </a:xfrm>
          <a:prstGeom prst="rect">
            <a:avLst/>
          </a:prstGeom>
        </p:spPr>
        <p:txBody>
          <a:bodyPr vert="horz" lIns="91440" tIns="45720" rIns="91440" bIns="45720" rtlCol="0" anchor="ctr"/>
          <a:lstStyle>
            <a:lvl1pPr algn="r">
              <a:defRPr sz="800">
                <a:solidFill>
                  <a:schemeClr val="tx1"/>
                </a:solidFill>
              </a:defRPr>
            </a:lvl1pPr>
          </a:lstStyle>
          <a:p>
            <a:fld id="{5EEB83C2-341F-4C28-A243-1C56DDDA54D3}" type="slidenum">
              <a:rPr lang="en-US" smtClean="0"/>
              <a:t>‹N›</a:t>
            </a:fld>
            <a:endParaRPr lang="en-US"/>
          </a:p>
        </p:txBody>
      </p:sp>
      <p:cxnSp>
        <p:nvCxnSpPr>
          <p:cNvPr id="20" name="Straight Connector 19">
            <a:extLst>
              <a:ext uri="{FF2B5EF4-FFF2-40B4-BE49-F238E27FC236}">
                <a16:creationId xmlns:a16="http://schemas.microsoft.com/office/drawing/2014/main" id="{A6814345-41DE-42C5-8657-66C1417DF81A}"/>
              </a:ext>
            </a:extLst>
          </p:cNvPr>
          <p:cNvCxnSpPr>
            <a:cxnSpLocks/>
          </p:cNvCxnSpPr>
          <p:nvPr/>
        </p:nvCxnSpPr>
        <p:spPr>
          <a:xfrm flipH="1">
            <a:off x="566094" y="6286347"/>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68E419-3727-4F5E-8840-AF149B33B0B7}"/>
              </a:ext>
            </a:extLst>
          </p:cNvPr>
          <p:cNvCxnSpPr>
            <a:cxnSpLocks/>
          </p:cNvCxnSpPr>
          <p:nvPr/>
        </p:nvCxnSpPr>
        <p:spPr>
          <a:xfrm flipH="1">
            <a:off x="577485" y="1883336"/>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19B6EC-D7AE-452F-8D0C-D11BD3377F3E}"/>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387128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90000"/>
        </a:lnSpc>
        <a:spcBef>
          <a:spcPct val="0"/>
        </a:spcBef>
        <a:buNone/>
        <a:defRPr sz="4000" kern="1200" spc="-100" baseline="0">
          <a:solidFill>
            <a:schemeClr val="tx1"/>
          </a:solidFill>
          <a:latin typeface="Batang" panose="02030600000101010101" pitchFamily="18" charset="-127"/>
          <a:ea typeface="Batang" panose="02030600000101010101" pitchFamily="18" charset="-127"/>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SzPct val="8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SzPct val="80000"/>
        <a:buFont typeface="Avenir Next LT Pro Light" panose="020B03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2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3322650478"/>
      </p:ext>
    </p:extLst>
  </p:cSld>
  <p:clrMap bg1="lt1" tx1="dk1" bg2="lt2" tx2="dk2" accent1="accent1" accent2="accent2" accent3="accent3" accent4="accent4" accent5="accent5" accent6="accent6" hlink="hlink" folHlink="folHlink"/>
  <p:sldLayoutIdLst>
    <p:sldLayoutId id="214748372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220DBA-8988-4873-8FCD-3FFAC3CF1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83348C-C104-A1D2-EF23-7E5EAFEE864D}"/>
              </a:ext>
            </a:extLst>
          </p:cNvPr>
          <p:cNvPicPr>
            <a:picLocks noChangeAspect="1"/>
          </p:cNvPicPr>
          <p:nvPr/>
        </p:nvPicPr>
        <p:blipFill>
          <a:blip r:embed="rId2">
            <a:alphaModFix amt="60000"/>
          </a:blip>
          <a:srcRect t="6696" r="-1" b="9012"/>
          <a:stretch>
            <a:fillRect/>
          </a:stretch>
        </p:blipFill>
        <p:spPr>
          <a:xfrm>
            <a:off x="3048" y="10"/>
            <a:ext cx="12188952" cy="6857990"/>
          </a:xfrm>
          <a:prstGeom prst="rect">
            <a:avLst/>
          </a:prstGeom>
        </p:spPr>
      </p:pic>
      <p:sp>
        <p:nvSpPr>
          <p:cNvPr id="2" name="Titolo 1">
            <a:extLst>
              <a:ext uri="{FF2B5EF4-FFF2-40B4-BE49-F238E27FC236}">
                <a16:creationId xmlns:a16="http://schemas.microsoft.com/office/drawing/2014/main" id="{BD4FF761-D028-96EA-DF8D-7CA9F9EEFFE7}"/>
              </a:ext>
            </a:extLst>
          </p:cNvPr>
          <p:cNvSpPr>
            <a:spLocks noGrp="1"/>
          </p:cNvSpPr>
          <p:nvPr>
            <p:ph type="ctrTitle"/>
          </p:nvPr>
        </p:nvSpPr>
        <p:spPr>
          <a:xfrm>
            <a:off x="521209" y="822960"/>
            <a:ext cx="7213092" cy="5015169"/>
          </a:xfrm>
        </p:spPr>
        <p:txBody>
          <a:bodyPr>
            <a:normAutofit/>
          </a:bodyPr>
          <a:lstStyle/>
          <a:p>
            <a:r>
              <a:rPr lang="it-IT" sz="6000">
                <a:solidFill>
                  <a:srgbClr val="FFFFFF"/>
                </a:solidFill>
              </a:rPr>
              <a:t>La vita di Seneca</a:t>
            </a:r>
          </a:p>
        </p:txBody>
      </p:sp>
      <p:sp>
        <p:nvSpPr>
          <p:cNvPr id="3" name="Sottotitolo 2">
            <a:extLst>
              <a:ext uri="{FF2B5EF4-FFF2-40B4-BE49-F238E27FC236}">
                <a16:creationId xmlns:a16="http://schemas.microsoft.com/office/drawing/2014/main" id="{5B97D25C-5FD7-BE72-F5BD-49EDBDAB911E}"/>
              </a:ext>
            </a:extLst>
          </p:cNvPr>
          <p:cNvSpPr>
            <a:spLocks noGrp="1"/>
          </p:cNvSpPr>
          <p:nvPr>
            <p:ph type="subTitle" idx="1"/>
          </p:nvPr>
        </p:nvSpPr>
        <p:spPr>
          <a:xfrm>
            <a:off x="9261493" y="3041761"/>
            <a:ext cx="2429605" cy="2856204"/>
          </a:xfrm>
        </p:spPr>
        <p:txBody>
          <a:bodyPr>
            <a:normAutofit/>
          </a:bodyPr>
          <a:lstStyle/>
          <a:p>
            <a:r>
              <a:rPr lang="it-IT" dirty="0">
                <a:solidFill>
                  <a:srgbClr val="FFFFFF"/>
                </a:solidFill>
              </a:rPr>
              <a:t>La formazione filosofica</a:t>
            </a:r>
          </a:p>
        </p:txBody>
      </p:sp>
      <p:cxnSp>
        <p:nvCxnSpPr>
          <p:cNvPr id="11" name="Straight Connector 10">
            <a:extLst>
              <a:ext uri="{FF2B5EF4-FFF2-40B4-BE49-F238E27FC236}">
                <a16:creationId xmlns:a16="http://schemas.microsoft.com/office/drawing/2014/main" id="{3A8CB1B5-064D-4590-A7F2-70C604854D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238" y="571500"/>
            <a:ext cx="11060262"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2">
            <a:extLst>
              <a:ext uri="{FF2B5EF4-FFF2-40B4-BE49-F238E27FC236}">
                <a16:creationId xmlns:a16="http://schemas.microsoft.com/office/drawing/2014/main" id="{923F81E2-AE9A-4D71-87B5-D24817F306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7300" y="571500"/>
            <a:ext cx="0" cy="57150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5C0F619-4F98-49B2-B92F-39B242F38F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5869" y="6287848"/>
            <a:ext cx="1106026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15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38DDDF-AAAF-C9DF-F543-687E4729DDB1}"/>
              </a:ext>
            </a:extLst>
          </p:cNvPr>
          <p:cNvSpPr>
            <a:spLocks noGrp="1"/>
          </p:cNvSpPr>
          <p:nvPr>
            <p:ph type="title"/>
          </p:nvPr>
        </p:nvSpPr>
        <p:spPr/>
        <p:txBody>
          <a:bodyPr/>
          <a:lstStyle/>
          <a:p>
            <a:r>
              <a:rPr lang="it-IT" dirty="0"/>
              <a:t>La nascita e la famiglia</a:t>
            </a:r>
          </a:p>
        </p:txBody>
      </p:sp>
      <p:sp>
        <p:nvSpPr>
          <p:cNvPr id="3" name="Segnaposto contenuto 2">
            <a:extLst>
              <a:ext uri="{FF2B5EF4-FFF2-40B4-BE49-F238E27FC236}">
                <a16:creationId xmlns:a16="http://schemas.microsoft.com/office/drawing/2014/main" id="{985772CD-B3D9-221B-5A09-138D5EF9DC69}"/>
              </a:ext>
            </a:extLst>
          </p:cNvPr>
          <p:cNvSpPr>
            <a:spLocks noGrp="1"/>
          </p:cNvSpPr>
          <p:nvPr>
            <p:ph idx="1"/>
          </p:nvPr>
        </p:nvSpPr>
        <p:spPr/>
        <p:txBody>
          <a:bodyPr/>
          <a:lstStyle/>
          <a:p>
            <a:r>
              <a:rPr lang="it-IT" sz="2400" dirty="0"/>
              <a:t>Nasce a </a:t>
            </a:r>
            <a:r>
              <a:rPr lang="it-IT" sz="2400" b="1" dirty="0"/>
              <a:t>Corduba</a:t>
            </a:r>
            <a:r>
              <a:rPr lang="it-IT" sz="2400" dirty="0"/>
              <a:t>, fra il 4 a.C. e l’1 d.C.</a:t>
            </a:r>
          </a:p>
          <a:p>
            <a:r>
              <a:rPr lang="it-IT" sz="2400" dirty="0"/>
              <a:t>Corduba aveva tradizioni </a:t>
            </a:r>
            <a:r>
              <a:rPr lang="it-IT" sz="2400" b="1" dirty="0"/>
              <a:t>repubblicane</a:t>
            </a:r>
            <a:r>
              <a:rPr lang="it-IT" sz="2400" dirty="0"/>
              <a:t>: si era schierata con Pompeo nel periodo delle Guerre Civili.</a:t>
            </a:r>
          </a:p>
          <a:p>
            <a:r>
              <a:rPr lang="it-IT" sz="2400" dirty="0"/>
              <a:t>La gens </a:t>
            </a:r>
            <a:r>
              <a:rPr lang="it-IT" sz="2400" dirty="0" err="1"/>
              <a:t>Annaea</a:t>
            </a:r>
            <a:r>
              <a:rPr lang="it-IT" sz="2400" dirty="0"/>
              <a:t> era di rango </a:t>
            </a:r>
            <a:r>
              <a:rPr lang="it-IT" sz="2400" b="1" dirty="0"/>
              <a:t>equestre</a:t>
            </a:r>
            <a:r>
              <a:rPr lang="it-IT" sz="2400" dirty="0"/>
              <a:t>, assai benestante.</a:t>
            </a:r>
          </a:p>
          <a:p>
            <a:r>
              <a:rPr lang="it-IT" sz="2400" dirty="0"/>
              <a:t>Era una </a:t>
            </a:r>
            <a:r>
              <a:rPr lang="it-IT" sz="2400" i="1" dirty="0"/>
              <a:t>gens </a:t>
            </a:r>
            <a:r>
              <a:rPr lang="it-IT" sz="2400" i="1" dirty="0" err="1"/>
              <a:t>hispaniensis</a:t>
            </a:r>
            <a:r>
              <a:rPr lang="it-IT" sz="2400" dirty="0"/>
              <a:t>, di origini plebee.</a:t>
            </a:r>
          </a:p>
          <a:p>
            <a:endParaRPr lang="it-IT" dirty="0"/>
          </a:p>
        </p:txBody>
      </p:sp>
    </p:spTree>
    <p:extLst>
      <p:ext uri="{BB962C8B-B14F-4D97-AF65-F5344CB8AC3E}">
        <p14:creationId xmlns:p14="http://schemas.microsoft.com/office/powerpoint/2010/main" val="4084235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2" name="TextBox 1"/>
          <p:cNvSpPr txBox="1"/>
          <p:nvPr/>
        </p:nvSpPr>
        <p:spPr>
          <a:xfrm>
            <a:off x="548640" y="228600"/>
            <a:ext cx="11064240" cy="50292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2D3848"/>
                </a:solidFill>
                <a:effectLst/>
                <a:uLnTx/>
                <a:uFillTx/>
                <a:latin typeface="Aptos Display"/>
                <a:ea typeface="+mn-ea"/>
                <a:cs typeface="+mn-cs"/>
              </a:rPr>
              <a:t>La famiglia di Seneca</a:t>
            </a:r>
          </a:p>
        </p:txBody>
      </p:sp>
      <p:sp>
        <p:nvSpPr>
          <p:cNvPr id="3" name="Rounded Rectangle 2"/>
          <p:cNvSpPr/>
          <p:nvPr/>
        </p:nvSpPr>
        <p:spPr>
          <a:xfrm>
            <a:off x="2743200" y="1051560"/>
            <a:ext cx="2743200" cy="822960"/>
          </a:xfrm>
          <a:prstGeom prst="roundRect">
            <a:avLst/>
          </a:prstGeom>
          <a:solidFill>
            <a:srgbClr val="E8EDF7"/>
          </a:solidFill>
          <a:ln w="17780">
            <a:solidFill>
              <a:srgbClr val="7484A4"/>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2A3343"/>
                </a:solidFill>
                <a:effectLst/>
                <a:uLnTx/>
                <a:uFillTx/>
                <a:latin typeface="Aptos Display"/>
                <a:ea typeface="+mn-ea"/>
                <a:cs typeface="+mn-cs"/>
              </a:rPr>
              <a:t>Seneca il Vecchio</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sz="1100" b="0" i="0" u="none" strike="noStrike" kern="1200" cap="none" spc="0" normalizeH="0" baseline="0" noProof="0">
                <a:ln>
                  <a:noFill/>
                </a:ln>
                <a:solidFill>
                  <a:srgbClr val="414956"/>
                </a:solidFill>
                <a:effectLst/>
                <a:uLnTx/>
                <a:uFillTx/>
                <a:latin typeface="Aptos"/>
                <a:ea typeface="+mn-ea"/>
                <a:cs typeface="+mn-cs"/>
              </a:rPr>
              <a:t>detto anche il Retore</a:t>
            </a:r>
          </a:p>
        </p:txBody>
      </p:sp>
      <p:sp>
        <p:nvSpPr>
          <p:cNvPr id="4" name="Rounded Rectangle 3"/>
          <p:cNvSpPr/>
          <p:nvPr/>
        </p:nvSpPr>
        <p:spPr>
          <a:xfrm>
            <a:off x="6675120" y="1051560"/>
            <a:ext cx="2743200" cy="822960"/>
          </a:xfrm>
          <a:prstGeom prst="roundRect">
            <a:avLst/>
          </a:prstGeom>
          <a:solidFill>
            <a:srgbClr val="F8EBD8"/>
          </a:solidFill>
          <a:ln w="17780">
            <a:solidFill>
              <a:srgbClr val="BC9761"/>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2A3343"/>
                </a:solidFill>
                <a:effectLst/>
                <a:uLnTx/>
                <a:uFillTx/>
                <a:latin typeface="Aptos Display"/>
                <a:ea typeface="+mn-ea"/>
                <a:cs typeface="+mn-cs"/>
              </a:rPr>
              <a:t>Elvia</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sz="1000" b="0" i="0" u="none" strike="noStrike" kern="1200" cap="none" spc="0" normalizeH="0" baseline="0" noProof="0">
                <a:ln>
                  <a:noFill/>
                </a:ln>
                <a:solidFill>
                  <a:srgbClr val="414956"/>
                </a:solidFill>
                <a:effectLst/>
                <a:uLnTx/>
                <a:uFillTx/>
                <a:latin typeface="Aptos"/>
                <a:ea typeface="+mn-ea"/>
                <a:cs typeface="+mn-cs"/>
              </a:rPr>
              <a:t>colta e appassionata di filosofia</a:t>
            </a:r>
          </a:p>
        </p:txBody>
      </p:sp>
      <p:cxnSp>
        <p:nvCxnSpPr>
          <p:cNvPr id="5" name="Connector 4"/>
          <p:cNvCxnSpPr/>
          <p:nvPr/>
        </p:nvCxnSpPr>
        <p:spPr>
          <a:xfrm>
            <a:off x="5486400" y="1463040"/>
            <a:ext cx="1188720" cy="0"/>
          </a:xfrm>
          <a:prstGeom prst="line">
            <a:avLst/>
          </a:prstGeom>
          <a:ln w="19050">
            <a:solidFill>
              <a:srgbClr val="919191"/>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080760" y="1463040"/>
            <a:ext cx="0" cy="777240"/>
          </a:xfrm>
          <a:prstGeom prst="line">
            <a:avLst/>
          </a:prstGeom>
          <a:ln w="19050">
            <a:solidFill>
              <a:srgbClr val="7484A4"/>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2194560" y="2240280"/>
            <a:ext cx="7772400" cy="0"/>
          </a:xfrm>
          <a:prstGeom prst="line">
            <a:avLst/>
          </a:prstGeom>
          <a:ln w="19050">
            <a:solidFill>
              <a:srgbClr val="7484A4"/>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2194560" y="2240280"/>
            <a:ext cx="0" cy="548640"/>
          </a:xfrm>
          <a:prstGeom prst="line">
            <a:avLst/>
          </a:prstGeom>
          <a:ln w="19050">
            <a:solidFill>
              <a:srgbClr val="7484A4"/>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6080760" y="2240280"/>
            <a:ext cx="0" cy="548640"/>
          </a:xfrm>
          <a:prstGeom prst="line">
            <a:avLst/>
          </a:prstGeom>
          <a:ln w="19050">
            <a:solidFill>
              <a:srgbClr val="7484A4"/>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9966960" y="2240280"/>
            <a:ext cx="0" cy="548640"/>
          </a:xfrm>
          <a:prstGeom prst="line">
            <a:avLst/>
          </a:prstGeom>
          <a:ln w="19050">
            <a:solidFill>
              <a:srgbClr val="7484A4"/>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777240" y="2788920"/>
            <a:ext cx="2834640" cy="1051560"/>
          </a:xfrm>
          <a:prstGeom prst="roundRect">
            <a:avLst/>
          </a:prstGeom>
          <a:solidFill>
            <a:srgbClr val="EFF2F8"/>
          </a:solidFill>
          <a:ln w="17780">
            <a:solidFill>
              <a:srgbClr val="7484A4"/>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A3343"/>
                </a:solidFill>
                <a:effectLst/>
                <a:uLnTx/>
                <a:uFillTx/>
                <a:latin typeface="Aptos Display"/>
                <a:ea typeface="+mn-ea"/>
                <a:cs typeface="+mn-cs"/>
              </a:rPr>
              <a:t>Anneo Novato</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sz="1000" b="0" i="0" u="none" strike="noStrike" kern="1200" cap="none" spc="0" normalizeH="0" baseline="0" noProof="0">
                <a:ln>
                  <a:noFill/>
                </a:ln>
                <a:solidFill>
                  <a:srgbClr val="414956"/>
                </a:solidFill>
                <a:effectLst/>
                <a:uLnTx/>
                <a:uFillTx/>
                <a:latin typeface="Aptos"/>
                <a:ea typeface="+mn-ea"/>
                <a:cs typeface="+mn-cs"/>
              </a:rPr>
              <a:t>fratello; poi adottato da
Lucio Giunio Gallione</a:t>
            </a:r>
          </a:p>
        </p:txBody>
      </p:sp>
      <p:sp>
        <p:nvSpPr>
          <p:cNvPr id="12" name="Rounded Rectangle 11"/>
          <p:cNvSpPr/>
          <p:nvPr/>
        </p:nvSpPr>
        <p:spPr>
          <a:xfrm>
            <a:off x="4663440" y="2788920"/>
            <a:ext cx="2834640" cy="1051560"/>
          </a:xfrm>
          <a:prstGeom prst="roundRect">
            <a:avLst/>
          </a:prstGeom>
          <a:solidFill>
            <a:srgbClr val="E0F2E5"/>
          </a:solidFill>
          <a:ln w="17780">
            <a:solidFill>
              <a:srgbClr val="6FA580"/>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A3343"/>
                </a:solidFill>
                <a:effectLst/>
                <a:uLnTx/>
                <a:uFillTx/>
                <a:latin typeface="Aptos Display"/>
                <a:ea typeface="+mn-ea"/>
                <a:cs typeface="+mn-cs"/>
              </a:rPr>
              <a:t>Lucio Anneo Seneca</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sz="1100" b="0" i="0" u="none" strike="noStrike" kern="1200" cap="none" spc="0" normalizeH="0" baseline="0" noProof="0">
                <a:ln>
                  <a:noFill/>
                </a:ln>
                <a:solidFill>
                  <a:srgbClr val="414956"/>
                </a:solidFill>
                <a:effectLst/>
                <a:uLnTx/>
                <a:uFillTx/>
                <a:latin typeface="Aptos"/>
                <a:ea typeface="+mn-ea"/>
                <a:cs typeface="+mn-cs"/>
              </a:rPr>
              <a:t>il filosofo stoico</a:t>
            </a:r>
          </a:p>
        </p:txBody>
      </p:sp>
      <p:sp>
        <p:nvSpPr>
          <p:cNvPr id="13" name="Rounded Rectangle 12"/>
          <p:cNvSpPr/>
          <p:nvPr/>
        </p:nvSpPr>
        <p:spPr>
          <a:xfrm>
            <a:off x="8549640" y="2788920"/>
            <a:ext cx="2834640" cy="1051560"/>
          </a:xfrm>
          <a:prstGeom prst="roundRect">
            <a:avLst/>
          </a:prstGeom>
          <a:solidFill>
            <a:srgbClr val="EFF2F8"/>
          </a:solidFill>
          <a:ln w="17780">
            <a:solidFill>
              <a:srgbClr val="7484A4"/>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A3343"/>
                </a:solidFill>
                <a:effectLst/>
                <a:uLnTx/>
                <a:uFillTx/>
                <a:latin typeface="Aptos Display"/>
                <a:ea typeface="+mn-ea"/>
                <a:cs typeface="+mn-cs"/>
              </a:rPr>
              <a:t>Anneo Mela</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sz="1100" b="0" i="0" u="none" strike="noStrike" kern="1200" cap="none" spc="0" normalizeH="0" baseline="0" noProof="0">
                <a:ln>
                  <a:noFill/>
                </a:ln>
                <a:solidFill>
                  <a:srgbClr val="414956"/>
                </a:solidFill>
                <a:effectLst/>
                <a:uLnTx/>
                <a:uFillTx/>
                <a:latin typeface="Aptos"/>
                <a:ea typeface="+mn-ea"/>
                <a:cs typeface="+mn-cs"/>
              </a:rPr>
              <a:t>fratello di Seneca</a:t>
            </a:r>
          </a:p>
        </p:txBody>
      </p:sp>
      <p:cxnSp>
        <p:nvCxnSpPr>
          <p:cNvPr id="14" name="Connector 13"/>
          <p:cNvCxnSpPr/>
          <p:nvPr/>
        </p:nvCxnSpPr>
        <p:spPr>
          <a:xfrm>
            <a:off x="9966960" y="3840480"/>
            <a:ext cx="0" cy="731520"/>
          </a:xfrm>
          <a:prstGeom prst="line">
            <a:avLst/>
          </a:prstGeom>
          <a:ln w="19050">
            <a:solidFill>
              <a:srgbClr val="7484A4"/>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8549640" y="4572000"/>
            <a:ext cx="2834640" cy="960120"/>
          </a:xfrm>
          <a:prstGeom prst="roundRect">
            <a:avLst/>
          </a:prstGeom>
          <a:solidFill>
            <a:srgbClr val="F1E6F5"/>
          </a:solidFill>
          <a:ln w="17780">
            <a:solidFill>
              <a:srgbClr val="9F7DAD"/>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A3343"/>
                </a:solidFill>
                <a:effectLst/>
                <a:uLnTx/>
                <a:uFillTx/>
                <a:latin typeface="Aptos Display"/>
                <a:ea typeface="+mn-ea"/>
                <a:cs typeface="+mn-cs"/>
              </a:rPr>
              <a:t>Anneo Lucano</a:t>
            </a:r>
          </a:p>
          <a:p>
            <a:pPr marL="0" marR="0" lvl="0" indent="0" algn="ctr" defTabSz="457200" rtl="0" eaLnBrk="1" fontAlgn="auto" latinLnBrk="0" hangingPunct="1">
              <a:lnSpc>
                <a:spcPct val="100000"/>
              </a:lnSpc>
              <a:spcBef>
                <a:spcPts val="300"/>
              </a:spcBef>
              <a:spcAft>
                <a:spcPts val="0"/>
              </a:spcAft>
              <a:buClrTx/>
              <a:buSzTx/>
              <a:buFontTx/>
              <a:buNone/>
              <a:tabLst/>
              <a:defRPr/>
            </a:pPr>
            <a:r>
              <a:rPr kumimoji="0" sz="1000" b="0" i="0" u="none" strike="noStrike" kern="1200" cap="none" spc="0" normalizeH="0" baseline="0" noProof="0">
                <a:ln>
                  <a:noFill/>
                </a:ln>
                <a:solidFill>
                  <a:srgbClr val="414956"/>
                </a:solidFill>
                <a:effectLst/>
                <a:uLnTx/>
                <a:uFillTx/>
                <a:latin typeface="Aptos"/>
                <a:ea typeface="+mn-ea"/>
                <a:cs typeface="+mn-cs"/>
              </a:rPr>
              <a:t>figlio di Anneo Mela;
poeta epico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6CB065-1769-4972-8D9C-22F55E7EE69C}"/>
              </a:ext>
            </a:extLst>
          </p:cNvPr>
          <p:cNvSpPr>
            <a:spLocks noGrp="1"/>
          </p:cNvSpPr>
          <p:nvPr>
            <p:ph type="title"/>
          </p:nvPr>
        </p:nvSpPr>
        <p:spPr/>
        <p:txBody>
          <a:bodyPr/>
          <a:lstStyle/>
          <a:p>
            <a:r>
              <a:rPr lang="it-IT" dirty="0"/>
              <a:t>I primi anni a Roma: la formazione filosofica</a:t>
            </a:r>
          </a:p>
        </p:txBody>
      </p:sp>
      <p:sp>
        <p:nvSpPr>
          <p:cNvPr id="3" name="Segnaposto contenuto 2">
            <a:extLst>
              <a:ext uri="{FF2B5EF4-FFF2-40B4-BE49-F238E27FC236}">
                <a16:creationId xmlns:a16="http://schemas.microsoft.com/office/drawing/2014/main" id="{9D6649D0-A674-DD86-7086-44A66A0CA4F4}"/>
              </a:ext>
            </a:extLst>
          </p:cNvPr>
          <p:cNvSpPr>
            <a:spLocks noGrp="1"/>
          </p:cNvSpPr>
          <p:nvPr>
            <p:ph idx="1"/>
          </p:nvPr>
        </p:nvSpPr>
        <p:spPr/>
        <p:txBody>
          <a:bodyPr>
            <a:normAutofit/>
          </a:bodyPr>
          <a:lstStyle/>
          <a:p>
            <a:r>
              <a:rPr lang="it-IT" sz="2400" dirty="0"/>
              <a:t>Attorno al 14 d.C. (anno della morte di Augusto) arriva a Roma.</a:t>
            </a:r>
          </a:p>
          <a:p>
            <a:r>
              <a:rPr lang="it-IT" sz="2400" dirty="0"/>
              <a:t>Ha come maestri </a:t>
            </a:r>
            <a:r>
              <a:rPr lang="it-IT" sz="2400" dirty="0" err="1"/>
              <a:t>Sozione</a:t>
            </a:r>
            <a:r>
              <a:rPr lang="it-IT" sz="2400" dirty="0"/>
              <a:t>, Papirio Fabiano e Attalo, legati alla Scuola dei Sesti: scopre l’esame di coscienza e la meditazione.</a:t>
            </a:r>
          </a:p>
          <a:p>
            <a:endParaRPr lang="it-IT" sz="2400" dirty="0"/>
          </a:p>
        </p:txBody>
      </p:sp>
    </p:spTree>
    <p:extLst>
      <p:ext uri="{BB962C8B-B14F-4D97-AF65-F5344CB8AC3E}">
        <p14:creationId xmlns:p14="http://schemas.microsoft.com/office/powerpoint/2010/main" val="402033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8680BF-1E0B-1984-C0A7-32C2EC826F84}"/>
              </a:ext>
            </a:extLst>
          </p:cNvPr>
          <p:cNvSpPr>
            <a:spLocks noGrp="1"/>
          </p:cNvSpPr>
          <p:nvPr>
            <p:ph type="title"/>
          </p:nvPr>
        </p:nvSpPr>
        <p:spPr/>
        <p:txBody>
          <a:bodyPr/>
          <a:lstStyle/>
          <a:p>
            <a:r>
              <a:rPr lang="it-IT" dirty="0"/>
              <a:t>La Scuola dei Sesti: fonti</a:t>
            </a:r>
          </a:p>
        </p:txBody>
      </p:sp>
      <p:sp>
        <p:nvSpPr>
          <p:cNvPr id="3" name="Segnaposto contenuto 2">
            <a:extLst>
              <a:ext uri="{FF2B5EF4-FFF2-40B4-BE49-F238E27FC236}">
                <a16:creationId xmlns:a16="http://schemas.microsoft.com/office/drawing/2014/main" id="{FE1617EB-B190-FB33-BC2C-A7F27D484C5B}"/>
              </a:ext>
            </a:extLst>
          </p:cNvPr>
          <p:cNvSpPr>
            <a:spLocks noGrp="1"/>
          </p:cNvSpPr>
          <p:nvPr>
            <p:ph idx="1"/>
          </p:nvPr>
        </p:nvSpPr>
        <p:spPr/>
        <p:txBody>
          <a:bodyPr>
            <a:normAutofit/>
          </a:bodyPr>
          <a:lstStyle/>
          <a:p>
            <a:pPr algn="just"/>
            <a:r>
              <a:rPr lang="pt-BR" sz="2400" i="1" dirty="0"/>
              <a:t>Sextiorum nova et romani roboris secta</a:t>
            </a:r>
            <a:r>
              <a:rPr lang="it-IT" sz="2400" dirty="0"/>
              <a:t>: una setta quella dei </a:t>
            </a:r>
            <a:r>
              <a:rPr lang="it-IT" sz="2400" dirty="0" err="1"/>
              <a:t>Sextii</a:t>
            </a:r>
            <a:r>
              <a:rPr lang="it-IT" sz="2400" dirty="0"/>
              <a:t> nuova e di vigore romano (</a:t>
            </a:r>
            <a:r>
              <a:rPr lang="it-IT" sz="2400" i="1" dirty="0" err="1"/>
              <a:t>Quaestiones</a:t>
            </a:r>
            <a:r>
              <a:rPr lang="it-IT" sz="2400" i="1" dirty="0"/>
              <a:t> </a:t>
            </a:r>
            <a:r>
              <a:rPr lang="it-IT" sz="2400" i="1" dirty="0" err="1"/>
              <a:t>naturales</a:t>
            </a:r>
            <a:r>
              <a:rPr lang="it-IT" sz="2400" dirty="0"/>
              <a:t>).</a:t>
            </a:r>
          </a:p>
          <a:p>
            <a:pPr algn="just"/>
            <a:r>
              <a:rPr lang="it-IT" sz="2400" dirty="0" err="1"/>
              <a:t>Sestio</a:t>
            </a:r>
            <a:r>
              <a:rPr lang="it-IT" sz="2400" dirty="0"/>
              <a:t> riteneva che l'uomo avesse abbastanza per nutrirsi anche senza spargere sangue, e che divenisse un'abitudine alla crudeltà lo squarciare gli animali per il piacere della gola. Aggiungeva poi che bisogna limitare gli incentivi alla dissolutezza; concludeva che gli alimenti di varia qualità sono contrari alla salute e dannosi al nostro corpo (</a:t>
            </a:r>
            <a:r>
              <a:rPr lang="it-IT" sz="2400" i="1" dirty="0"/>
              <a:t>Ad </a:t>
            </a:r>
            <a:r>
              <a:rPr lang="it-IT" sz="2400" dirty="0" err="1"/>
              <a:t>Lucilium</a:t>
            </a:r>
            <a:r>
              <a:rPr lang="it-IT" sz="2400" dirty="0"/>
              <a:t> 18, trad. M. Natali).</a:t>
            </a:r>
          </a:p>
          <a:p>
            <a:endParaRPr lang="pt-BR" sz="2400" i="1" dirty="0"/>
          </a:p>
        </p:txBody>
      </p:sp>
    </p:spTree>
    <p:extLst>
      <p:ext uri="{BB962C8B-B14F-4D97-AF65-F5344CB8AC3E}">
        <p14:creationId xmlns:p14="http://schemas.microsoft.com/office/powerpoint/2010/main" val="3856646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15DD9-E453-3BDB-392D-228462F2D69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5066501-9246-B536-A880-4AEEB24533D5}"/>
              </a:ext>
            </a:extLst>
          </p:cNvPr>
          <p:cNvSpPr>
            <a:spLocks noGrp="1"/>
          </p:cNvSpPr>
          <p:nvPr>
            <p:ph type="title"/>
          </p:nvPr>
        </p:nvSpPr>
        <p:spPr/>
        <p:txBody>
          <a:bodyPr/>
          <a:lstStyle/>
          <a:p>
            <a:r>
              <a:rPr lang="it-IT" dirty="0"/>
              <a:t>La Scuola dei Sesti: fonti</a:t>
            </a:r>
          </a:p>
        </p:txBody>
      </p:sp>
      <p:sp>
        <p:nvSpPr>
          <p:cNvPr id="3" name="Segnaposto contenuto 2">
            <a:extLst>
              <a:ext uri="{FF2B5EF4-FFF2-40B4-BE49-F238E27FC236}">
                <a16:creationId xmlns:a16="http://schemas.microsoft.com/office/drawing/2014/main" id="{B1D7B98D-9CE6-F506-8B76-7C464DD8DBBD}"/>
              </a:ext>
            </a:extLst>
          </p:cNvPr>
          <p:cNvSpPr>
            <a:spLocks noGrp="1"/>
          </p:cNvSpPr>
          <p:nvPr>
            <p:ph idx="1"/>
          </p:nvPr>
        </p:nvSpPr>
        <p:spPr/>
        <p:txBody>
          <a:bodyPr>
            <a:normAutofit/>
          </a:bodyPr>
          <a:lstStyle/>
          <a:p>
            <a:pPr algn="just"/>
            <a:r>
              <a:rPr lang="it-IT" sz="2400" dirty="0"/>
              <a:t>Mi chiedi come abbia smesso? La mia giovinezza era coincisa con i primi anni del principato di Tiberio Cesare: allora si perseguitavano i culti stranieri e tra le manifestazioni di superstizione si annoverava l’astensione dal consumo di alcuni animali. Perciò, su richiesta di mio padre, che non temeva le accuse, ma detestava la filosofia, tornai alla mia precedente abitudine alimentare; e non fu difficile convincermi a ricominciare a mangiare meglio (</a:t>
            </a:r>
            <a:r>
              <a:rPr kumimoji="0" lang="it-IT" sz="2400" b="0" i="1" u="none" strike="noStrike" kern="1200" cap="none" spc="0" normalizeH="0" baseline="0" noProof="0" dirty="0">
                <a:ln>
                  <a:noFill/>
                </a:ln>
                <a:solidFill>
                  <a:prstClr val="black"/>
                </a:solidFill>
                <a:effectLst/>
                <a:uLnTx/>
                <a:uFillTx/>
                <a:latin typeface="Avenir Next LT Pro Light"/>
                <a:ea typeface="+mn-ea"/>
                <a:cs typeface="+mn-cs"/>
              </a:rPr>
              <a:t>Ad </a:t>
            </a:r>
            <a:r>
              <a:rPr kumimoji="0" lang="it-IT" sz="2400" b="0" i="0" u="none" strike="noStrike" kern="1200" cap="none" spc="0" normalizeH="0" baseline="0" noProof="0" dirty="0" err="1">
                <a:ln>
                  <a:noFill/>
                </a:ln>
                <a:solidFill>
                  <a:prstClr val="black"/>
                </a:solidFill>
                <a:effectLst/>
                <a:uLnTx/>
                <a:uFillTx/>
                <a:latin typeface="Avenir Next LT Pro Light"/>
                <a:ea typeface="+mn-ea"/>
                <a:cs typeface="+mn-cs"/>
              </a:rPr>
              <a:t>Lucilium</a:t>
            </a:r>
            <a:r>
              <a:rPr kumimoji="0" lang="it-IT" sz="2400" b="0" i="0" u="none" strike="noStrike" kern="1200" cap="none" spc="0" normalizeH="0" baseline="0" noProof="0" dirty="0">
                <a:ln>
                  <a:noFill/>
                </a:ln>
                <a:solidFill>
                  <a:prstClr val="black"/>
                </a:solidFill>
                <a:effectLst/>
                <a:uLnTx/>
                <a:uFillTx/>
                <a:latin typeface="Avenir Next LT Pro Light"/>
                <a:ea typeface="+mn-ea"/>
                <a:cs typeface="+mn-cs"/>
              </a:rPr>
              <a:t> 108, 22).</a:t>
            </a:r>
            <a:endParaRPr lang="pt-BR" sz="2400" dirty="0"/>
          </a:p>
        </p:txBody>
      </p:sp>
    </p:spTree>
    <p:extLst>
      <p:ext uri="{BB962C8B-B14F-4D97-AF65-F5344CB8AC3E}">
        <p14:creationId xmlns:p14="http://schemas.microsoft.com/office/powerpoint/2010/main" val="4075700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B7726-1F94-306B-5DB2-433B35BA4E4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5CB9E9C-17AA-B911-9219-6280C0E1DBD5}"/>
              </a:ext>
            </a:extLst>
          </p:cNvPr>
          <p:cNvSpPr>
            <a:spLocks noGrp="1"/>
          </p:cNvSpPr>
          <p:nvPr>
            <p:ph type="title"/>
          </p:nvPr>
        </p:nvSpPr>
        <p:spPr/>
        <p:txBody>
          <a:bodyPr/>
          <a:lstStyle/>
          <a:p>
            <a:r>
              <a:rPr lang="it-IT" dirty="0"/>
              <a:t>La Scuola dei Sesti: fonti</a:t>
            </a:r>
          </a:p>
        </p:txBody>
      </p:sp>
      <p:sp>
        <p:nvSpPr>
          <p:cNvPr id="3" name="Segnaposto contenuto 2">
            <a:extLst>
              <a:ext uri="{FF2B5EF4-FFF2-40B4-BE49-F238E27FC236}">
                <a16:creationId xmlns:a16="http://schemas.microsoft.com/office/drawing/2014/main" id="{6FB43065-0F0C-4954-4838-8685FAA0DCD8}"/>
              </a:ext>
            </a:extLst>
          </p:cNvPr>
          <p:cNvSpPr>
            <a:spLocks noGrp="1"/>
          </p:cNvSpPr>
          <p:nvPr>
            <p:ph idx="1"/>
          </p:nvPr>
        </p:nvSpPr>
        <p:spPr/>
        <p:txBody>
          <a:bodyPr>
            <a:normAutofit/>
          </a:bodyPr>
          <a:lstStyle/>
          <a:p>
            <a:pPr algn="just"/>
            <a:r>
              <a:rPr lang="it-IT" sz="2400" dirty="0"/>
              <a:t>Mi chiedi come abbia smesso? La mia giovinezza era coincisa con i primi anni del principato di Tiberio Cesare: allora si perseguitavano i culti stranieri e tra le manifestazioni di superstizione si annoverava l’astensione dal consumo di alcuni animali. Perciò, su richiesta di mio padre, che non temeva le accuse, ma detestava la filosofia, tornai alla mia precedente abitudine alimentare; e non fu difficile convincermi a ricominciare a mangiare meglio (</a:t>
            </a:r>
            <a:r>
              <a:rPr kumimoji="0" lang="it-IT" sz="2400" b="0" i="1" u="none" strike="noStrike" kern="1200" cap="none" spc="0" normalizeH="0" baseline="0" noProof="0" dirty="0">
                <a:ln>
                  <a:noFill/>
                </a:ln>
                <a:solidFill>
                  <a:prstClr val="black"/>
                </a:solidFill>
                <a:effectLst/>
                <a:uLnTx/>
                <a:uFillTx/>
                <a:latin typeface="Avenir Next LT Pro Light"/>
                <a:ea typeface="+mn-ea"/>
                <a:cs typeface="+mn-cs"/>
              </a:rPr>
              <a:t>Ad </a:t>
            </a:r>
            <a:r>
              <a:rPr kumimoji="0" lang="it-IT" sz="2400" b="0" i="0" u="none" strike="noStrike" kern="1200" cap="none" spc="0" normalizeH="0" baseline="0" noProof="0" dirty="0" err="1">
                <a:ln>
                  <a:noFill/>
                </a:ln>
                <a:solidFill>
                  <a:prstClr val="black"/>
                </a:solidFill>
                <a:effectLst/>
                <a:uLnTx/>
                <a:uFillTx/>
                <a:latin typeface="Avenir Next LT Pro Light"/>
                <a:ea typeface="+mn-ea"/>
                <a:cs typeface="+mn-cs"/>
              </a:rPr>
              <a:t>Lucilium</a:t>
            </a:r>
            <a:r>
              <a:rPr kumimoji="0" lang="it-IT" sz="2400" b="0" i="0" u="none" strike="noStrike" kern="1200" cap="none" spc="0" normalizeH="0" baseline="0" noProof="0" dirty="0">
                <a:ln>
                  <a:noFill/>
                </a:ln>
                <a:solidFill>
                  <a:prstClr val="black"/>
                </a:solidFill>
                <a:effectLst/>
                <a:uLnTx/>
                <a:uFillTx/>
                <a:latin typeface="Avenir Next LT Pro Light"/>
                <a:ea typeface="+mn-ea"/>
                <a:cs typeface="+mn-cs"/>
              </a:rPr>
              <a:t> 108, 22).</a:t>
            </a:r>
            <a:endParaRPr lang="pt-BR" sz="2400" dirty="0"/>
          </a:p>
        </p:txBody>
      </p:sp>
    </p:spTree>
    <p:extLst>
      <p:ext uri="{BB962C8B-B14F-4D97-AF65-F5344CB8AC3E}">
        <p14:creationId xmlns:p14="http://schemas.microsoft.com/office/powerpoint/2010/main" val="1430019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FA3B9-BDF5-E4DC-7179-6FE3624FB9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8A4FD00-BD90-C27F-5EB9-C4C6CB874ADF}"/>
              </a:ext>
            </a:extLst>
          </p:cNvPr>
          <p:cNvSpPr>
            <a:spLocks noGrp="1"/>
          </p:cNvSpPr>
          <p:nvPr>
            <p:ph type="title"/>
          </p:nvPr>
        </p:nvSpPr>
        <p:spPr/>
        <p:txBody>
          <a:bodyPr/>
          <a:lstStyle/>
          <a:p>
            <a:r>
              <a:rPr lang="it-IT" dirty="0"/>
              <a:t>La Scuola dei Sesti: fonti</a:t>
            </a:r>
          </a:p>
        </p:txBody>
      </p:sp>
      <p:sp>
        <p:nvSpPr>
          <p:cNvPr id="3" name="Segnaposto contenuto 2">
            <a:extLst>
              <a:ext uri="{FF2B5EF4-FFF2-40B4-BE49-F238E27FC236}">
                <a16:creationId xmlns:a16="http://schemas.microsoft.com/office/drawing/2014/main" id="{2DC1FB2B-3AA6-4825-ABC5-578C415A8178}"/>
              </a:ext>
            </a:extLst>
          </p:cNvPr>
          <p:cNvSpPr>
            <a:spLocks noGrp="1"/>
          </p:cNvSpPr>
          <p:nvPr>
            <p:ph idx="1"/>
          </p:nvPr>
        </p:nvSpPr>
        <p:spPr/>
        <p:txBody>
          <a:bodyPr>
            <a:normAutofit/>
          </a:bodyPr>
          <a:lstStyle/>
          <a:p>
            <a:pPr algn="just"/>
            <a:r>
              <a:rPr lang="it-IT" sz="2400" dirty="0"/>
              <a:t>Proibì le religioni straniere, i culti egiziani e giudaici, obbligando i seguaci della prima superstizione a bruciare tutte le vesti e gli oggetti sacri. I giovani giudei furono mandati, con la scusa del servizio militare, nelle province più malsane, mentre allontanò da Roma tutti gli altri membri di questo popolo o le persone che seguivano culti analoghi, con la minaccia di una schiavitù perpetua in caso di disobbedienza. Cercò anche di bandire gli astrologhi </a:t>
            </a:r>
            <a:r>
              <a:rPr lang="it-IT" sz="2400" i="1" dirty="0"/>
              <a:t>(</a:t>
            </a:r>
            <a:r>
              <a:rPr lang="it-IT" sz="2400" i="1" dirty="0" err="1"/>
              <a:t>mathematicos</a:t>
            </a:r>
            <a:r>
              <a:rPr lang="it-IT" sz="2400" i="1" dirty="0"/>
              <a:t>),</a:t>
            </a:r>
            <a:r>
              <a:rPr lang="it-IT" sz="2400" dirty="0"/>
              <a:t> ma davanti alle loro preghiere e alla promessa che avrebbero rinunciato alla loro arte, concesse la grazia. (Svetonio, </a:t>
            </a:r>
            <a:r>
              <a:rPr lang="it-IT" sz="2400" i="1" dirty="0" err="1"/>
              <a:t>Tib</a:t>
            </a:r>
            <a:r>
              <a:rPr lang="it-IT" sz="2400" i="1" dirty="0"/>
              <a:t>. </a:t>
            </a:r>
            <a:r>
              <a:rPr lang="it-IT" sz="2400" dirty="0"/>
              <a:t>36)</a:t>
            </a:r>
            <a:endParaRPr lang="pt-BR" sz="2400" dirty="0"/>
          </a:p>
        </p:txBody>
      </p:sp>
    </p:spTree>
    <p:extLst>
      <p:ext uri="{BB962C8B-B14F-4D97-AF65-F5344CB8AC3E}">
        <p14:creationId xmlns:p14="http://schemas.microsoft.com/office/powerpoint/2010/main" val="1682419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8A00FC-1B4D-0DB0-1918-4BBDD461ADED}"/>
              </a:ext>
            </a:extLst>
          </p:cNvPr>
          <p:cNvSpPr>
            <a:spLocks noGrp="1"/>
          </p:cNvSpPr>
          <p:nvPr>
            <p:ph type="title"/>
          </p:nvPr>
        </p:nvSpPr>
        <p:spPr/>
        <p:txBody>
          <a:bodyPr>
            <a:normAutofit/>
          </a:bodyPr>
          <a:lstStyle/>
          <a:p>
            <a:r>
              <a:rPr lang="it-IT" sz="3400" dirty="0"/>
              <a:t>Il viaggio in Egitto e la malattia (</a:t>
            </a:r>
            <a:r>
              <a:rPr lang="it-IT" sz="3400" i="1" dirty="0"/>
              <a:t>Ad </a:t>
            </a:r>
            <a:r>
              <a:rPr lang="it-IT" sz="3400" i="1" dirty="0" err="1"/>
              <a:t>Lucilium</a:t>
            </a:r>
            <a:r>
              <a:rPr lang="it-IT" sz="3400" i="1" dirty="0"/>
              <a:t> </a:t>
            </a:r>
            <a:r>
              <a:rPr lang="it-IT" sz="3400" dirty="0"/>
              <a:t>78,1 – 2)</a:t>
            </a:r>
          </a:p>
        </p:txBody>
      </p:sp>
      <p:sp>
        <p:nvSpPr>
          <p:cNvPr id="3" name="Segnaposto contenuto 2">
            <a:extLst>
              <a:ext uri="{FF2B5EF4-FFF2-40B4-BE49-F238E27FC236}">
                <a16:creationId xmlns:a16="http://schemas.microsoft.com/office/drawing/2014/main" id="{3561912E-A08E-AFEC-1627-14391955F73E}"/>
              </a:ext>
            </a:extLst>
          </p:cNvPr>
          <p:cNvSpPr>
            <a:spLocks noGrp="1"/>
          </p:cNvSpPr>
          <p:nvPr>
            <p:ph idx="1"/>
          </p:nvPr>
        </p:nvSpPr>
        <p:spPr>
          <a:xfrm>
            <a:off x="571499" y="2075688"/>
            <a:ext cx="11059811" cy="4542826"/>
          </a:xfrm>
        </p:spPr>
        <p:txBody>
          <a:bodyPr>
            <a:normAutofit/>
          </a:bodyPr>
          <a:lstStyle/>
          <a:p>
            <a:pPr algn="just"/>
            <a:r>
              <a:rPr lang="it-IT" sz="2400" dirty="0"/>
              <a:t>Mi dispiace sapere che sei spesso tormentato dal catarro e da brevi attacchi di febbre che si manifestano dopo lunghi e cronici episodi catarrali; soprattutto perché anch'io ho sofferto di questo genere di disturbo e, all'inizio, l'ho sottovalutato. Infatti, quando ero ancora giovane, riuscivo a sopportare le fatiche e ad affrontare la malattia con coraggio. Ma alla fine ne fui sopraffatto e arrivai a una condizione tale che non potevo fare altro che rantolare, ridotto com'ero a un'estrema magrezza. </a:t>
            </a:r>
          </a:p>
        </p:txBody>
      </p:sp>
    </p:spTree>
    <p:extLst>
      <p:ext uri="{BB962C8B-B14F-4D97-AF65-F5344CB8AC3E}">
        <p14:creationId xmlns:p14="http://schemas.microsoft.com/office/powerpoint/2010/main" val="958348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136E39-4BDF-04E8-2E75-F161A417CAF2}"/>
              </a:ext>
            </a:extLst>
          </p:cNvPr>
          <p:cNvSpPr>
            <a:spLocks noGrp="1"/>
          </p:cNvSpPr>
          <p:nvPr>
            <p:ph type="title"/>
          </p:nvPr>
        </p:nvSpPr>
        <p:spPr/>
        <p:txBody>
          <a:bodyPr/>
          <a:lstStyle/>
          <a:p>
            <a:r>
              <a:rPr kumimoji="0" lang="it-IT" sz="3400" b="0" i="0" u="none" strike="noStrike" kern="1200" cap="none" spc="-100" normalizeH="0" baseline="0" noProof="0" dirty="0">
                <a:ln>
                  <a:noFill/>
                </a:ln>
                <a:solidFill>
                  <a:prstClr val="black"/>
                </a:solidFill>
                <a:effectLst/>
                <a:uLnTx/>
                <a:uFillTx/>
                <a:latin typeface="Batang" panose="02030600000101010101" pitchFamily="18" charset="-127"/>
                <a:ea typeface="Batang" panose="02030600000101010101" pitchFamily="18" charset="-127"/>
                <a:cs typeface="+mj-cs"/>
              </a:rPr>
              <a:t>Il viaggio in Egitto e la malattia (</a:t>
            </a:r>
            <a:r>
              <a:rPr kumimoji="0" lang="it-IT" sz="3400" b="0" i="1" u="none" strike="noStrike" kern="1200" cap="none" spc="-100" normalizeH="0" baseline="0" noProof="0" dirty="0">
                <a:ln>
                  <a:noFill/>
                </a:ln>
                <a:solidFill>
                  <a:prstClr val="black"/>
                </a:solidFill>
                <a:effectLst/>
                <a:uLnTx/>
                <a:uFillTx/>
                <a:latin typeface="Batang" panose="02030600000101010101" pitchFamily="18" charset="-127"/>
                <a:ea typeface="Batang" panose="02030600000101010101" pitchFamily="18" charset="-127"/>
                <a:cs typeface="+mj-cs"/>
              </a:rPr>
              <a:t>Ad </a:t>
            </a:r>
            <a:r>
              <a:rPr kumimoji="0" lang="it-IT" sz="3400" b="0" i="1" u="none" strike="noStrike" kern="1200" cap="none" spc="-100" normalizeH="0" baseline="0" noProof="0" dirty="0" err="1">
                <a:ln>
                  <a:noFill/>
                </a:ln>
                <a:solidFill>
                  <a:prstClr val="black"/>
                </a:solidFill>
                <a:effectLst/>
                <a:uLnTx/>
                <a:uFillTx/>
                <a:latin typeface="Batang" panose="02030600000101010101" pitchFamily="18" charset="-127"/>
                <a:ea typeface="Batang" panose="02030600000101010101" pitchFamily="18" charset="-127"/>
                <a:cs typeface="+mj-cs"/>
              </a:rPr>
              <a:t>Lucilium</a:t>
            </a:r>
            <a:r>
              <a:rPr kumimoji="0" lang="it-IT" sz="3400" b="0" i="1" u="none" strike="noStrike" kern="1200" cap="none" spc="-100" normalizeH="0" baseline="0" noProof="0" dirty="0">
                <a:ln>
                  <a:noFill/>
                </a:ln>
                <a:solidFill>
                  <a:prstClr val="black"/>
                </a:solidFill>
                <a:effectLst/>
                <a:uLnTx/>
                <a:uFillTx/>
                <a:latin typeface="Batang" panose="02030600000101010101" pitchFamily="18" charset="-127"/>
                <a:ea typeface="Batang" panose="02030600000101010101" pitchFamily="18" charset="-127"/>
                <a:cs typeface="+mj-cs"/>
              </a:rPr>
              <a:t> </a:t>
            </a:r>
            <a:r>
              <a:rPr kumimoji="0" lang="it-IT" sz="3400" b="0" i="0" u="none" strike="noStrike" kern="1200" cap="none" spc="-100" normalizeH="0" baseline="0" noProof="0" dirty="0">
                <a:ln>
                  <a:noFill/>
                </a:ln>
                <a:solidFill>
                  <a:prstClr val="black"/>
                </a:solidFill>
                <a:effectLst/>
                <a:uLnTx/>
                <a:uFillTx/>
                <a:latin typeface="Batang" panose="02030600000101010101" pitchFamily="18" charset="-127"/>
                <a:ea typeface="Batang" panose="02030600000101010101" pitchFamily="18" charset="-127"/>
                <a:cs typeface="+mj-cs"/>
              </a:rPr>
              <a:t>78,1 – 2)</a:t>
            </a:r>
            <a:endParaRPr lang="it-IT" dirty="0"/>
          </a:p>
        </p:txBody>
      </p:sp>
      <p:sp>
        <p:nvSpPr>
          <p:cNvPr id="3" name="Segnaposto contenuto 2">
            <a:extLst>
              <a:ext uri="{FF2B5EF4-FFF2-40B4-BE49-F238E27FC236}">
                <a16:creationId xmlns:a16="http://schemas.microsoft.com/office/drawing/2014/main" id="{DE1B6410-1EFE-6FFF-E052-19458E87EB7C}"/>
              </a:ext>
            </a:extLst>
          </p:cNvPr>
          <p:cNvSpPr>
            <a:spLocks noGrp="1"/>
          </p:cNvSpPr>
          <p:nvPr>
            <p:ph idx="1"/>
          </p:nvPr>
        </p:nvSpPr>
        <p:spPr/>
        <p:txBody>
          <a:bodyPr>
            <a:normAutofit/>
          </a:bodyPr>
          <a:lstStyle/>
          <a:p>
            <a:pPr marL="0" indent="0" algn="just">
              <a:buNone/>
            </a:pPr>
            <a:r>
              <a:rPr lang="it-IT" sz="2400" dirty="0"/>
              <a:t>Spesso, in quel periodo, mi veniva l'impulso di porre fine alla mia vita; ma mi tratteneva il pensiero del mio caro e anziano padre. Riflettevo, infatti, non su quanto fossi capace di affrontare coraggiosamente la morte, ma su quanto poco lui sarebbe stato in grado di sopportare con coraggio la mia perdita. E così mi imposi di vivere. </a:t>
            </a:r>
            <a:r>
              <a:rPr lang="it-IT" sz="2400" dirty="0">
                <a:highlight>
                  <a:srgbClr val="FFFF00"/>
                </a:highlight>
              </a:rPr>
              <a:t>Perché, talvolta, anche vivere è un atto di coraggio.</a:t>
            </a:r>
          </a:p>
          <a:p>
            <a:pPr marL="0" indent="0" algn="just">
              <a:buNone/>
            </a:pPr>
            <a:r>
              <a:rPr lang="it-IT" sz="2400" i="1" dirty="0" err="1">
                <a:highlight>
                  <a:srgbClr val="FFFF00"/>
                </a:highlight>
              </a:rPr>
              <a:t>Aliquando</a:t>
            </a:r>
            <a:r>
              <a:rPr lang="it-IT" sz="2400" i="1" dirty="0">
                <a:highlight>
                  <a:srgbClr val="FFFF00"/>
                </a:highlight>
              </a:rPr>
              <a:t> </a:t>
            </a:r>
            <a:r>
              <a:rPr lang="it-IT" sz="2400" i="1" dirty="0" err="1">
                <a:highlight>
                  <a:srgbClr val="FFFF00"/>
                </a:highlight>
              </a:rPr>
              <a:t>enim</a:t>
            </a:r>
            <a:r>
              <a:rPr lang="it-IT" sz="2400" i="1" dirty="0">
                <a:highlight>
                  <a:srgbClr val="FFFF00"/>
                </a:highlight>
              </a:rPr>
              <a:t> et vivere </a:t>
            </a:r>
            <a:r>
              <a:rPr lang="it-IT" sz="2400" i="1" dirty="0" err="1">
                <a:highlight>
                  <a:srgbClr val="FFFF00"/>
                </a:highlight>
              </a:rPr>
              <a:t>fortiter</a:t>
            </a:r>
            <a:r>
              <a:rPr lang="it-IT" sz="2400" i="1" dirty="0">
                <a:highlight>
                  <a:srgbClr val="FFFF00"/>
                </a:highlight>
              </a:rPr>
              <a:t> facere est</a:t>
            </a:r>
          </a:p>
        </p:txBody>
      </p:sp>
    </p:spTree>
    <p:extLst>
      <p:ext uri="{BB962C8B-B14F-4D97-AF65-F5344CB8AC3E}">
        <p14:creationId xmlns:p14="http://schemas.microsoft.com/office/powerpoint/2010/main" val="2658807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148D14-6E1D-1BC2-09FC-A3F379D1E466}"/>
              </a:ext>
            </a:extLst>
          </p:cNvPr>
          <p:cNvSpPr>
            <a:spLocks noGrp="1"/>
          </p:cNvSpPr>
          <p:nvPr>
            <p:ph type="title"/>
          </p:nvPr>
        </p:nvSpPr>
        <p:spPr/>
        <p:txBody>
          <a:bodyPr/>
          <a:lstStyle/>
          <a:p>
            <a:r>
              <a:rPr lang="it-IT" dirty="0"/>
              <a:t>Lo stoicismo</a:t>
            </a:r>
          </a:p>
        </p:txBody>
      </p:sp>
      <p:sp>
        <p:nvSpPr>
          <p:cNvPr id="3" name="Segnaposto contenuto 2">
            <a:extLst>
              <a:ext uri="{FF2B5EF4-FFF2-40B4-BE49-F238E27FC236}">
                <a16:creationId xmlns:a16="http://schemas.microsoft.com/office/drawing/2014/main" id="{0B98536C-B670-C4E1-3D78-F6B3740031E6}"/>
              </a:ext>
            </a:extLst>
          </p:cNvPr>
          <p:cNvSpPr>
            <a:spLocks noGrp="1"/>
          </p:cNvSpPr>
          <p:nvPr>
            <p:ph idx="1"/>
          </p:nvPr>
        </p:nvSpPr>
        <p:spPr/>
        <p:txBody>
          <a:bodyPr>
            <a:noAutofit/>
          </a:bodyPr>
          <a:lstStyle/>
          <a:p>
            <a:r>
              <a:rPr lang="it-IT" sz="2800" dirty="0"/>
              <a:t>Nasce attorno al 300 a.C. ad Atene (Zenone di </a:t>
            </a:r>
            <a:r>
              <a:rPr lang="it-IT" sz="2800" dirty="0" err="1"/>
              <a:t>Cizio</a:t>
            </a:r>
            <a:r>
              <a:rPr lang="it-IT" sz="2800" dirty="0"/>
              <a:t>).</a:t>
            </a:r>
          </a:p>
          <a:p>
            <a:r>
              <a:rPr lang="it-IT" sz="2800" dirty="0"/>
              <a:t>Principi fondamentali: d</a:t>
            </a:r>
            <a:r>
              <a:rPr lang="it-IT" sz="2800" dirty="0">
                <a:effectLst/>
                <a:ea typeface="Aptos" panose="020B0004020202020204" pitchFamily="34" charset="0"/>
              </a:rPr>
              <a:t>istinguere ciò che dipende da noi da ciò che non dipende da noi; la virtù è il bene più grande; dominare le passioni; il cosmopolitismo; </a:t>
            </a:r>
            <a:r>
              <a:rPr lang="it-IT" sz="2800" i="1" dirty="0">
                <a:ea typeface="Aptos" panose="020B0004020202020204" pitchFamily="34" charset="0"/>
              </a:rPr>
              <a:t>Logos o </a:t>
            </a:r>
            <a:r>
              <a:rPr lang="it-IT" sz="2800" i="1" dirty="0" err="1">
                <a:ea typeface="Aptos" panose="020B0004020202020204" pitchFamily="34" charset="0"/>
              </a:rPr>
              <a:t>Providentia</a:t>
            </a:r>
            <a:r>
              <a:rPr lang="it-IT" sz="2800" dirty="0">
                <a:ea typeface="Aptos" panose="020B0004020202020204" pitchFamily="34" charset="0"/>
              </a:rPr>
              <a:t>.</a:t>
            </a:r>
          </a:p>
          <a:p>
            <a:r>
              <a:rPr lang="it-IT" sz="2800" dirty="0"/>
              <a:t>Lo stoicismo a Roma: filosofia etica e pratica.</a:t>
            </a:r>
          </a:p>
          <a:p>
            <a:r>
              <a:rPr lang="it-IT" sz="2800" dirty="0"/>
              <a:t>I temi concreti tratti da Seneca: il tempo che sprechiamo, il dolore, l’ira, la possibilità di migliorare noi stessi.</a:t>
            </a:r>
          </a:p>
        </p:txBody>
      </p:sp>
    </p:spTree>
    <p:extLst>
      <p:ext uri="{BB962C8B-B14F-4D97-AF65-F5344CB8AC3E}">
        <p14:creationId xmlns:p14="http://schemas.microsoft.com/office/powerpoint/2010/main" val="1083325529"/>
      </p:ext>
    </p:extLst>
  </p:cSld>
  <p:clrMapOvr>
    <a:masterClrMapping/>
  </p:clrMapOvr>
</p:sld>
</file>

<file path=ppt/theme/theme1.xml><?xml version="1.0" encoding="utf-8"?>
<a:theme xmlns:a="http://schemas.openxmlformats.org/drawingml/2006/main" name="AlignmentVTI">
  <a:themeElements>
    <a:clrScheme name="Alignment">
      <a:dk1>
        <a:sysClr val="windowText" lastClr="000000"/>
      </a:dk1>
      <a:lt1>
        <a:sysClr val="window" lastClr="FFFFFF"/>
      </a:lt1>
      <a:dk2>
        <a:srgbClr val="3B3D38"/>
      </a:dk2>
      <a:lt2>
        <a:srgbClr val="F7F2EE"/>
      </a:lt2>
      <a:accent1>
        <a:srgbClr val="928A63"/>
      </a:accent1>
      <a:accent2>
        <a:srgbClr val="B57B6B"/>
      </a:accent2>
      <a:accent3>
        <a:srgbClr val="9E8484"/>
      </a:accent3>
      <a:accent4>
        <a:srgbClr val="7C8A75"/>
      </a:accent4>
      <a:accent5>
        <a:srgbClr val="8C8578"/>
      </a:accent5>
      <a:accent6>
        <a:srgbClr val="A18563"/>
      </a:accent6>
      <a:hlink>
        <a:srgbClr val="B57B6B"/>
      </a:hlink>
      <a:folHlink>
        <a:srgbClr val="7C8A75"/>
      </a:folHlink>
    </a:clrScheme>
    <a:fontScheme name="Custom 1">
      <a:majorFont>
        <a:latin typeface="Bata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ignmentVTI" id="{606D7720-FAA0-4ADC-B967-3239DA8ECA1A}" vid="{10074623-6FCC-4A3C-AAA5-58644BD8FF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154</TotalTime>
  <Words>846</Words>
  <Application>Microsoft Office PowerPoint</Application>
  <PresentationFormat>Widescreen</PresentationFormat>
  <Paragraphs>42</Paragraphs>
  <Slides>11</Slides>
  <Notes>0</Notes>
  <HiddenSlides>0</HiddenSlides>
  <MMClips>0</MMClips>
  <ScaleCrop>false</ScaleCrop>
  <HeadingPairs>
    <vt:vector size="6" baseType="variant">
      <vt:variant>
        <vt:lpstr>Caratteri utilizzati</vt:lpstr>
      </vt:variant>
      <vt:variant>
        <vt:i4>3</vt:i4>
      </vt:variant>
      <vt:variant>
        <vt:lpstr>Tema</vt:lpstr>
      </vt:variant>
      <vt:variant>
        <vt:i4>2</vt:i4>
      </vt:variant>
      <vt:variant>
        <vt:lpstr>Titoli diapositive</vt:lpstr>
      </vt:variant>
      <vt:variant>
        <vt:i4>11</vt:i4>
      </vt:variant>
    </vt:vector>
  </HeadingPairs>
  <TitlesOfParts>
    <vt:vector size="16" baseType="lpstr">
      <vt:lpstr>Batang</vt:lpstr>
      <vt:lpstr>Arial</vt:lpstr>
      <vt:lpstr>Avenir Next LT Pro Light</vt:lpstr>
      <vt:lpstr>AlignmentVTI</vt:lpstr>
      <vt:lpstr>Office Theme</vt:lpstr>
      <vt:lpstr>La vita di Seneca</vt:lpstr>
      <vt:lpstr>La nascita e la famiglia</vt:lpstr>
      <vt:lpstr>Presentazione standard di PowerPoint</vt:lpstr>
      <vt:lpstr>I primi anni a Roma: la formazione filosofica</vt:lpstr>
      <vt:lpstr>La Scuola dei Sesti: fonti</vt:lpstr>
      <vt:lpstr>La Scuola dei Sesti: fonti</vt:lpstr>
      <vt:lpstr>La Scuola dei Sesti: fonti</vt:lpstr>
      <vt:lpstr>La Scuola dei Sesti: fonti</vt:lpstr>
      <vt:lpstr>Il viaggio in Egitto e la malattia (Ad Lucilium 78,1 – 2)</vt:lpstr>
      <vt:lpstr>Il viaggio in Egitto e la malattia (Ad Lucilium 78,1 – 2)</vt:lpstr>
      <vt:lpstr>Lo stoicismo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Tancredi Greco</dc:creator>
  <cp:lastModifiedBy>Tancredi Greco</cp:lastModifiedBy>
  <cp:revision>1</cp:revision>
  <dcterms:created xsi:type="dcterms:W3CDTF">2026-10-24T16:12:10Z</dcterms:created>
  <dcterms:modified xsi:type="dcterms:W3CDTF">2026-10-24T18:46:22Z</dcterms:modified>
</cp:coreProperties>
</file>