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7BE9AE-D3AF-46C2-9998-30FB7C10D651}" v="1" dt="2026-10-25T18:27:44.002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credi Greco" userId="68f4d11238ebce53" providerId="LiveId" clId="{FE4BDAC3-6FB8-41B7-ACF9-2B09F89DDFD0}"/>
    <pc:docChg chg="custSel addSld modSld">
      <pc:chgData name="Tancredi Greco" userId="68f4d11238ebce53" providerId="LiveId" clId="{FE4BDAC3-6FB8-41B7-ACF9-2B09F89DDFD0}" dt="2026-10-25T18:44:59.090" v="660" actId="20577"/>
      <pc:docMkLst>
        <pc:docMk/>
      </pc:docMkLst>
      <pc:sldChg chg="modSp new mod">
        <pc:chgData name="Tancredi Greco" userId="68f4d11238ebce53" providerId="LiveId" clId="{FE4BDAC3-6FB8-41B7-ACF9-2B09F89DDFD0}" dt="2026-10-25T16:39:07.078" v="452" actId="20577"/>
        <pc:sldMkLst>
          <pc:docMk/>
          <pc:sldMk cId="1923720528" sldId="260"/>
        </pc:sldMkLst>
        <pc:spChg chg="mod">
          <ac:chgData name="Tancredi Greco" userId="68f4d11238ebce53" providerId="LiveId" clId="{FE4BDAC3-6FB8-41B7-ACF9-2B09F89DDFD0}" dt="2026-10-25T16:39:07.078" v="452" actId="20577"/>
          <ac:spMkLst>
            <pc:docMk/>
            <pc:sldMk cId="1923720528" sldId="260"/>
            <ac:spMk id="2" creationId="{86DCE813-F287-73F2-96A6-7F8C85226D70}"/>
          </ac:spMkLst>
        </pc:spChg>
        <pc:spChg chg="mod">
          <ac:chgData name="Tancredi Greco" userId="68f4d11238ebce53" providerId="LiveId" clId="{FE4BDAC3-6FB8-41B7-ACF9-2B09F89DDFD0}" dt="2026-10-25T16:38:53.192" v="406" actId="20577"/>
          <ac:spMkLst>
            <pc:docMk/>
            <pc:sldMk cId="1923720528" sldId="260"/>
            <ac:spMk id="3" creationId="{1C9F8A5F-CC6B-33EA-154A-1D8EF7051E67}"/>
          </ac:spMkLst>
        </pc:spChg>
      </pc:sldChg>
      <pc:sldChg chg="modSp add mod">
        <pc:chgData name="Tancredi Greco" userId="68f4d11238ebce53" providerId="LiveId" clId="{FE4BDAC3-6FB8-41B7-ACF9-2B09F89DDFD0}" dt="2026-10-25T18:44:59.090" v="660" actId="20577"/>
        <pc:sldMkLst>
          <pc:docMk/>
          <pc:sldMk cId="3883792326" sldId="261"/>
        </pc:sldMkLst>
        <pc:spChg chg="mod">
          <ac:chgData name="Tancredi Greco" userId="68f4d11238ebce53" providerId="LiveId" clId="{FE4BDAC3-6FB8-41B7-ACF9-2B09F89DDFD0}" dt="2026-10-25T18:28:38.951" v="493" actId="20577"/>
          <ac:spMkLst>
            <pc:docMk/>
            <pc:sldMk cId="3883792326" sldId="261"/>
            <ac:spMk id="2" creationId="{3DD85775-1A7E-9184-57DC-8773394128F6}"/>
          </ac:spMkLst>
        </pc:spChg>
        <pc:spChg chg="mod">
          <ac:chgData name="Tancredi Greco" userId="68f4d11238ebce53" providerId="LiveId" clId="{FE4BDAC3-6FB8-41B7-ACF9-2B09F89DDFD0}" dt="2026-10-25T18:44:59.090" v="660" actId="20577"/>
          <ac:spMkLst>
            <pc:docMk/>
            <pc:sldMk cId="3883792326" sldId="261"/>
            <ac:spMk id="3" creationId="{5A9976B0-4C48-D372-74F3-752E8F34A28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85BB-8B07-4DC9-86F3-2A225C777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1872"/>
            <a:ext cx="7638222" cy="2852928"/>
          </a:xfrm>
        </p:spPr>
        <p:txBody>
          <a:bodyPr anchor="b">
            <a:normAutofit/>
          </a:bodyPr>
          <a:lstStyle>
            <a:lvl1pPr algn="l">
              <a:lnSpc>
                <a:spcPct val="130000"/>
              </a:lnSpc>
              <a:defRPr sz="3600" spc="1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D496A-6E7A-4923-8ED5-B4164125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81728"/>
            <a:ext cx="7638222" cy="929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buNone/>
              <a:defRPr sz="1600" b="1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E3D20-43DC-4C14-8CFF-18545AED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C300-5AFC-418B-85FD-EFA94BD7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C7E81-ED3C-4DB0-8E74-AD2A87E6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C817C9-850F-4FB6-B93B-CF3076C4A5C1}"/>
              </a:ext>
            </a:extLst>
          </p:cNvPr>
          <p:cNvGrpSpPr/>
          <p:nvPr/>
        </p:nvGrpSpPr>
        <p:grpSpPr>
          <a:xfrm flipH="1">
            <a:off x="0" y="0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9433A8-B67D-4675-AFDE-131069A709FC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CD1C45-6A4D-4237-B39C-2D58F401A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6577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5F8D-0421-4AEC-9C40-A13163E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37680-115A-411F-AEF6-4AC2096B4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CC193-1304-4D0F-8331-14D4EC08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55C1-CD32-4050-BAFF-51CC6B62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AF608-FF11-4CBE-B717-5D56AE67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36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BD23A02E-6DCF-427A-8CFD-281B2185C7F0}"/>
              </a:ext>
            </a:extLst>
          </p:cNvPr>
          <p:cNvSpPr/>
          <p:nvPr/>
        </p:nvSpPr>
        <p:spPr>
          <a:xfrm>
            <a:off x="3242985" y="511814"/>
            <a:ext cx="5706031" cy="570603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2220000" algn="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B4C32-F19C-44F3-8EF8-1F506D74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9192" y="1709738"/>
            <a:ext cx="4893617" cy="25538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89729-131C-4F78-9DAA-E9EE28EA9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2249" y="4540468"/>
            <a:ext cx="4067503" cy="11540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1" cap="all" spc="6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4E608-AC1F-41FB-974A-BD619C6C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6158-8B03-45C3-891D-0357B198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B054-E8A2-43FD-B0FB-B1CCFA4B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58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4AA7-6D5A-402E-AD1A-880F2BDB7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D32B6-F9D8-4A43-B52C-336CFAB00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0CDD9-5742-4A34-BA72-7CCA72D91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718" y="2019299"/>
            <a:ext cx="5027954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2783AA-D2AB-4385-A91F-870CB656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AAD9C-5CA2-4DA1-84D3-B1838979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AB3C7-9574-47BC-932D-782BEE9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1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4C468-781B-4BC5-8DEA-B9EF2BF9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460" y="369168"/>
            <a:ext cx="10458729" cy="14398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223F-48E4-491D-AB5D-5FC8A0C56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1" y="1843067"/>
            <a:ext cx="5007894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6B764-4B87-42FF-ABAA-69B07B88F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101" y="2505075"/>
            <a:ext cx="5007894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4357B9-406F-4BF9-B8FB-C53421EEF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061" y="1843067"/>
            <a:ext cx="4994128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0462B-1939-4DAA-A7DD-6BDC95054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061" y="2505075"/>
            <a:ext cx="499412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6C938B-C4C2-4FA9-85CA-9CD742CD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AD8886-0D28-4D49-8D43-151D37E9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FDDE8-E9F8-4B6C-9A40-829617A7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E3D8-6C35-428B-B2F2-251FDE10B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983769"/>
            <a:ext cx="10094770" cy="1180574"/>
          </a:xfrm>
          <a:solidFill>
            <a:schemeClr val="accent1">
              <a:lumMod val="20000"/>
              <a:lumOff val="80000"/>
            </a:schemeClr>
          </a:solidFill>
          <a:effectLst>
            <a:outerShdw dist="165100" dir="18900000" algn="bl" rotWithShape="0">
              <a:prstClr val="black"/>
            </a:outerShdw>
          </a:effectLst>
        </p:spPr>
        <p:txBody>
          <a:bodyPr/>
          <a:lstStyle>
            <a:lvl1pPr marL="18288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B8015-E11A-42CA-AE88-7BD73F87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09078-34CA-45CD-B479-03906A26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03258-F989-47B2-A643-A60CD8A7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57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A2F31-48B6-40CE-A364-3CE73FD8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7EEA00-F166-41EB-9331-CA99BB70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B051F-F8FC-4FF6-9783-45F9FE7A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6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8635-A5AF-48F4-8CD2-FB0E0111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5E0E-DCC0-4781-A608-962B1241B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826" y="987425"/>
            <a:ext cx="604556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1F43E-3D50-4A1C-A289-B3D0DD0E7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70E3A-6639-4EA0-8305-C1899DA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AFD57-4189-42FB-B29E-96366E51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5E2EC-8483-4FBC-9D29-C19025FA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48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581-A090-4AE9-9965-B06BDB52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9DEF4-262F-4ACF-9B29-3D4B819E7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53969" y="987425"/>
            <a:ext cx="569450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D7CBB-7A6F-441E-9072-2494B952F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59692-77BE-4A7D-AA70-635007A6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9A4DA-63AF-4D6A-98DB-E1D0AC74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B7958-B19B-4C23-A82F-DD4E4B91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48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58AD-1CAD-45B3-B83D-DC9D33CD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153F2E-0397-4423-8A88-D0059DEAF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ADDE1-7025-4FA9-822D-48168508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A73E0-F328-46DC-98BE-CA0981F7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52226-010C-494F-8BE8-BF91F355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89E9C4-9D18-4529-BC0C-68EAE507CDF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7DF5937-0C03-4786-AB62-3CF7CECB92D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AD93DB-2DB0-4B2D-884B-6EC453443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78813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C635D0-31D9-44E1-911D-F7D5D5400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53914" y="624313"/>
            <a:ext cx="2537986" cy="55097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F9230-1FA4-439D-A800-B5F006F07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0100" y="624313"/>
            <a:ext cx="7816542" cy="55097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AB2A3-7055-43AF-8BAB-0A9B7444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A1821-A311-49CD-BCB4-B4BC8866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7C6A8-813A-486A-AA90-AB28935F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‹N›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8C7A17-06CC-442C-A876-A51B2B55650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C1798A-2980-4F34-8355-7BCB6B295322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D7542C-E4AE-488F-BC75-2E7ED8391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450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6DAE1-1F65-43B8-A400-95E6DEED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5C993-A44B-4C2D-818E-4C9000BB0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21B6E-ECC6-47D0-9C14-812B746F1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5014" y="63420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E6171E64-FE02-4DE5-B72F-53C3706641C3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9A716-DEA9-48A9-A5BC-0F392D2B4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96200" y="6342042"/>
            <a:ext cx="3470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B69E-A0E4-4558-9C62-4CD8CDD2A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329" y="6342042"/>
            <a:ext cx="526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91F18EF7-BE1E-4ECB-84D4-67C2B4D8F095}" type="slidenum">
              <a:rPr lang="en-US" smtClean="0"/>
              <a:t>‹N›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6ECC43-D65E-4A7B-A76B-D278A2184166}"/>
              </a:ext>
            </a:extLst>
          </p:cNvPr>
          <p:cNvGrpSpPr/>
          <p:nvPr/>
        </p:nvGrpSpPr>
        <p:grpSpPr>
          <a:xfrm flipV="1">
            <a:off x="11626076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EE443C5-5AB9-407B-A8C3-011BB14FEF0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38C9FA-DA5E-4785-8F4A-CA481A3A6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991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20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FFC321AD-2C92-446F-AF58-8CAA634BF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32DF0964-6467-BED2-025F-98C9B7497F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15419" b="5076"/>
          <a:stretch>
            <a:fillRect/>
          </a:stretch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20" name="Freeform: Shape 10">
            <a:extLst>
              <a:ext uri="{FF2B5EF4-FFF2-40B4-BE49-F238E27FC236}">
                <a16:creationId xmlns:a16="http://schemas.microsoft.com/office/drawing/2014/main" id="{50220E3B-B61B-7FE6-8157-FEE84BBD0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22853" cy="6858000"/>
          </a:xfrm>
          <a:custGeom>
            <a:avLst/>
            <a:gdLst>
              <a:gd name="connsiteX0" fmla="*/ 2192785 w 2192785"/>
              <a:gd name="connsiteY0" fmla="*/ 3807381 h 3807381"/>
              <a:gd name="connsiteX1" fmla="*/ 0 w 2192785"/>
              <a:gd name="connsiteY1" fmla="*/ 3807381 h 3807381"/>
              <a:gd name="connsiteX2" fmla="*/ 0 w 2192785"/>
              <a:gd name="connsiteY2" fmla="*/ 0 h 3807381"/>
              <a:gd name="connsiteX3" fmla="*/ 2192785 w 2192785"/>
              <a:gd name="connsiteY3" fmla="*/ 0 h 380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2785" h="3807381">
                <a:moveTo>
                  <a:pt x="2192785" y="3807381"/>
                </a:moveTo>
                <a:lnTo>
                  <a:pt x="0" y="3807381"/>
                </a:lnTo>
                <a:lnTo>
                  <a:pt x="0" y="0"/>
                </a:lnTo>
                <a:lnTo>
                  <a:pt x="2192785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95000">
                <a:srgbClr val="000000">
                  <a:alpha val="5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A928D75-8EDC-5A20-2C4D-B2F9C246D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027" y="1261872"/>
            <a:ext cx="5622528" cy="2852928"/>
          </a:xfrm>
        </p:spPr>
        <p:txBody>
          <a:bodyPr>
            <a:normAutofit/>
          </a:bodyPr>
          <a:lstStyle/>
          <a:p>
            <a:r>
              <a:rPr lang="it-IT" i="1">
                <a:solidFill>
                  <a:srgbClr val="FFFFFF"/>
                </a:solidFill>
              </a:rPr>
              <a:t>Lisistrata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6B1FACA-17BF-8A3E-DB45-1281D01F96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027" y="4681727"/>
            <a:ext cx="5530513" cy="1276249"/>
          </a:xfrm>
        </p:spPr>
        <p:txBody>
          <a:bodyPr>
            <a:normAutofit/>
          </a:bodyPr>
          <a:lstStyle/>
          <a:p>
            <a:r>
              <a:rPr lang="it-IT" dirty="0">
                <a:solidFill>
                  <a:srgbClr val="FFFFFF"/>
                </a:solidFill>
              </a:rPr>
              <a:t>Il contesto storico</a:t>
            </a:r>
          </a:p>
        </p:txBody>
      </p:sp>
      <p:sp>
        <p:nvSpPr>
          <p:cNvPr id="21" name="Freeform: Shape 12">
            <a:extLst>
              <a:ext uri="{FF2B5EF4-FFF2-40B4-BE49-F238E27FC236}">
                <a16:creationId xmlns:a16="http://schemas.microsoft.com/office/drawing/2014/main" id="{2FA801D1-B067-4DAE-708F-7C47567C2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995139" y="0"/>
            <a:ext cx="2196859" cy="6858000"/>
          </a:xfrm>
          <a:custGeom>
            <a:avLst/>
            <a:gdLst>
              <a:gd name="connsiteX0" fmla="*/ 2192785 w 2192785"/>
              <a:gd name="connsiteY0" fmla="*/ 3807381 h 3807381"/>
              <a:gd name="connsiteX1" fmla="*/ 0 w 2192785"/>
              <a:gd name="connsiteY1" fmla="*/ 3807381 h 3807381"/>
              <a:gd name="connsiteX2" fmla="*/ 0 w 2192785"/>
              <a:gd name="connsiteY2" fmla="*/ 0 h 3807381"/>
              <a:gd name="connsiteX3" fmla="*/ 2192785 w 2192785"/>
              <a:gd name="connsiteY3" fmla="*/ 0 h 380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2785" h="3807381">
                <a:moveTo>
                  <a:pt x="2192785" y="3807381"/>
                </a:moveTo>
                <a:lnTo>
                  <a:pt x="0" y="3807381"/>
                </a:lnTo>
                <a:lnTo>
                  <a:pt x="0" y="0"/>
                </a:lnTo>
                <a:lnTo>
                  <a:pt x="2192785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31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2BF5D4DB-368A-4B23-81E4-E0454BAD8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563125" y="3424422"/>
            <a:ext cx="642729" cy="2930667"/>
          </a:xfrm>
          <a:prstGeom prst="rect">
            <a:avLst/>
          </a:prstGeom>
          <a:blipFill dpi="0" rotWithShape="1">
            <a:blip>
              <a:alphaModFix amt="9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6000" sy="6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72D7B9-36D5-4C1F-B7C9-36717C28F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11985992" y="4836695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588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398CB4-0227-B393-A016-439DD0063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Contesto storico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FFE126-0126-0C1B-052E-DDC5CCC8D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Probabilmente andò in scena a inizio </a:t>
            </a:r>
            <a:r>
              <a:rPr lang="it-IT" sz="2400" b="1" dirty="0"/>
              <a:t>febbraio del 411 </a:t>
            </a:r>
            <a:r>
              <a:rPr lang="it-IT" sz="2400" dirty="0"/>
              <a:t>(durante l’agone delle Lenee).</a:t>
            </a:r>
          </a:p>
          <a:p>
            <a:r>
              <a:rPr lang="it-IT" sz="2400" b="1" dirty="0"/>
              <a:t>Estate 411</a:t>
            </a:r>
            <a:r>
              <a:rPr lang="it-IT" sz="2400" dirty="0"/>
              <a:t>: colpo di stato e nascita del governo oligarchico dei quattrocento.</a:t>
            </a:r>
          </a:p>
          <a:p>
            <a:r>
              <a:rPr lang="it-IT" sz="2400" b="1" dirty="0" err="1"/>
              <a:t>Pisandro</a:t>
            </a:r>
            <a:r>
              <a:rPr lang="it-IT" sz="2400" dirty="0"/>
              <a:t> «da tutti i punti di vista fu quello che apertamente si adoperò con più impegno per abbattere la democrazia» (Thuc. VIII 67 – 68, I, trad. M. Moggi)</a:t>
            </a:r>
          </a:p>
        </p:txBody>
      </p:sp>
    </p:spTree>
    <p:extLst>
      <p:ext uri="{BB962C8B-B14F-4D97-AF65-F5344CB8AC3E}">
        <p14:creationId xmlns:p14="http://schemas.microsoft.com/office/powerpoint/2010/main" val="17975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2A2D2A-418A-44CF-BDFA-DF226CCC2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D2F08D-1D29-4936-B7D6-9F88442A0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6A01EAA-EB59-90C0-B083-DA0FBC55B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395926"/>
            <a:ext cx="10591800" cy="914779"/>
          </a:xfrm>
        </p:spPr>
        <p:txBody>
          <a:bodyPr anchor="ctr">
            <a:normAutofit/>
          </a:bodyPr>
          <a:lstStyle/>
          <a:p>
            <a:r>
              <a:rPr lang="it-IT" sz="2400">
                <a:solidFill>
                  <a:srgbClr val="000000"/>
                </a:solidFill>
              </a:rPr>
              <a:t>La storia si ripete…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C727D49-D2FD-46AD-8B1A-11C9E5D9AE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3997298" y="3248167"/>
            <a:ext cx="8194701" cy="3608015"/>
          </a:xfrm>
          <a:custGeom>
            <a:avLst/>
            <a:gdLst>
              <a:gd name="connsiteX0" fmla="*/ 757287 w 757287"/>
              <a:gd name="connsiteY0" fmla="*/ 3694096 h 3694096"/>
              <a:gd name="connsiteX1" fmla="*/ 757287 w 757287"/>
              <a:gd name="connsiteY1" fmla="*/ 0 h 3694096"/>
              <a:gd name="connsiteX2" fmla="*/ 0 w 757287"/>
              <a:gd name="connsiteY2" fmla="*/ 0 h 3694096"/>
              <a:gd name="connsiteX3" fmla="*/ 0 w 757287"/>
              <a:gd name="connsiteY3" fmla="*/ 3686094 h 369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287" h="3694096">
                <a:moveTo>
                  <a:pt x="757287" y="3694096"/>
                </a:moveTo>
                <a:lnTo>
                  <a:pt x="757287" y="0"/>
                </a:lnTo>
                <a:lnTo>
                  <a:pt x="0" y="0"/>
                </a:lnTo>
                <a:lnTo>
                  <a:pt x="0" y="3686094"/>
                </a:lnTo>
                <a:close/>
              </a:path>
            </a:pathLst>
          </a:cu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tile tx="0" ty="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7DB1C2B-A281-41EA-98EB-489A3DCD6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014" y="1532587"/>
            <a:ext cx="10596886" cy="4471973"/>
          </a:xfrm>
          <a:prstGeom prst="rect">
            <a:avLst/>
          </a:prstGeom>
          <a:ln w="38100">
            <a:noFill/>
          </a:ln>
          <a:effectLst>
            <a:outerShdw dist="190500" dir="270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52C12999-4347-0891-03F2-EB6D8B0CB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2699154"/>
              </p:ext>
            </p:extLst>
          </p:nvPr>
        </p:nvGraphicFramePr>
        <p:xfrm>
          <a:off x="1600199" y="1883230"/>
          <a:ext cx="9192298" cy="3998747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4571975">
                  <a:extLst>
                    <a:ext uri="{9D8B030D-6E8A-4147-A177-3AD203B41FA5}">
                      <a16:colId xmlns:a16="http://schemas.microsoft.com/office/drawing/2014/main" val="1040395857"/>
                    </a:ext>
                  </a:extLst>
                </a:gridCol>
                <a:gridCol w="4620323">
                  <a:extLst>
                    <a:ext uri="{9D8B030D-6E8A-4147-A177-3AD203B41FA5}">
                      <a16:colId xmlns:a16="http://schemas.microsoft.com/office/drawing/2014/main" val="4243225732"/>
                    </a:ext>
                  </a:extLst>
                </a:gridCol>
              </a:tblGrid>
              <a:tr h="45064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Atene, 411 a.C.</a:t>
                      </a:r>
                    </a:p>
                  </a:txBody>
                  <a:tcPr marL="80719" marR="80719" marT="40360" marB="403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 dirty="0"/>
                        <a:t>Moldavia, 2024-2025</a:t>
                      </a:r>
                    </a:p>
                  </a:txBody>
                  <a:tcPr marL="80719" marR="80719" marT="40360" marB="40360" anchor="ctr"/>
                </a:tc>
                <a:extLst>
                  <a:ext uri="{0D108BD9-81ED-4DB2-BD59-A6C34878D82A}">
                    <a16:rowId xmlns:a16="http://schemas.microsoft.com/office/drawing/2014/main" val="2440312608"/>
                  </a:ext>
                </a:extLst>
              </a:tr>
              <a:tr h="10651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Sparta cerca di sfruttare le divisioni politiche ateniesi e sostiene accordi con gruppi oligarchici.</a:t>
                      </a:r>
                    </a:p>
                  </a:txBody>
                  <a:tcPr marL="80719" marR="80719" marT="40360" marB="403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Attori legati alla Russia sono accusati di aver cercato di influenzare il dibattito pubblico e il processo elettorale.</a:t>
                      </a:r>
                    </a:p>
                  </a:txBody>
                  <a:tcPr marL="80719" marR="80719" marT="40360" marB="40360" anchor="ctr"/>
                </a:tc>
                <a:extLst>
                  <a:ext uri="{0D108BD9-81ED-4DB2-BD59-A6C34878D82A}">
                    <a16:rowId xmlns:a16="http://schemas.microsoft.com/office/drawing/2014/main" val="3666643614"/>
                  </a:ext>
                </a:extLst>
              </a:tr>
              <a:tr h="10306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L'obiettivo strategico è indebolire Atene nel corso della guerra.</a:t>
                      </a:r>
                    </a:p>
                  </a:txBody>
                  <a:tcPr marL="80719" marR="80719" marT="40360" marB="403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 dirty="0"/>
                        <a:t>L'obiettivo attribuito alle operazioni è condizionare l'orientamento politico e geopolitico del Paese.</a:t>
                      </a:r>
                    </a:p>
                  </a:txBody>
                  <a:tcPr marL="80719" marR="80719" marT="40360" marB="40360" anchor="ctr"/>
                </a:tc>
                <a:extLst>
                  <a:ext uri="{0D108BD9-81ED-4DB2-BD59-A6C34878D82A}">
                    <a16:rowId xmlns:a16="http://schemas.microsoft.com/office/drawing/2014/main" val="3350729899"/>
                  </a:ext>
                </a:extLst>
              </a:tr>
              <a:tr h="13724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La crisi sfocia in un colpo di Stato oligarchico.</a:t>
                      </a:r>
                    </a:p>
                  </a:txBody>
                  <a:tcPr marL="80719" marR="80719" marT="40360" marB="403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 dirty="0"/>
                        <a:t>Le interferenze documentate non equivalgono a un colpo di Stato: agiscono attraverso altri strumenti e non determinano automaticamente l'esito elettorale.</a:t>
                      </a:r>
                    </a:p>
                  </a:txBody>
                  <a:tcPr marL="80719" marR="80719" marT="40360" marB="40360" anchor="ctr"/>
                </a:tc>
                <a:extLst>
                  <a:ext uri="{0D108BD9-81ED-4DB2-BD59-A6C34878D82A}">
                    <a16:rowId xmlns:a16="http://schemas.microsoft.com/office/drawing/2014/main" val="3536993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63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3E6EDB-840B-0A43-FC02-E2D4F3CB1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800" dirty="0" err="1"/>
              <a:t>Pisandro</a:t>
            </a:r>
            <a:r>
              <a:rPr lang="it-IT" sz="2800" dirty="0"/>
              <a:t>: l’unico politico contemporaneo nominato nella </a:t>
            </a:r>
            <a:r>
              <a:rPr lang="it-IT" sz="2800" i="1" dirty="0"/>
              <a:t>Lisistrata</a:t>
            </a:r>
            <a:r>
              <a:rPr lang="it-IT" sz="2800" dirty="0"/>
              <a:t>(</a:t>
            </a:r>
            <a:r>
              <a:rPr lang="it-IT" sz="2800" dirty="0" err="1"/>
              <a:t>vv</a:t>
            </a:r>
            <a:r>
              <a:rPr lang="it-IT" sz="2800" dirty="0"/>
              <a:t>. 487- 492)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C112EA-172B-A797-91A8-91A35FA04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019299"/>
            <a:ext cx="10357666" cy="48387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200" dirty="0"/>
              <a:t>PROBULO 	Per quale motivo avete chiuso la nostra acropoli con queste sbarre?</a:t>
            </a:r>
          </a:p>
          <a:p>
            <a:pPr marL="0" indent="0">
              <a:buNone/>
            </a:pPr>
            <a:r>
              <a:rPr lang="it-IT" sz="2200" dirty="0"/>
              <a:t>LISISTRATA	Per prendere il vostro tesoro d’argento. Così non potrete usarlo per fare la guerra.</a:t>
            </a:r>
          </a:p>
          <a:p>
            <a:pPr marL="0" indent="0">
              <a:buNone/>
            </a:pPr>
            <a:r>
              <a:rPr lang="it-IT" sz="2200" dirty="0"/>
              <a:t>PROBULO	Ma perché? L’argento ci serve forse per fare la guerra?</a:t>
            </a:r>
          </a:p>
          <a:p>
            <a:pPr marL="0" indent="0">
              <a:buNone/>
            </a:pPr>
            <a:r>
              <a:rPr lang="it-IT" sz="2200" dirty="0"/>
              <a:t>LISISTRATA	Certo! E per fare anche tutti i disastri che combinate con le vostre manovre nascoste. Per poter rubare in santa pace, </a:t>
            </a:r>
            <a:r>
              <a:rPr lang="it-IT" sz="2200" b="1" dirty="0" err="1"/>
              <a:t>Pisandro</a:t>
            </a:r>
            <a:r>
              <a:rPr lang="it-IT" sz="2200" dirty="0"/>
              <a:t> e gli altri politici hanno sempre rimestato nel torbido, combinando disastri. Facciano pure quello che vogliono – ma l’argento, questo argento, non lo prenderanno più.</a:t>
            </a:r>
          </a:p>
        </p:txBody>
      </p:sp>
    </p:spTree>
    <p:extLst>
      <p:ext uri="{BB962C8B-B14F-4D97-AF65-F5344CB8AC3E}">
        <p14:creationId xmlns:p14="http://schemas.microsoft.com/office/powerpoint/2010/main" val="350375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DCE813-F287-73F2-96A6-7F8C85226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piano di </a:t>
            </a:r>
            <a:r>
              <a:rPr lang="it-IT" dirty="0" err="1"/>
              <a:t>lisistrata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C9F8A5F-CC6B-33EA-154A-1D8EF7051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Il progetto di Lisistrata si muove su due fronti:</a:t>
            </a:r>
          </a:p>
          <a:p>
            <a:pPr marL="457200" indent="-457200">
              <a:buFont typeface="+mj-lt"/>
              <a:buAutoNum type="arabicParenR"/>
            </a:pPr>
            <a:r>
              <a:rPr lang="it-IT" sz="2800" dirty="0"/>
              <a:t>Privato: lo sciopero del sesso.</a:t>
            </a:r>
          </a:p>
          <a:p>
            <a:pPr marL="457200" indent="-457200">
              <a:buFont typeface="+mj-lt"/>
              <a:buAutoNum type="arabicParenR"/>
            </a:pPr>
            <a:r>
              <a:rPr lang="it-IT" sz="2800" dirty="0"/>
              <a:t>Pubblico: l’occupazione dell’Acropoli.</a:t>
            </a:r>
          </a:p>
        </p:txBody>
      </p:sp>
    </p:spTree>
    <p:extLst>
      <p:ext uri="{BB962C8B-B14F-4D97-AF65-F5344CB8AC3E}">
        <p14:creationId xmlns:p14="http://schemas.microsoft.com/office/powerpoint/2010/main" val="1923720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A930E-B431-1774-2C37-96A65CA57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D85775-1A7E-9184-57DC-877339412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Lisistrata: donna e cittadina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9976B0-4C48-D372-74F3-752E8F34A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Πολίτης</a:t>
            </a:r>
            <a:r>
              <a:rPr lang="it-IT" sz="2800" dirty="0"/>
              <a:t> e </a:t>
            </a:r>
            <a:r>
              <a:rPr lang="el-GR" sz="2800" dirty="0"/>
              <a:t>πολῖτις</a:t>
            </a:r>
            <a:r>
              <a:rPr lang="it-IT" sz="2800" dirty="0"/>
              <a:t>, «cittadino» e «cittadina».</a:t>
            </a:r>
          </a:p>
          <a:p>
            <a:r>
              <a:rPr lang="it-IT" sz="2800" dirty="0"/>
              <a:t>Lo studio di Schaps e </a:t>
            </a:r>
            <a:r>
              <a:rPr lang="it-IT" sz="2800" dirty="0" err="1"/>
              <a:t>Sommerstein</a:t>
            </a:r>
            <a:r>
              <a:rPr lang="it-IT" sz="2800" dirty="0"/>
              <a:t>.</a:t>
            </a:r>
          </a:p>
          <a:p>
            <a:r>
              <a:rPr lang="it-IT" sz="2800" dirty="0"/>
              <a:t>Lisistrata: un’eccezione.</a:t>
            </a:r>
          </a:p>
          <a:p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883792326"/>
      </p:ext>
    </p:extLst>
  </p:cSld>
  <p:clrMapOvr>
    <a:masterClrMapping/>
  </p:clrMapOvr>
</p:sld>
</file>

<file path=ppt/theme/theme1.xml><?xml version="1.0" encoding="utf-8"?>
<a:theme xmlns:a="http://schemas.openxmlformats.org/drawingml/2006/main" name="VeniceBeachVTI">
  <a:themeElements>
    <a:clrScheme name="Venice Beach">
      <a:dk1>
        <a:sysClr val="windowText" lastClr="000000"/>
      </a:dk1>
      <a:lt1>
        <a:sysClr val="window" lastClr="FFFFFF"/>
      </a:lt1>
      <a:dk2>
        <a:srgbClr val="2B3E3D"/>
      </a:dk2>
      <a:lt2>
        <a:srgbClr val="FEF3EB"/>
      </a:lt2>
      <a:accent1>
        <a:srgbClr val="FE8542"/>
      </a:accent1>
      <a:accent2>
        <a:srgbClr val="EC6D60"/>
      </a:accent2>
      <a:accent3>
        <a:srgbClr val="CDA32B"/>
      </a:accent3>
      <a:accent4>
        <a:srgbClr val="EE66A7"/>
      </a:accent4>
      <a:accent5>
        <a:srgbClr val="EA5F48"/>
      </a:accent5>
      <a:accent6>
        <a:srgbClr val="C8466B"/>
      </a:accent6>
      <a:hlink>
        <a:srgbClr val="E46153"/>
      </a:hlink>
      <a:folHlink>
        <a:srgbClr val="CF63B0"/>
      </a:folHlink>
    </a:clrScheme>
    <a:fontScheme name="Avenir 1">
      <a:majorFont>
        <a:latin typeface="Avenir Next LT Pro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niceBeachVTI" id="{69839BBA-F383-4FFD-B56A-E36ACE43E09D}" vid="{060D2740-A69C-444A-B833-E03D333ADD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347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Avenir Next LT Pro</vt:lpstr>
      <vt:lpstr>Avenir Next LT Pro Light</vt:lpstr>
      <vt:lpstr>VeniceBeachVTI</vt:lpstr>
      <vt:lpstr>Lisistrata</vt:lpstr>
      <vt:lpstr>Contesto storico</vt:lpstr>
      <vt:lpstr>La storia si ripete…</vt:lpstr>
      <vt:lpstr>Pisandro: l’unico politico contemporaneo nominato nella Lisistrata(vv. 487- 492)</vt:lpstr>
      <vt:lpstr>Il piano di lisistrata</vt:lpstr>
      <vt:lpstr>Lisistrata: donna e cittadina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Tancredi Greco</dc:creator>
  <cp:lastModifiedBy>Tancredi Greco</cp:lastModifiedBy>
  <cp:revision>1</cp:revision>
  <dcterms:created xsi:type="dcterms:W3CDTF">2026-10-25T09:15:33Z</dcterms:created>
  <dcterms:modified xsi:type="dcterms:W3CDTF">2026-10-25T18:45:32Z</dcterms:modified>
</cp:coreProperties>
</file>