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9" r:id="rId11"/>
    <p:sldId id="268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DD8565-903D-417C-87D7-370769060599}" v="1" dt="2026-10-13T19:09:09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LEGITTIMO" userId="8cc748ed7950eeef" providerId="LiveId" clId="{C0F077D6-96CE-4555-8913-70C17872936D}"/>
    <pc:docChg chg="custSel addSld modSld">
      <pc:chgData name="FRANCESCA LEGITTIMO" userId="8cc748ed7950eeef" providerId="LiveId" clId="{C0F077D6-96CE-4555-8913-70C17872936D}" dt="2026-10-13T19:55:23.646" v="444" actId="20577"/>
      <pc:docMkLst>
        <pc:docMk/>
      </pc:docMkLst>
      <pc:sldChg chg="modSp">
        <pc:chgData name="FRANCESCA LEGITTIMO" userId="8cc748ed7950eeef" providerId="LiveId" clId="{C0F077D6-96CE-4555-8913-70C17872936D}" dt="2026-10-13T19:09:09.843" v="0"/>
        <pc:sldMkLst>
          <pc:docMk/>
          <pc:sldMk cId="3572302875" sldId="268"/>
        </pc:sldMkLst>
        <pc:grpChg chg="mod">
          <ac:chgData name="FRANCESCA LEGITTIMO" userId="8cc748ed7950eeef" providerId="LiveId" clId="{C0F077D6-96CE-4555-8913-70C17872936D}" dt="2026-10-13T19:09:09.843" v="0"/>
          <ac:grpSpMkLst>
            <pc:docMk/>
            <pc:sldMk cId="3572302875" sldId="268"/>
            <ac:grpSpMk id="5" creationId="{924D9ACC-E2A5-83A0-C245-79A6CBF4ED81}"/>
          </ac:grpSpMkLst>
        </pc:grpChg>
        <pc:inkChg chg="mod">
          <ac:chgData name="FRANCESCA LEGITTIMO" userId="8cc748ed7950eeef" providerId="LiveId" clId="{C0F077D6-96CE-4555-8913-70C17872936D}" dt="2026-10-13T19:09:09.843" v="0"/>
          <ac:inkMkLst>
            <pc:docMk/>
            <pc:sldMk cId="3572302875" sldId="268"/>
            <ac:inkMk id="3" creationId="{96ECBCED-C7CB-D30E-988F-D2B8D78E8E97}"/>
          </ac:inkMkLst>
        </pc:inkChg>
        <pc:inkChg chg="mod">
          <ac:chgData name="FRANCESCA LEGITTIMO" userId="8cc748ed7950eeef" providerId="LiveId" clId="{C0F077D6-96CE-4555-8913-70C17872936D}" dt="2026-10-13T19:09:09.843" v="0"/>
          <ac:inkMkLst>
            <pc:docMk/>
            <pc:sldMk cId="3572302875" sldId="268"/>
            <ac:inkMk id="4" creationId="{DFFC24DD-FAE9-FBE9-E1A6-032130BDAC2B}"/>
          </ac:inkMkLst>
        </pc:inkChg>
      </pc:sldChg>
      <pc:sldChg chg="addSp delSp modSp new mod setBg">
        <pc:chgData name="FRANCESCA LEGITTIMO" userId="8cc748ed7950eeef" providerId="LiveId" clId="{C0F077D6-96CE-4555-8913-70C17872936D}" dt="2026-10-13T19:17:25.873" v="67" actId="20577"/>
        <pc:sldMkLst>
          <pc:docMk/>
          <pc:sldMk cId="4037279935" sldId="268"/>
        </pc:sldMkLst>
        <pc:spChg chg="mod">
          <ac:chgData name="FRANCESCA LEGITTIMO" userId="8cc748ed7950eeef" providerId="LiveId" clId="{C0F077D6-96CE-4555-8913-70C17872936D}" dt="2026-10-13T19:16:34.726" v="3" actId="26606"/>
          <ac:spMkLst>
            <pc:docMk/>
            <pc:sldMk cId="4037279935" sldId="268"/>
            <ac:spMk id="2" creationId="{66132B73-CBA4-0198-4DD9-D703C518964C}"/>
          </ac:spMkLst>
        </pc:spChg>
        <pc:spChg chg="del">
          <ac:chgData name="FRANCESCA LEGITTIMO" userId="8cc748ed7950eeef" providerId="LiveId" clId="{C0F077D6-96CE-4555-8913-70C17872936D}" dt="2026-10-13T19:16:31.364" v="2" actId="22"/>
          <ac:spMkLst>
            <pc:docMk/>
            <pc:sldMk cId="4037279935" sldId="268"/>
            <ac:spMk id="3" creationId="{92F6D0F4-3690-6201-F570-E42DDC92EFA3}"/>
          </ac:spMkLst>
        </pc:spChg>
        <pc:spChg chg="add mod">
          <ac:chgData name="FRANCESCA LEGITTIMO" userId="8cc748ed7950eeef" providerId="LiveId" clId="{C0F077D6-96CE-4555-8913-70C17872936D}" dt="2026-10-13T19:17:25.873" v="67" actId="20577"/>
          <ac:spMkLst>
            <pc:docMk/>
            <pc:sldMk cId="4037279935" sldId="268"/>
            <ac:spMk id="9" creationId="{693B8420-A13F-51CF-05EB-E6E9A33A74FD}"/>
          </ac:spMkLst>
        </pc:spChg>
        <pc:spChg chg="add">
          <ac:chgData name="FRANCESCA LEGITTIMO" userId="8cc748ed7950eeef" providerId="LiveId" clId="{C0F077D6-96CE-4555-8913-70C17872936D}" dt="2026-10-13T19:16:34.726" v="3" actId="26606"/>
          <ac:spMkLst>
            <pc:docMk/>
            <pc:sldMk cId="4037279935" sldId="268"/>
            <ac:spMk id="12" creationId="{744CAA32-F237-419C-A2DD-43C28D920D3C}"/>
          </ac:spMkLst>
        </pc:spChg>
        <pc:picChg chg="add mod ord">
          <ac:chgData name="FRANCESCA LEGITTIMO" userId="8cc748ed7950eeef" providerId="LiveId" clId="{C0F077D6-96CE-4555-8913-70C17872936D}" dt="2026-10-13T19:16:34.726" v="3" actId="26606"/>
          <ac:picMkLst>
            <pc:docMk/>
            <pc:sldMk cId="4037279935" sldId="268"/>
            <ac:picMk id="5" creationId="{09CDCA2C-DFAD-7D82-2145-11BC9222E7B8}"/>
          </ac:picMkLst>
        </pc:picChg>
        <pc:cxnChg chg="add">
          <ac:chgData name="FRANCESCA LEGITTIMO" userId="8cc748ed7950eeef" providerId="LiveId" clId="{C0F077D6-96CE-4555-8913-70C17872936D}" dt="2026-10-13T19:16:34.726" v="3" actId="26606"/>
          <ac:cxnSpMkLst>
            <pc:docMk/>
            <pc:sldMk cId="4037279935" sldId="268"/>
            <ac:cxnSpMk id="14" creationId="{753FE100-D0AB-4AE2-824B-60CFA31EC6A2}"/>
          </ac:cxnSpMkLst>
        </pc:cxnChg>
      </pc:sldChg>
      <pc:sldChg chg="modSp new mod">
        <pc:chgData name="FRANCESCA LEGITTIMO" userId="8cc748ed7950eeef" providerId="LiveId" clId="{C0F077D6-96CE-4555-8913-70C17872936D}" dt="2026-10-13T19:55:23.646" v="444" actId="20577"/>
        <pc:sldMkLst>
          <pc:docMk/>
          <pc:sldMk cId="133011539" sldId="269"/>
        </pc:sldMkLst>
        <pc:spChg chg="mod">
          <ac:chgData name="FRANCESCA LEGITTIMO" userId="8cc748ed7950eeef" providerId="LiveId" clId="{C0F077D6-96CE-4555-8913-70C17872936D}" dt="2026-10-13T19:55:23.646" v="444" actId="20577"/>
          <ac:spMkLst>
            <pc:docMk/>
            <pc:sldMk cId="133011539" sldId="269"/>
            <ac:spMk id="3" creationId="{6450031E-C2EE-37CD-80BF-EBEC0A515A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23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3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1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2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2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5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3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70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20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Picture background">
            <a:extLst>
              <a:ext uri="{FF2B5EF4-FFF2-40B4-BE49-F238E27FC236}">
                <a16:creationId xmlns:a16="http://schemas.microsoft.com/office/drawing/2014/main" id="{6ADACF9C-8E39-9961-017F-ED6B5C89D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51" t="7118" r="1" b="197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22AB34F-E75C-451A-8410-05B6C249E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48484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2F8AA06-916D-626C-AB7A-7E01EF8A3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061" y="914400"/>
            <a:ext cx="4892948" cy="3427867"/>
          </a:xfrm>
        </p:spPr>
        <p:txBody>
          <a:bodyPr anchor="t">
            <a:normAutofit/>
          </a:bodyPr>
          <a:lstStyle/>
          <a:p>
            <a:pPr algn="r"/>
            <a:r>
              <a:rPr lang="it-IT" dirty="0">
                <a:solidFill>
                  <a:srgbClr val="FFFFFF"/>
                </a:solidFill>
              </a:rPr>
              <a:t>Nikolaj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Michailovi</a:t>
            </a:r>
            <a:r>
              <a:rPr lang="it-IT" dirty="0" err="1">
                <a:solidFill>
                  <a:srgbClr val="FFFFFF"/>
                </a:solidFill>
                <a:latin typeface="Aptos" panose="020B0004020202020204" pitchFamily="34" charset="0"/>
              </a:rPr>
              <a:t>č</a:t>
            </a:r>
            <a:r>
              <a:rPr lang="it-IT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Karamzin</a:t>
            </a:r>
            <a:r>
              <a:rPr lang="it-IT" dirty="0">
                <a:solidFill>
                  <a:srgbClr val="FFFFFF"/>
                </a:solidFill>
              </a:rPr>
              <a:t> (1766 -1826)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94F13E-9E67-EE6C-C830-4FE45016C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9835" y="5253051"/>
            <a:ext cx="4941173" cy="812923"/>
          </a:xfrm>
        </p:spPr>
        <p:txBody>
          <a:bodyPr>
            <a:normAutofit/>
          </a:bodyPr>
          <a:lstStyle/>
          <a:p>
            <a:pPr algn="r"/>
            <a:endParaRPr lang="it-IT">
              <a:solidFill>
                <a:srgbClr val="FFFFFF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38375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473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D3D601-D602-4EAF-2E45-6F2577D1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6A1888-1614-4005-401E-F7B847432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sz="2400" dirty="0">
                <a:latin typeface="Amasis MT Pro Black" panose="02040A04050005020304" pitchFamily="18" charset="0"/>
              </a:rPr>
              <a:t>Nato in un paesino vicino a </a:t>
            </a:r>
            <a:r>
              <a:rPr lang="it-IT" sz="2400" dirty="0" err="1">
                <a:latin typeface="Amasis MT Pro Black" panose="02040A04050005020304" pitchFamily="18" charset="0"/>
              </a:rPr>
              <a:t>Simbirsk</a:t>
            </a:r>
            <a:r>
              <a:rPr lang="it-IT" sz="2400" dirty="0">
                <a:latin typeface="Amasis MT Pro Black" panose="02040A04050005020304" pitchFamily="18" charset="0"/>
              </a:rPr>
              <a:t>, figlio di un proprietario terriero non molto ricco</a:t>
            </a:r>
          </a:p>
          <a:p>
            <a:r>
              <a:rPr lang="it-IT" sz="2400" dirty="0">
                <a:latin typeface="Amasis MT Pro Black" panose="02040A04050005020304" pitchFamily="18" charset="0"/>
              </a:rPr>
              <a:t>Rimane presto orfano di madre</a:t>
            </a:r>
          </a:p>
          <a:p>
            <a:r>
              <a:rPr lang="it-IT" sz="2400" dirty="0">
                <a:latin typeface="Amasis MT Pro Black" panose="02040A04050005020304" pitchFamily="18" charset="0"/>
              </a:rPr>
              <a:t>Istruzione non sistematica; legge i romanzi trovati nella biblioteca materna. Forte </a:t>
            </a:r>
            <a:r>
              <a:rPr lang="it-IT" sz="2400" u="sng" dirty="0">
                <a:latin typeface="Amasis MT Pro Black" panose="02040A04050005020304" pitchFamily="18" charset="0"/>
              </a:rPr>
              <a:t>sensibilità </a:t>
            </a:r>
            <a:r>
              <a:rPr lang="it-IT" sz="2400" dirty="0">
                <a:latin typeface="Amasis MT Pro Black" panose="02040A04050005020304" pitchFamily="18" charset="0"/>
              </a:rPr>
              <a:t>e sentimento religioso</a:t>
            </a:r>
          </a:p>
          <a:p>
            <a:r>
              <a:rPr lang="it-IT" sz="2400" dirty="0">
                <a:latin typeface="Amasis MT Pro Black" panose="02040A04050005020304" pitchFamily="18" charset="0"/>
              </a:rPr>
              <a:t>1773: rivolta di Pugachev – i ribelli assalgono il villaggio del padre che però riesce a fuggire in tempo</a:t>
            </a:r>
          </a:p>
          <a:p>
            <a:r>
              <a:rPr lang="it-IT" sz="2400" dirty="0">
                <a:latin typeface="Amasis MT Pro Black" panose="02040A04050005020304" pitchFamily="18" charset="0"/>
              </a:rPr>
              <a:t>1782: (a 16 anni) inizia il servizio militare nel reggimento </a:t>
            </a:r>
            <a:r>
              <a:rPr lang="it-IT" sz="2400" dirty="0" err="1">
                <a:latin typeface="Amasis MT Pro Black" panose="02040A04050005020304" pitchFamily="18" charset="0"/>
              </a:rPr>
              <a:t>Preobrazhenskij</a:t>
            </a:r>
            <a:endParaRPr lang="it-IT" sz="24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6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566633-AE4F-2DD7-A10D-94B9E30B2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FEF057-0594-06BB-C17C-3423E0A7F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Amasis MT Pro Black" panose="02040A04050005020304" pitchFamily="18" charset="0"/>
              </a:rPr>
              <a:t>1784: dopo la morte del padre si congeda, anche per mancanza di mezzi finanziari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Maggio 1789: parte per un lungo viaggio in Europa (18 mesi), Germania, Svizzera, Francia, Londra. Conosce Kant, Herder, Lavater, rivoluzione francese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Frutto di questo viaggio: «Lettere di un viaggiatore russo» pubblicate su un giornale: enorme successo; nuova immagine del </a:t>
            </a:r>
            <a:r>
              <a:rPr lang="it-IT" u="sng" dirty="0">
                <a:latin typeface="Amasis MT Pro Black" panose="02040A04050005020304" pitchFamily="18" charset="0"/>
              </a:rPr>
              <a:t>russo europeo.</a:t>
            </a:r>
          </a:p>
          <a:p>
            <a:pPr marL="0" indent="0">
              <a:buNone/>
            </a:pPr>
            <a:r>
              <a:rPr lang="it-IT" dirty="0">
                <a:latin typeface="Amasis MT Pro Black" panose="02040A04050005020304" pitchFamily="18" charset="0"/>
              </a:rPr>
              <a:t>Difende i valori europei /può essere considerato uno dei primi «occidentalisti»</a:t>
            </a:r>
          </a:p>
        </p:txBody>
      </p:sp>
    </p:spTree>
    <p:extLst>
      <p:ext uri="{BB962C8B-B14F-4D97-AF65-F5344CB8AC3E}">
        <p14:creationId xmlns:p14="http://schemas.microsoft.com/office/powerpoint/2010/main" val="39962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9D54D5-8F98-5A5C-8117-85159640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641CD4-2261-0AFB-FE07-76E2F939D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>
                <a:latin typeface="Amasis MT Pro Black" panose="02040A04050005020304" pitchFamily="18" charset="0"/>
              </a:rPr>
              <a:t>«I tedeschi, i francesi, gli inglesi hanno preceduto i russi di almeno sei secoli; Pietro ci ha mossi con la sua mano possente, e noi in alcuni anni li abbiamo quasi raggiunti. Tutte le penose lamentele sul cambiamento del carattere russo, sulla perdita della fisionomia morale russa o sono uno scherzo oppure sono motivate dalla mancanza di un ragionamento fondato. Non siamo più come i nostri antenati barbuti: tanto meglio! La rozzezza esteriore e interiore, l’ignoranza, l’indolenza, la noia erano parte di loro; per noi sono aperte tutte le vie verso il raffinamento della mente e verso i nobili piaceri spirituali. Tutto ciò che è nazionale è niente rispetto a ciò che è umano. La cosa fondamentale è essere uomini, e quello che i tedeschi o gli inglesi hanno inventato per il bene dell’uomo, è mio perché io sono un uomo».</a:t>
            </a:r>
          </a:p>
        </p:txBody>
      </p:sp>
    </p:spTree>
    <p:extLst>
      <p:ext uri="{BB962C8B-B14F-4D97-AF65-F5344CB8AC3E}">
        <p14:creationId xmlns:p14="http://schemas.microsoft.com/office/powerpoint/2010/main" val="401309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70DF0C-6FC2-9759-7BCB-F48A895D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176082-F1B5-1A73-9A93-3F799E10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Amasis MT Pro Black" panose="02040A04050005020304" pitchFamily="18" charset="0"/>
              </a:rPr>
              <a:t>Anni ’90: inizia a pubblicare i primi giornali letterari russi. </a:t>
            </a:r>
            <a:r>
              <a:rPr lang="it-IT" dirty="0" err="1">
                <a:latin typeface="Amasis MT Pro Black" panose="02040A04050005020304" pitchFamily="18" charset="0"/>
              </a:rPr>
              <a:t>Karamzin</a:t>
            </a:r>
            <a:r>
              <a:rPr lang="it-IT" dirty="0">
                <a:latin typeface="Amasis MT Pro Black" panose="02040A04050005020304" pitchFamily="18" charset="0"/>
              </a:rPr>
              <a:t> vi pubblica in prima linea le proprie opere (tra cui la Povera Lisa»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1803: viene nominato dallo zar Alessandro I storiografo ufficiale con il compito di scrivere la storia dello Stato Russo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1818: escono i primi 10 tomi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1829: esce il 12. tomo (post </a:t>
            </a:r>
            <a:r>
              <a:rPr lang="it-IT" dirty="0" err="1">
                <a:latin typeface="Amasis MT Pro Black" panose="02040A04050005020304" pitchFamily="18" charset="0"/>
              </a:rPr>
              <a:t>mortem</a:t>
            </a:r>
            <a:r>
              <a:rPr lang="it-IT" dirty="0">
                <a:latin typeface="Amasis MT Pro Black" panose="02040A04050005020304" pitchFamily="18" charset="0"/>
              </a:rPr>
              <a:t>)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Negli ultimi decenni si sposta su posizioni più conservatrici: rifiuta riforme di Pietro il Grande</a:t>
            </a:r>
          </a:p>
        </p:txBody>
      </p:sp>
    </p:spTree>
    <p:extLst>
      <p:ext uri="{BB962C8B-B14F-4D97-AF65-F5344CB8AC3E}">
        <p14:creationId xmlns:p14="http://schemas.microsoft.com/office/powerpoint/2010/main" val="25676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DDA113-1064-41C1-98C0-85FE9A7AB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FE5E16-BDCD-540E-1662-4EC5BF1F6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6AEB5FE-93B5-08C2-4A1F-7E66FA86A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149" y="1371600"/>
            <a:ext cx="5737859" cy="1097280"/>
          </a:xfrm>
        </p:spPr>
        <p:txBody>
          <a:bodyPr>
            <a:normAutofit/>
          </a:bodyPr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6F4EADE-1578-0491-B1F2-D3794A69C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914400"/>
            <a:ext cx="4066291" cy="538581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853E88-F56E-040F-629E-47ACB150A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6630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87E24C-CAEE-C357-139E-E9CFD3658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3149" y="2633236"/>
            <a:ext cx="5737860" cy="3666980"/>
          </a:xfrm>
        </p:spPr>
        <p:txBody>
          <a:bodyPr>
            <a:normAutofit/>
          </a:bodyPr>
          <a:lstStyle/>
          <a:p>
            <a:r>
              <a:rPr lang="it-IT" dirty="0">
                <a:latin typeface="Amasis MT Pro Black" panose="02040A04050005020304" pitchFamily="18" charset="0"/>
              </a:rPr>
              <a:t>KARAMZIN, ALESSANDRO I E IL PRIMO TOMO DELLA STORIA DELLO STATO RUSSO</a:t>
            </a:r>
            <a:endParaRPr lang="en-US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31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441015-B92E-A140-6868-78A85C47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1812: guerra patriottica – 1825: rivolta dei decabristi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A8F295-3355-82EB-15A0-2807445EC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Amasis MT Pro Black" panose="02040A04050005020304" pitchFamily="18" charset="0"/>
              </a:rPr>
              <a:t>1812: </a:t>
            </a:r>
            <a:r>
              <a:rPr lang="it-IT" dirty="0" err="1">
                <a:latin typeface="Amasis MT Pro Black" panose="02040A04050005020304" pitchFamily="18" charset="0"/>
              </a:rPr>
              <a:t>Karamzin</a:t>
            </a:r>
            <a:r>
              <a:rPr lang="it-IT" dirty="0">
                <a:latin typeface="Amasis MT Pro Black" panose="02040A04050005020304" pitchFamily="18" charset="0"/>
              </a:rPr>
              <a:t> perde un figlio e la biblioteca che va a fuoco nell’incendio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1825: </a:t>
            </a:r>
            <a:r>
              <a:rPr lang="it-IT" dirty="0" err="1">
                <a:latin typeface="Amasis MT Pro Black" panose="02040A04050005020304" pitchFamily="18" charset="0"/>
              </a:rPr>
              <a:t>Karamzin</a:t>
            </a:r>
            <a:r>
              <a:rPr lang="it-IT" dirty="0">
                <a:latin typeface="Amasis MT Pro Black" panose="02040A04050005020304" pitchFamily="18" charset="0"/>
              </a:rPr>
              <a:t> non comprende le ragioni della rivolta ed è sconvolto dalla morte di Alessandro I</a:t>
            </a:r>
          </a:p>
        </p:txBody>
      </p:sp>
    </p:spTree>
    <p:extLst>
      <p:ext uri="{BB962C8B-B14F-4D97-AF65-F5344CB8AC3E}">
        <p14:creationId xmlns:p14="http://schemas.microsoft.com/office/powerpoint/2010/main" val="245116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082664-94D1-92DF-D84B-7573E108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POVERA LISA (1792)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7232F4-E217-3A8B-017F-E13516190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>
                <a:latin typeface="Amasis MT Pro Black" panose="02040A04050005020304" pitchFamily="18" charset="0"/>
              </a:rPr>
              <a:t>Karamzin</a:t>
            </a:r>
            <a:r>
              <a:rPr lang="it-IT" dirty="0">
                <a:latin typeface="Amasis MT Pro Black" panose="02040A04050005020304" pitchFamily="18" charset="0"/>
              </a:rPr>
              <a:t> conservatore in politica è un rivoluzionario in letteratura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Stile medio: lingua colloquiale della società colta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Il biglietto da visita del SENTIMENTALISMO RUSSO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La </a:t>
            </a:r>
            <a:r>
              <a:rPr lang="it-IT" dirty="0" err="1">
                <a:latin typeface="Amasis MT Pro Black" panose="02040A04050005020304" pitchFamily="18" charset="0"/>
              </a:rPr>
              <a:t>povest</a:t>
            </a:r>
            <a:r>
              <a:rPr lang="it-IT" dirty="0">
                <a:latin typeface="Amasis MT Pro Black" panose="02040A04050005020304" pitchFamily="18" charset="0"/>
              </a:rPr>
              <a:t>’ inizia con la descrizione dei luoghi.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Monastero Si…</a:t>
            </a:r>
            <a:r>
              <a:rPr lang="it-IT" dirty="0" err="1">
                <a:latin typeface="Amasis MT Pro Black" panose="02040A04050005020304" pitchFamily="18" charset="0"/>
              </a:rPr>
              <a:t>nov</a:t>
            </a:r>
            <a:r>
              <a:rPr lang="it-IT" dirty="0">
                <a:latin typeface="Amasis MT Pro Black" panose="02040A04050005020304" pitchFamily="18" charset="0"/>
              </a:rPr>
              <a:t>; Lisa è una contadina russa, ma potrebbe essere una pastorella greca o una paesana francese. 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Grande quantità di dettagli che devono suscitare compassione: morte del padre, malattia della madre, povertà della famiglia, lavoro faticoso di Lisa.</a:t>
            </a:r>
          </a:p>
          <a:p>
            <a:endParaRPr lang="it-IT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228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5555AC-8CE1-258B-3115-31BD7172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17A1E6-97E1-44D7-401C-B32C72291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Amasis MT Pro Black" panose="02040A04050005020304" pitchFamily="18" charset="0"/>
              </a:rPr>
              <a:t>Compare la figura di Erast che ama Lisa, ma è debole, soffre, si rovina la vita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Presenza del narratore</a:t>
            </a:r>
            <a:r>
              <a:rPr lang="ru-RU" dirty="0">
                <a:latin typeface="Amasis MT Pro Black" panose="02040A04050005020304" pitchFamily="18" charset="0"/>
              </a:rPr>
              <a:t> </a:t>
            </a:r>
            <a:endParaRPr lang="it-IT" dirty="0">
              <a:latin typeface="Amasis MT Pro Black" panose="02040A04050005020304" pitchFamily="18" charset="0"/>
            </a:endParaRPr>
          </a:p>
          <a:p>
            <a:r>
              <a:rPr lang="it-IT" dirty="0">
                <a:latin typeface="Amasis MT Pro Black" panose="02040A04050005020304" pitchFamily="18" charset="0"/>
              </a:rPr>
              <a:t>Incontri dei due di notte, alla luce della luna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Lo stagno di Liza vicino al monastero Simonov divenuto luogo di pellegrinaggi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Frase: «Anche le contadine sanno amare» 	NASCE LA PROSA PSICOLOGICA RUSSA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Anteprima della diapositiva 10">
                <a:extLst>
                  <a:ext uri="{FF2B5EF4-FFF2-40B4-BE49-F238E27FC236}">
                    <a16:creationId xmlns:a16="http://schemas.microsoft.com/office/drawing/2014/main" id="{6DD226A6-F64E-BDA0-3DD1-8D7F136EE02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16211263"/>
                  </p:ext>
                </p:extLst>
              </p:nvPr>
            </p:nvGraphicFramePr>
            <p:xfrm>
              <a:off x="-2453640" y="880110"/>
              <a:ext cx="3048000" cy="1714500"/>
            </p:xfrm>
            <a:graphic>
              <a:graphicData uri="http://schemas.microsoft.com/office/powerpoint/2016/slidezoom">
                <pslz:sldZm>
                  <pslz:sldZmObj sldId="264" cId="2324019791">
                    <pslz:zmPr id="{D85D0B47-6824-4CCD-8393-87704665E4E2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Anteprima della diapositiva 10">
                <a:extLst>
                  <a:ext uri="{FF2B5EF4-FFF2-40B4-BE49-F238E27FC236}">
                    <a16:creationId xmlns:a16="http://schemas.microsoft.com/office/drawing/2014/main" id="{6DD226A6-F64E-BDA0-3DD1-8D7F136EE0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453640" y="88011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4019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962DC5-5652-1ED1-C025-99407F552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50031E-C2EE-37CD-80BF-EBEC0A515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Amasis MT Pro Black" panose="02040A04050005020304" pitchFamily="18" charset="0"/>
              </a:rPr>
              <a:t>«Mettere alla prova il proprio cuore, educare i lettori, coltivare i loro buoni sentimenti e piangere per le disgrazie dell’umanità</a:t>
            </a:r>
          </a:p>
          <a:p>
            <a:r>
              <a:rPr lang="it-IT" dirty="0">
                <a:latin typeface="Amasis MT Pro Black" panose="02040A04050005020304" pitchFamily="18" charset="0"/>
              </a:rPr>
              <a:t>Contrapposizione città </a:t>
            </a:r>
            <a:r>
              <a:rPr lang="it-IT">
                <a:latin typeface="Amasis MT Pro Black" panose="02040A04050005020304" pitchFamily="18" charset="0"/>
              </a:rPr>
              <a:t>- campagna</a:t>
            </a:r>
            <a:endParaRPr lang="it-IT" dirty="0">
              <a:latin typeface="Amasis MT Pro Black" panose="02040A04050005020304" pitchFamily="18" charset="0"/>
            </a:endParaRPr>
          </a:p>
          <a:p>
            <a:r>
              <a:rPr lang="it-IT" dirty="0">
                <a:latin typeface="Amasis MT Pro Black" panose="02040A04050005020304" pitchFamily="18" charset="0"/>
              </a:rPr>
              <a:t>1806: traduzione in italiano con il titolo «Giulia russa da Mosca recata in Italia  dal conte Girolamo Agapito (Vienna – Trieste </a:t>
            </a:r>
          </a:p>
        </p:txBody>
      </p:sp>
    </p:spTree>
    <p:extLst>
      <p:ext uri="{BB962C8B-B14F-4D97-AF65-F5344CB8AC3E}">
        <p14:creationId xmlns:p14="http://schemas.microsoft.com/office/powerpoint/2010/main" val="13301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6132B73-CBA4-0198-4DD9-D703C5189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852160" cy="1097280"/>
          </a:xfrm>
        </p:spPr>
        <p:txBody>
          <a:bodyPr>
            <a:normAutofit/>
          </a:bodyPr>
          <a:lstStyle/>
          <a:p>
            <a:endParaRPr lang="it-IT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6281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3B8420-A13F-51CF-05EB-E6E9A33A7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852160" cy="3664685"/>
          </a:xfrm>
        </p:spPr>
        <p:txBody>
          <a:bodyPr>
            <a:normAutofit/>
          </a:bodyPr>
          <a:lstStyle/>
          <a:p>
            <a:r>
              <a:rPr lang="it-IT" dirty="0">
                <a:latin typeface="Amasis MT Pro Black" panose="02040A04050005020304" pitchFamily="18" charset="0"/>
              </a:rPr>
              <a:t>Orest </a:t>
            </a:r>
            <a:r>
              <a:rPr lang="it-IT" dirty="0" err="1">
                <a:latin typeface="Amasis MT Pro Black" panose="02040A04050005020304" pitchFamily="18" charset="0"/>
              </a:rPr>
              <a:t>Kiprenskij</a:t>
            </a:r>
            <a:r>
              <a:rPr lang="it-IT" dirty="0">
                <a:latin typeface="Amasis MT Pro Black" panose="02040A04050005020304" pitchFamily="18" charset="0"/>
              </a:rPr>
              <a:t> – La povera Lisa (1827)</a:t>
            </a:r>
            <a:endParaRPr lang="en-US" dirty="0">
              <a:latin typeface="Amasis MT Pro Black" panose="02040A04050005020304" pitchFamily="18" charset="0"/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9CDCA2C-DFAD-7D82-2145-11BC9222E7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2" r="15885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79935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670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Amasis MT Pro Black</vt:lpstr>
      <vt:lpstr>Aptos</vt:lpstr>
      <vt:lpstr>Arial</vt:lpstr>
      <vt:lpstr>Grandview Display</vt:lpstr>
      <vt:lpstr>DashVTI</vt:lpstr>
      <vt:lpstr>Nikolaj Michailovič Karamzin (1766 -1826)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1812: guerra patriottica – 1825: rivolta dei decabristi</vt:lpstr>
      <vt:lpstr>LA POVERA LISA (1792)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LEGITTIMO</dc:creator>
  <cp:lastModifiedBy>FRANCESCA LEGITTIMO</cp:lastModifiedBy>
  <cp:revision>1</cp:revision>
  <dcterms:created xsi:type="dcterms:W3CDTF">2026-10-13T16:12:49Z</dcterms:created>
  <dcterms:modified xsi:type="dcterms:W3CDTF">2026-10-13T19:55:23Z</dcterms:modified>
</cp:coreProperties>
</file>